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68" r:id="rId2"/>
    <p:sldId id="2147469432" r:id="rId3"/>
    <p:sldId id="2147469434" r:id="rId4"/>
    <p:sldId id="2147469444" r:id="rId5"/>
    <p:sldId id="2147469445" r:id="rId6"/>
    <p:sldId id="396" r:id="rId7"/>
    <p:sldId id="2147469436" r:id="rId8"/>
    <p:sldId id="2147469446" r:id="rId9"/>
    <p:sldId id="415" r:id="rId10"/>
    <p:sldId id="275" r:id="rId11"/>
    <p:sldId id="2147469437" r:id="rId12"/>
    <p:sldId id="2147469443" r:id="rId13"/>
    <p:sldId id="539" r:id="rId14"/>
    <p:sldId id="2147469438" r:id="rId15"/>
    <p:sldId id="537" r:id="rId16"/>
    <p:sldId id="2147469447" r:id="rId17"/>
    <p:sldId id="2147469439" r:id="rId18"/>
    <p:sldId id="2147469448" r:id="rId19"/>
    <p:sldId id="274" r:id="rId20"/>
    <p:sldId id="2147469450" r:id="rId21"/>
    <p:sldId id="2147469440" r:id="rId22"/>
    <p:sldId id="543" r:id="rId23"/>
    <p:sldId id="542" r:id="rId24"/>
    <p:sldId id="518" r:id="rId25"/>
    <p:sldId id="517" r:id="rId26"/>
    <p:sldId id="2147469441" r:id="rId27"/>
    <p:sldId id="917" r:id="rId28"/>
    <p:sldId id="2147469459" r:id="rId29"/>
    <p:sldId id="2147469449" r:id="rId30"/>
    <p:sldId id="265" r:id="rId3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315F"/>
    <a:srgbClr val="2377F2"/>
    <a:srgbClr val="93EA20"/>
    <a:srgbClr val="228CF7"/>
    <a:srgbClr val="00B336"/>
    <a:srgbClr val="6537EA"/>
    <a:srgbClr val="003738"/>
    <a:srgbClr val="81D523"/>
    <a:srgbClr val="94EB22"/>
    <a:srgbClr val="04DD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EB344D84-9AFB-497E-A393-DC336BA19D2E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보통 스타일 3 - 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46F890A9-2807-4EBB-B81D-B2AA78EC7F39}" styleName="어두운 스타일 2 - 강조 5/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7" d="100"/>
          <a:sy n="77" d="100"/>
        </p:scale>
        <p:origin x="84" y="2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Percentages</c:v>
                </c:pt>
              </c:strCache>
            </c:strRef>
          </c:tx>
          <c:dPt>
            <c:idx val="0"/>
            <c:bubble3D val="0"/>
            <c:spPr>
              <a:solidFill>
                <a:srgbClr val="228CF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636-4264-82AA-EEEF0D9286B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636-4264-82AA-EEEF0D9286B3}"/>
              </c:ext>
            </c:extLst>
          </c:dPt>
          <c:cat>
            <c:strRef>
              <c:f>Sheet1!$A$2:$A$3</c:f>
              <c:strCache>
                <c:ptCount val="2"/>
                <c:pt idx="0">
                  <c:v>Human Element</c:v>
                </c:pt>
                <c:pt idx="1">
                  <c:v>Others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0.91</c:v>
                </c:pt>
                <c:pt idx="1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636-4264-82AA-EEEF0D9286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Percentages</c:v>
                </c:pt>
              </c:strCache>
            </c:strRef>
          </c:tx>
          <c:dPt>
            <c:idx val="0"/>
            <c:bubble3D val="0"/>
            <c:spPr>
              <a:solidFill>
                <a:srgbClr val="228CF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5E6-4A0E-95B5-F3C0B949DBAC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5E6-4A0E-95B5-F3C0B949DBAC}"/>
              </c:ext>
            </c:extLst>
          </c:dPt>
          <c:cat>
            <c:strRef>
              <c:f>Sheet1!$A$2:$A$3</c:f>
              <c:strCache>
                <c:ptCount val="2"/>
                <c:pt idx="0">
                  <c:v>Human Element</c:v>
                </c:pt>
                <c:pt idx="1">
                  <c:v>Others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0.92</c:v>
                </c:pt>
                <c:pt idx="1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5E6-4A0E-95B5-F3C0B949DB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Percentages</c:v>
                </c:pt>
              </c:strCache>
            </c:strRef>
          </c:tx>
          <c:dPt>
            <c:idx val="0"/>
            <c:bubble3D val="0"/>
            <c:spPr>
              <a:solidFill>
                <a:srgbClr val="228CF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C74-4104-B5BC-27ED4F5445C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C74-4104-B5BC-27ED4F5445C4}"/>
              </c:ext>
            </c:extLst>
          </c:dPt>
          <c:cat>
            <c:strRef>
              <c:f>Sheet1!$A$2:$A$3</c:f>
              <c:strCache>
                <c:ptCount val="2"/>
                <c:pt idx="0">
                  <c:v>Human Element</c:v>
                </c:pt>
                <c:pt idx="1">
                  <c:v>Others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C74-4104-B5BC-27ED4F5445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80C555-D710-4966-A9DD-705D1A789860}" type="datetimeFigureOut">
              <a:rPr lang="ko-KR" altLang="en-US" smtClean="0"/>
              <a:t>2023-02-21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8D030-58B5-41AF-8DB7-2CE95A2CE7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1812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7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3.sv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912802C-86E6-6BFE-DEA8-D20FCAA650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A7D888E2-F474-B008-C039-823BF024F9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21666" t="16308" r="7361" b="9732"/>
          <a:stretch/>
        </p:blipFill>
        <p:spPr>
          <a:xfrm>
            <a:off x="4413628" y="-1"/>
            <a:ext cx="6307164" cy="68580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D3E0CC-1B3B-FEE2-7563-FB223CB22C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t="242" b="242"/>
          <a:stretch>
            <a:fillRect/>
          </a:stretch>
        </p:blipFill>
        <p:spPr>
          <a:xfrm>
            <a:off x="0" y="-1"/>
            <a:ext cx="12191999" cy="6858001"/>
          </a:xfrm>
          <a:custGeom>
            <a:avLst/>
            <a:gdLst>
              <a:gd name="connsiteX0" fmla="*/ 2025637 w 9143998"/>
              <a:gd name="connsiteY0" fmla="*/ 0 h 5143500"/>
              <a:gd name="connsiteX1" fmla="*/ 6002531 w 9143998"/>
              <a:gd name="connsiteY1" fmla="*/ 0 h 5143500"/>
              <a:gd name="connsiteX2" fmla="*/ 9143998 w 9143998"/>
              <a:gd name="connsiteY2" fmla="*/ 3102411 h 5143500"/>
              <a:gd name="connsiteX3" fmla="*/ 9143998 w 9143998"/>
              <a:gd name="connsiteY3" fmla="*/ 5143500 h 5143500"/>
              <a:gd name="connsiteX4" fmla="*/ 0 w 9143998"/>
              <a:gd name="connsiteY4" fmla="*/ 5143500 h 5143500"/>
              <a:gd name="connsiteX5" fmla="*/ 0 w 9143998"/>
              <a:gd name="connsiteY5" fmla="*/ 2051137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3998" h="5143500">
                <a:moveTo>
                  <a:pt x="2025637" y="0"/>
                </a:moveTo>
                <a:lnTo>
                  <a:pt x="6002531" y="0"/>
                </a:lnTo>
                <a:lnTo>
                  <a:pt x="9143998" y="3102411"/>
                </a:lnTo>
                <a:lnTo>
                  <a:pt x="9143998" y="5143500"/>
                </a:lnTo>
                <a:lnTo>
                  <a:pt x="0" y="5143500"/>
                </a:lnTo>
                <a:lnTo>
                  <a:pt x="0" y="2051137"/>
                </a:ln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986A55-0721-0665-3C41-70BEF626664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 l="6320" t="9387" r="63798" b="58491"/>
          <a:stretch>
            <a:fillRect/>
          </a:stretch>
        </p:blipFill>
        <p:spPr>
          <a:xfrm>
            <a:off x="-1" y="2"/>
            <a:ext cx="3643260" cy="2202929"/>
          </a:xfrm>
          <a:custGeom>
            <a:avLst/>
            <a:gdLst>
              <a:gd name="connsiteX0" fmla="*/ 0 w 2732445"/>
              <a:gd name="connsiteY0" fmla="*/ 0 h 1652197"/>
              <a:gd name="connsiteX1" fmla="*/ 2732445 w 2732445"/>
              <a:gd name="connsiteY1" fmla="*/ 0 h 1652197"/>
              <a:gd name="connsiteX2" fmla="*/ 1090877 w 2732445"/>
              <a:gd name="connsiteY2" fmla="*/ 1609010 h 1652197"/>
              <a:gd name="connsiteX3" fmla="*/ 877221 w 2732445"/>
              <a:gd name="connsiteY3" fmla="*/ 1606870 h 1652197"/>
              <a:gd name="connsiteX4" fmla="*/ 0 w 2732445"/>
              <a:gd name="connsiteY4" fmla="*/ 711898 h 1652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2445" h="1652197">
                <a:moveTo>
                  <a:pt x="0" y="0"/>
                </a:moveTo>
                <a:lnTo>
                  <a:pt x="2732445" y="0"/>
                </a:lnTo>
                <a:lnTo>
                  <a:pt x="1090877" y="1609010"/>
                </a:lnTo>
                <a:cubicBezTo>
                  <a:pt x="1031287" y="1667419"/>
                  <a:pt x="935630" y="1666461"/>
                  <a:pt x="877221" y="1606870"/>
                </a:cubicBezTo>
                <a:lnTo>
                  <a:pt x="0" y="711898"/>
                </a:lnTo>
                <a:close/>
              </a:path>
            </a:pathLst>
          </a:custGeom>
        </p:spPr>
      </p:pic>
      <p:sp>
        <p:nvSpPr>
          <p:cNvPr id="8" name="텍스트 개체 틀 2">
            <a:extLst>
              <a:ext uri="{FF2B5EF4-FFF2-40B4-BE49-F238E27FC236}">
                <a16:creationId xmlns:a16="http://schemas.microsoft.com/office/drawing/2014/main" id="{8F18575D-EFB2-4843-A28B-55AD5FBD4E5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4944" y="2602911"/>
            <a:ext cx="10800000" cy="80327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ko-KR" altLang="en-US" dirty="0"/>
              <a:t>제목</a:t>
            </a:r>
            <a:endParaRPr lang="en-US" altLang="ko-KR" dirty="0"/>
          </a:p>
        </p:txBody>
      </p:sp>
      <p:sp>
        <p:nvSpPr>
          <p:cNvPr id="9" name="텍스트 개체 틀 9">
            <a:extLst>
              <a:ext uri="{FF2B5EF4-FFF2-40B4-BE49-F238E27FC236}">
                <a16:creationId xmlns:a16="http://schemas.microsoft.com/office/drawing/2014/main" id="{2830ABC2-AF2F-4EEF-82A7-4A1FD943B35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4944" y="3515988"/>
            <a:ext cx="10800000" cy="108000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YYYY.MM</a:t>
            </a:r>
          </a:p>
          <a:p>
            <a:pPr lvl="0"/>
            <a:r>
              <a:rPr lang="en-US" altLang="ko-KR" dirty="0"/>
              <a:t>Sales.Korea@veeam.com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6282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 Note 포함 빈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0BA7D5B-BD86-4341-A2A9-5433050473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5633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빈 슬라이드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22F97443-A1F1-43CB-BE24-D5F96E5B38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4337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빈 슬라이드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45D262-8E14-7870-C3DD-A6876C524D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6E43E77-AAD4-4358-5DE5-3A731CA298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3761" t="13851" b="10311"/>
          <a:stretch/>
        </p:blipFill>
        <p:spPr>
          <a:xfrm>
            <a:off x="0" y="1"/>
            <a:ext cx="49439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5778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빈 슬라이드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>
            <a:extLst>
              <a:ext uri="{FF2B5EF4-FFF2-40B4-BE49-F238E27FC236}">
                <a16:creationId xmlns:a16="http://schemas.microsoft.com/office/drawing/2014/main" id="{BE1F6E97-1BF4-B932-14C6-C887B58FD6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0"/>
            <a:ext cx="12207229" cy="6866566"/>
          </a:xfrm>
          <a:prstGeom prst="rect">
            <a:avLst/>
          </a:prstGeom>
        </p:spPr>
      </p:pic>
      <p:pic>
        <p:nvPicPr>
          <p:cNvPr id="5" name="Graphic 1">
            <a:extLst>
              <a:ext uri="{FF2B5EF4-FFF2-40B4-BE49-F238E27FC236}">
                <a16:creationId xmlns:a16="http://schemas.microsoft.com/office/drawing/2014/main" id="{0515F323-9D57-65A2-39F7-F32323A16B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13218" t="25172" r="47011" b="19426"/>
          <a:stretch/>
        </p:blipFill>
        <p:spPr>
          <a:xfrm>
            <a:off x="7309095" y="0"/>
            <a:ext cx="4882905" cy="686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6985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빈 슬라이드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FF4F62F9-33C1-FA07-15DE-444A67EB70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phic 3">
            <a:extLst>
              <a:ext uri="{FF2B5EF4-FFF2-40B4-BE49-F238E27FC236}">
                <a16:creationId xmlns:a16="http://schemas.microsoft.com/office/drawing/2014/main" id="{D17F7212-94FE-51FF-D404-53ACF7B3F0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3761" t="13851" b="10311"/>
          <a:stretch/>
        </p:blipFill>
        <p:spPr>
          <a:xfrm>
            <a:off x="0" y="1"/>
            <a:ext cx="49439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7474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빈 슬라이드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>
            <a:extLst>
              <a:ext uri="{FF2B5EF4-FFF2-40B4-BE49-F238E27FC236}">
                <a16:creationId xmlns:a16="http://schemas.microsoft.com/office/drawing/2014/main" id="{1070658D-0322-846F-3BBF-C05A8805AB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F5E6A33A-1CD8-F3B9-C207-731F4C1D063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2">
            <a:extLst>
              <a:ext uri="{FF2B5EF4-FFF2-40B4-BE49-F238E27FC236}">
                <a16:creationId xmlns:a16="http://schemas.microsoft.com/office/drawing/2014/main" id="{C67FE35F-A321-A9F1-F5C1-25C595A295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3761" t="13851" b="10311"/>
          <a:stretch/>
        </p:blipFill>
        <p:spPr>
          <a:xfrm>
            <a:off x="0" y="1"/>
            <a:ext cx="49439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4043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종료 슬라이드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9F98A5E3-4DF7-1FBD-774E-67CCB7ED50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Graphic 2">
            <a:extLst>
              <a:ext uri="{FF2B5EF4-FFF2-40B4-BE49-F238E27FC236}">
                <a16:creationId xmlns:a16="http://schemas.microsoft.com/office/drawing/2014/main" id="{6F5A47C3-AAA9-C173-8E9F-5EC2C8A854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3761" t="13851" b="10311"/>
          <a:stretch/>
        </p:blipFill>
        <p:spPr>
          <a:xfrm>
            <a:off x="0" y="1"/>
            <a:ext cx="4943969" cy="6858000"/>
          </a:xfrm>
          <a:prstGeom prst="rect">
            <a:avLst/>
          </a:prstGeom>
        </p:spPr>
      </p:pic>
      <p:pic>
        <p:nvPicPr>
          <p:cNvPr id="5" name="그림 4" descr="그리기이(가) 표시된 사진&#10;&#10;자동 생성된 설명">
            <a:extLst>
              <a:ext uri="{FF2B5EF4-FFF2-40B4-BE49-F238E27FC236}">
                <a16:creationId xmlns:a16="http://schemas.microsoft.com/office/drawing/2014/main" id="{DAA1B813-BFD9-43DF-90C9-CB1838514FC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000" y="2942445"/>
            <a:ext cx="5400000" cy="9731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2001AC-9108-428E-89C2-534730E07FB5}"/>
              </a:ext>
            </a:extLst>
          </p:cNvPr>
          <p:cNvSpPr txBox="1"/>
          <p:nvPr userDrawn="1"/>
        </p:nvSpPr>
        <p:spPr>
          <a:xfrm>
            <a:off x="7995138" y="5181600"/>
            <a:ext cx="3458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https://www.veeam.com/ko</a:t>
            </a:r>
          </a:p>
          <a:p>
            <a:r>
              <a:rPr lang="en-US" altLang="ko-KR" dirty="0">
                <a:solidFill>
                  <a:schemeClr val="bg1"/>
                </a:solidFill>
              </a:rPr>
              <a:t>sales.korea@veeam.com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0490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종료 슬라이드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8F931F8-6C0A-57BD-6B91-23DAC99CE8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phic 3">
            <a:extLst>
              <a:ext uri="{FF2B5EF4-FFF2-40B4-BE49-F238E27FC236}">
                <a16:creationId xmlns:a16="http://schemas.microsoft.com/office/drawing/2014/main" id="{933E87EF-3745-95B6-CC52-2813D89BFF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3761" t="13851" b="10311"/>
          <a:stretch/>
        </p:blipFill>
        <p:spPr>
          <a:xfrm>
            <a:off x="0" y="1"/>
            <a:ext cx="4943969" cy="6858000"/>
          </a:xfrm>
          <a:prstGeom prst="rect">
            <a:avLst/>
          </a:prstGeom>
        </p:spPr>
      </p:pic>
      <p:pic>
        <p:nvPicPr>
          <p:cNvPr id="5" name="그림 4" descr="그리기이(가) 표시된 사진&#10;&#10;자동 생성된 설명">
            <a:extLst>
              <a:ext uri="{FF2B5EF4-FFF2-40B4-BE49-F238E27FC236}">
                <a16:creationId xmlns:a16="http://schemas.microsoft.com/office/drawing/2014/main" id="{DAA1B813-BFD9-43DF-90C9-CB1838514FC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000" y="2942445"/>
            <a:ext cx="5400000" cy="9731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2001AC-9108-428E-89C2-534730E07FB5}"/>
              </a:ext>
            </a:extLst>
          </p:cNvPr>
          <p:cNvSpPr txBox="1"/>
          <p:nvPr userDrawn="1"/>
        </p:nvSpPr>
        <p:spPr>
          <a:xfrm>
            <a:off x="7995138" y="5181600"/>
            <a:ext cx="3458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https://www.veeam.com/ko</a:t>
            </a:r>
          </a:p>
          <a:p>
            <a:r>
              <a:rPr lang="en-US" altLang="ko-KR" dirty="0">
                <a:solidFill>
                  <a:schemeClr val="bg1"/>
                </a:solidFill>
              </a:rPr>
              <a:t>sales.korea@veeam.com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6678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+리딩 메시지+글박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B56B65-C348-49E0-AF76-027AA542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FB72CE5-236C-4567-AEAE-7071427B0E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E9900FA3-B846-474C-B7B9-9AD79342001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899" y="1080000"/>
            <a:ext cx="11519999" cy="1080000"/>
          </a:xfrm>
          <a:prstGeom prst="rect">
            <a:avLst/>
          </a:prstGeom>
        </p:spPr>
        <p:txBody>
          <a:bodyPr/>
          <a:lstStyle>
            <a:lvl1pPr marL="0" indent="0" latinLnBrk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400" b="1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buNone/>
              <a:tabLst/>
              <a:defRPr b="1"/>
            </a:lvl2pPr>
            <a:lvl3pPr marL="0" indent="0">
              <a:buNone/>
              <a:tabLst/>
              <a:defRPr b="1"/>
            </a:lvl3pPr>
            <a:lvl4pPr marL="0" indent="0">
              <a:buNone/>
              <a:tabLst/>
              <a:defRPr b="1"/>
            </a:lvl4pPr>
            <a:lvl5pPr>
              <a:defRPr b="1"/>
            </a:lvl5pPr>
          </a:lstStyle>
          <a:p>
            <a:pPr lvl="0"/>
            <a:r>
              <a:rPr lang="ko-KR" altLang="en-US" dirty="0" err="1"/>
              <a:t>리딩</a:t>
            </a:r>
            <a:r>
              <a:rPr lang="ko-KR" altLang="en-US" dirty="0"/>
              <a:t> 메시지</a:t>
            </a:r>
          </a:p>
        </p:txBody>
      </p:sp>
      <p:sp>
        <p:nvSpPr>
          <p:cNvPr id="7" name="텍스트 개체 틀 9">
            <a:extLst>
              <a:ext uri="{FF2B5EF4-FFF2-40B4-BE49-F238E27FC236}">
                <a16:creationId xmlns:a16="http://schemas.microsoft.com/office/drawing/2014/main" id="{524F806B-607F-4234-BFC3-3B2C7ECD00C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75898" y="2199846"/>
            <a:ext cx="2160000" cy="3600000"/>
          </a:xfrm>
          <a:prstGeom prst="rect">
            <a:avLst/>
          </a:prstGeom>
        </p:spPr>
        <p:txBody>
          <a:bodyPr anchor="t"/>
          <a:lstStyle>
            <a:lvl1pPr defTabSz="134541" latinLnBrk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defRPr sz="1400" b="0">
                <a:solidFill>
                  <a:srgbClr val="00373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825" b="0"/>
            </a:lvl2pPr>
            <a:lvl3pPr>
              <a:defRPr sz="825" b="0"/>
            </a:lvl3pPr>
            <a:lvl4pPr>
              <a:defRPr sz="825" b="0"/>
            </a:lvl4pPr>
            <a:lvl5pPr>
              <a:defRPr sz="825" b="0"/>
            </a:lvl5pPr>
          </a:lstStyle>
          <a:p>
            <a:pPr lvl="0"/>
            <a:r>
              <a:rPr lang="ko-KR" altLang="en-US" dirty="0"/>
              <a:t>맑은 고딕</a:t>
            </a:r>
            <a:r>
              <a:rPr lang="en-US" altLang="ko-KR" dirty="0"/>
              <a:t>, Arial, </a:t>
            </a:r>
            <a:r>
              <a:rPr lang="ko-KR" altLang="en-US" dirty="0"/>
              <a:t>폰트 크기 </a:t>
            </a:r>
            <a:r>
              <a:rPr lang="en-US" altLang="ko-KR" dirty="0"/>
              <a:t>12</a:t>
            </a:r>
          </a:p>
          <a:p>
            <a:pPr lvl="0"/>
            <a:r>
              <a:rPr lang="en-US" altLang="ko-KR" dirty="0"/>
              <a:t>	</a:t>
            </a:r>
          </a:p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283999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+리딩 메시지+주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B56B65-C348-49E0-AF76-027AA542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FB72CE5-236C-4567-AEAE-7071427B0E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텍스트 개체 틀 8">
            <a:extLst>
              <a:ext uri="{FF2B5EF4-FFF2-40B4-BE49-F238E27FC236}">
                <a16:creationId xmlns:a16="http://schemas.microsoft.com/office/drawing/2014/main" id="{69CFA7D3-0843-4A5F-9ED5-8529E3F50B5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5760000"/>
            <a:ext cx="10800000" cy="720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>
                <a:solidFill>
                  <a:srgbClr val="1231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ko-KR" altLang="en-US" dirty="0"/>
              <a:t>주석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B0DF30CE-72AF-458A-8ACA-0761616CD6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1080000"/>
            <a:ext cx="10800000" cy="1080000"/>
          </a:xfrm>
          <a:prstGeom prst="rect">
            <a:avLst/>
          </a:prstGeom>
        </p:spPr>
        <p:txBody>
          <a:bodyPr/>
          <a:lstStyle>
            <a:lvl1pPr>
              <a:defRPr lang="ko-KR" altLang="en-US" sz="1400" b="1" dirty="0">
                <a:solidFill>
                  <a:srgbClr val="12315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latinLnBrk="0">
              <a:lnSpc>
                <a:spcPct val="100000"/>
              </a:lnSpc>
              <a:spcBef>
                <a:spcPts val="0"/>
              </a:spcBef>
              <a:buNone/>
              <a:tabLst/>
            </a:pPr>
            <a:r>
              <a:rPr lang="ko-KR" altLang="en-US" dirty="0" err="1"/>
              <a:t>리딩</a:t>
            </a:r>
            <a:r>
              <a:rPr lang="ko-KR" altLang="en-US" dirty="0"/>
              <a:t> 메시지</a:t>
            </a:r>
          </a:p>
        </p:txBody>
      </p:sp>
    </p:spTree>
    <p:extLst>
      <p:ext uri="{BB962C8B-B14F-4D97-AF65-F5344CB8AC3E}">
        <p14:creationId xmlns:p14="http://schemas.microsoft.com/office/powerpoint/2010/main" val="2759680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B56B65-C348-49E0-AF76-027AA542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FB72CE5-236C-4567-AEAE-7071427B0E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6160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+리딩 메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B56B65-C348-49E0-AF76-027AA542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FB72CE5-236C-4567-AEAE-7071427B0E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32DB62F8-7145-465D-BC4F-A02554C128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1080000"/>
            <a:ext cx="10800000" cy="1080000"/>
          </a:xfrm>
          <a:prstGeom prst="rect">
            <a:avLst/>
          </a:prstGeom>
        </p:spPr>
        <p:txBody>
          <a:bodyPr/>
          <a:lstStyle>
            <a:lvl1pPr marL="0" indent="0" latinLnBrk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400" b="1">
                <a:solidFill>
                  <a:srgbClr val="1231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buNone/>
              <a:tabLst/>
              <a:defRPr b="1"/>
            </a:lvl2pPr>
            <a:lvl3pPr marL="0" indent="0">
              <a:buNone/>
              <a:tabLst/>
              <a:defRPr b="1"/>
            </a:lvl3pPr>
            <a:lvl4pPr marL="0" indent="0">
              <a:buNone/>
              <a:tabLst/>
              <a:defRPr b="1"/>
            </a:lvl4pPr>
            <a:lvl5pPr>
              <a:defRPr b="1"/>
            </a:lvl5pPr>
          </a:lstStyle>
          <a:p>
            <a:pPr lvl="0"/>
            <a:r>
              <a:rPr lang="ko-KR" altLang="en-US" dirty="0" err="1"/>
              <a:t>리딩</a:t>
            </a:r>
            <a:r>
              <a:rPr lang="ko-KR" altLang="en-US" dirty="0"/>
              <a:t> 메시지</a:t>
            </a:r>
          </a:p>
        </p:txBody>
      </p:sp>
    </p:spTree>
    <p:extLst>
      <p:ext uri="{BB962C8B-B14F-4D97-AF65-F5344CB8AC3E}">
        <p14:creationId xmlns:p14="http://schemas.microsoft.com/office/powerpoint/2010/main" val="2568119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+주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B56B65-C348-49E0-AF76-027AA542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FB72CE5-236C-4567-AEAE-7071427B0E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8">
            <a:extLst>
              <a:ext uri="{FF2B5EF4-FFF2-40B4-BE49-F238E27FC236}">
                <a16:creationId xmlns:a16="http://schemas.microsoft.com/office/drawing/2014/main" id="{B382BB48-C7B3-4B5A-8BAB-F848C9F283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5760000"/>
            <a:ext cx="10800000" cy="720000"/>
          </a:xfrm>
          <a:prstGeom prst="rect">
            <a:avLst/>
          </a:prstGeom>
        </p:spPr>
        <p:txBody>
          <a:bodyPr/>
          <a:lstStyle>
            <a:lvl1pPr>
              <a:spcAft>
                <a:spcPts val="400"/>
              </a:spcAft>
              <a:defRPr lang="ko-KR" altLang="en-US" sz="1000" dirty="0">
                <a:solidFill>
                  <a:srgbClr val="12315F"/>
                </a:solidFill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ko-KR" altLang="en-US" dirty="0"/>
              <a:t>주석</a:t>
            </a:r>
          </a:p>
        </p:txBody>
      </p:sp>
    </p:spTree>
    <p:extLst>
      <p:ext uri="{BB962C8B-B14F-4D97-AF65-F5344CB8AC3E}">
        <p14:creationId xmlns:p14="http://schemas.microsoft.com/office/powerpoint/2010/main" val="3292329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+주석 - Hig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B56B65-C348-49E0-AF76-027AA542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FB72CE5-236C-4567-AEAE-7071427B0E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8">
            <a:extLst>
              <a:ext uri="{FF2B5EF4-FFF2-40B4-BE49-F238E27FC236}">
                <a16:creationId xmlns:a16="http://schemas.microsoft.com/office/drawing/2014/main" id="{B382BB48-C7B3-4B5A-8BAB-F848C9F283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5400000"/>
            <a:ext cx="10800000" cy="1080000"/>
          </a:xfrm>
          <a:prstGeom prst="rect">
            <a:avLst/>
          </a:prstGeom>
        </p:spPr>
        <p:txBody>
          <a:bodyPr/>
          <a:lstStyle>
            <a:lvl1pPr>
              <a:defRPr lang="ko-KR" altLang="en-US" sz="1000" dirty="0">
                <a:solidFill>
                  <a:srgbClr val="12315F"/>
                </a:solidFill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ko-KR" altLang="en-US" dirty="0"/>
              <a:t>주석</a:t>
            </a:r>
          </a:p>
        </p:txBody>
      </p:sp>
    </p:spTree>
    <p:extLst>
      <p:ext uri="{BB962C8B-B14F-4D97-AF65-F5344CB8AC3E}">
        <p14:creationId xmlns:p14="http://schemas.microsoft.com/office/powerpoint/2010/main" val="89577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주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FB72CE5-236C-4567-AEAE-7071427B0E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8">
            <a:extLst>
              <a:ext uri="{FF2B5EF4-FFF2-40B4-BE49-F238E27FC236}">
                <a16:creationId xmlns:a16="http://schemas.microsoft.com/office/drawing/2014/main" id="{B382BB48-C7B3-4B5A-8BAB-F848C9F283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5760000"/>
            <a:ext cx="10800000" cy="720000"/>
          </a:xfrm>
          <a:prstGeom prst="rect">
            <a:avLst/>
          </a:prstGeom>
        </p:spPr>
        <p:txBody>
          <a:bodyPr/>
          <a:lstStyle>
            <a:lvl1pPr>
              <a:defRPr lang="ko-KR" altLang="en-US" sz="1000" dirty="0">
                <a:solidFill>
                  <a:srgbClr val="12315F"/>
                </a:solidFill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ko-KR" altLang="en-US" dirty="0"/>
              <a:t>주석</a:t>
            </a:r>
          </a:p>
        </p:txBody>
      </p:sp>
    </p:spTree>
    <p:extLst>
      <p:ext uri="{BB962C8B-B14F-4D97-AF65-F5344CB8AC3E}">
        <p14:creationId xmlns:p14="http://schemas.microsoft.com/office/powerpoint/2010/main" val="1963725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주석 - Hig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FB72CE5-236C-4567-AEAE-7071427B0E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8">
            <a:extLst>
              <a:ext uri="{FF2B5EF4-FFF2-40B4-BE49-F238E27FC236}">
                <a16:creationId xmlns:a16="http://schemas.microsoft.com/office/drawing/2014/main" id="{B382BB48-C7B3-4B5A-8BAB-F848C9F283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5400000"/>
            <a:ext cx="10800000" cy="1080000"/>
          </a:xfrm>
          <a:prstGeom prst="rect">
            <a:avLst/>
          </a:prstGeom>
        </p:spPr>
        <p:txBody>
          <a:bodyPr/>
          <a:lstStyle>
            <a:lvl1pPr>
              <a:spcAft>
                <a:spcPts val="400"/>
              </a:spcAft>
              <a:defRPr lang="ko-KR" altLang="en-US" sz="1000" dirty="0">
                <a:solidFill>
                  <a:srgbClr val="12315F"/>
                </a:solidFill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ko-KR" altLang="en-US" dirty="0"/>
              <a:t>주석</a:t>
            </a:r>
          </a:p>
        </p:txBody>
      </p:sp>
    </p:spTree>
    <p:extLst>
      <p:ext uri="{BB962C8B-B14F-4D97-AF65-F5344CB8AC3E}">
        <p14:creationId xmlns:p14="http://schemas.microsoft.com/office/powerpoint/2010/main" val="155383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+리딩 메시지+주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03E423-E9DA-8D5E-8ECB-592797648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2CBDD99-C937-00A7-7AB6-3054FCE27F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ADB7FF6-528B-1282-C8EB-2FC2EE4AF3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9749" y="1080000"/>
            <a:ext cx="10800000" cy="1080000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sz="1400" b="1">
                <a:solidFill>
                  <a:srgbClr val="12315F"/>
                </a:solidFill>
              </a:defRPr>
            </a:lvl1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E6E118A7-979A-AF21-4F07-008A56D224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750" y="5760000"/>
            <a:ext cx="10799763" cy="720000"/>
          </a:xfrm>
          <a:prstGeom prst="rect">
            <a:avLst/>
          </a:prstGeom>
        </p:spPr>
        <p:txBody>
          <a:bodyPr/>
          <a:lstStyle>
            <a:lvl1pPr>
              <a:defRPr lang="ko-KR" altLang="en-US" sz="1000" smtClean="0">
                <a:solidFill>
                  <a:srgbClr val="12315F"/>
                </a:solidFill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ko-KR" altLang="en-US" dirty="0"/>
              <a:t>주석</a:t>
            </a:r>
          </a:p>
        </p:txBody>
      </p:sp>
    </p:spTree>
    <p:extLst>
      <p:ext uri="{BB962C8B-B14F-4D97-AF65-F5344CB8AC3E}">
        <p14:creationId xmlns:p14="http://schemas.microsoft.com/office/powerpoint/2010/main" val="3271575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+리딩 메시지+주석 - Hig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03E423-E9DA-8D5E-8ECB-592797648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2CBDD99-C937-00A7-7AB6-3054FCE27F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ADB7FF6-528B-1282-C8EB-2FC2EE4AF3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9749" y="1080000"/>
            <a:ext cx="10800000" cy="1080000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sz="1400" b="1">
                <a:solidFill>
                  <a:srgbClr val="12315F"/>
                </a:solidFill>
              </a:defRPr>
            </a:lvl1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E6E118A7-979A-AF21-4F07-008A56D224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750" y="5400000"/>
            <a:ext cx="10799763" cy="1080000"/>
          </a:xfrm>
          <a:prstGeom prst="rect">
            <a:avLst/>
          </a:prstGeom>
        </p:spPr>
        <p:txBody>
          <a:bodyPr/>
          <a:lstStyle>
            <a:lvl1pPr>
              <a:spcAft>
                <a:spcPts val="400"/>
              </a:spcAft>
              <a:defRPr lang="ko-KR" altLang="en-US" sz="1000" smtClean="0">
                <a:solidFill>
                  <a:srgbClr val="12315F"/>
                </a:solidFill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ko-KR" altLang="en-US" dirty="0"/>
              <a:t>주석</a:t>
            </a:r>
          </a:p>
        </p:txBody>
      </p:sp>
    </p:spTree>
    <p:extLst>
      <p:ext uri="{BB962C8B-B14F-4D97-AF65-F5344CB8AC3E}">
        <p14:creationId xmlns:p14="http://schemas.microsoft.com/office/powerpoint/2010/main" val="1102593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>
            <a:extLst>
              <a:ext uri="{FF2B5EF4-FFF2-40B4-BE49-F238E27FC236}">
                <a16:creationId xmlns:a16="http://schemas.microsoft.com/office/drawing/2014/main" id="{369F120E-1B92-0C62-AF14-86F1054EDFA2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03" y="-8566"/>
            <a:ext cx="12207229" cy="6866566"/>
          </a:xfrm>
          <a:prstGeom prst="rect">
            <a:avLst/>
          </a:prstGeom>
        </p:spPr>
      </p:pic>
      <p:pic>
        <p:nvPicPr>
          <p:cNvPr id="4" name="Graphic 1">
            <a:extLst>
              <a:ext uri="{FF2B5EF4-FFF2-40B4-BE49-F238E27FC236}">
                <a16:creationId xmlns:a16="http://schemas.microsoft.com/office/drawing/2014/main" id="{F2B3025F-0E19-B204-036F-D523E55FB1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13218" t="25172" r="47011" b="19426"/>
          <a:stretch/>
        </p:blipFill>
        <p:spPr>
          <a:xfrm>
            <a:off x="7309095" y="0"/>
            <a:ext cx="4882905" cy="6866566"/>
          </a:xfrm>
          <a:prstGeom prst="rect">
            <a:avLst/>
          </a:prstGeom>
        </p:spPr>
      </p:pic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45A72BE-DAFE-4F0C-9A1D-D7E517D98C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515939"/>
            <a:ext cx="27432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003738"/>
                </a:solidFill>
              </a:defRPr>
            </a:lvl1pPr>
          </a:lstStyle>
          <a:p>
            <a:fld id="{4CE2CCC6-2D5E-4836-A2BD-2A279748EF5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제목 개체 틀 1">
            <a:extLst>
              <a:ext uri="{FF2B5EF4-FFF2-40B4-BE49-F238E27FC236}">
                <a16:creationId xmlns:a16="http://schemas.microsoft.com/office/drawing/2014/main" id="{FE13CC63-C543-4B45-A4B8-FC5F2C782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108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39440FD-A32B-4FBD-84ED-BB1C35F6F1A4}"/>
              </a:ext>
            </a:extLst>
          </p:cNvPr>
          <p:cNvSpPr/>
          <p:nvPr userDrawn="1"/>
        </p:nvSpPr>
        <p:spPr>
          <a:xfrm>
            <a:off x="845018" y="6521718"/>
            <a:ext cx="27975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sz="10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2023 Veeam® Software. All rights reserved.</a:t>
            </a:r>
            <a:endParaRPr lang="ko-KR" altLang="en-US" sz="10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5" name="Group 73">
            <a:extLst>
              <a:ext uri="{FF2B5EF4-FFF2-40B4-BE49-F238E27FC236}">
                <a16:creationId xmlns:a16="http://schemas.microsoft.com/office/drawing/2014/main" id="{C0ACAB9F-F315-6B84-A9DC-A71142C6DE4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1237847" y="6498375"/>
            <a:ext cx="720000" cy="269564"/>
            <a:chOff x="613605" y="1931893"/>
            <a:chExt cx="2953702" cy="1105852"/>
          </a:xfrm>
        </p:grpSpPr>
        <p:sp>
          <p:nvSpPr>
            <p:cNvPr id="7" name="10">
              <a:extLst>
                <a:ext uri="{FF2B5EF4-FFF2-40B4-BE49-F238E27FC236}">
                  <a16:creationId xmlns:a16="http://schemas.microsoft.com/office/drawing/2014/main" id="{D83F0DDF-EF33-521C-0872-B0748BE07E26}"/>
                </a:ext>
              </a:extLst>
            </p:cNvPr>
            <p:cNvSpPr/>
            <p:nvPr/>
          </p:nvSpPr>
          <p:spPr>
            <a:xfrm>
              <a:off x="613605" y="1931893"/>
              <a:ext cx="2953702" cy="1105852"/>
            </a:xfrm>
            <a:custGeom>
              <a:avLst/>
              <a:gdLst>
                <a:gd name="connsiteX0" fmla="*/ 2833688 w 2953702"/>
                <a:gd name="connsiteY0" fmla="*/ 1105853 h 1105852"/>
                <a:gd name="connsiteX1" fmla="*/ 119063 w 2953702"/>
                <a:gd name="connsiteY1" fmla="*/ 1105853 h 1105852"/>
                <a:gd name="connsiteX2" fmla="*/ 0 w 2953702"/>
                <a:gd name="connsiteY2" fmla="*/ 986790 h 1105852"/>
                <a:gd name="connsiteX3" fmla="*/ 0 w 2953702"/>
                <a:gd name="connsiteY3" fmla="*/ 119063 h 1105852"/>
                <a:gd name="connsiteX4" fmla="*/ 119063 w 2953702"/>
                <a:gd name="connsiteY4" fmla="*/ 0 h 1105852"/>
                <a:gd name="connsiteX5" fmla="*/ 2834640 w 2953702"/>
                <a:gd name="connsiteY5" fmla="*/ 0 h 1105852"/>
                <a:gd name="connsiteX6" fmla="*/ 2953703 w 2953702"/>
                <a:gd name="connsiteY6" fmla="*/ 119063 h 1105852"/>
                <a:gd name="connsiteX7" fmla="*/ 2953703 w 2953702"/>
                <a:gd name="connsiteY7" fmla="*/ 987743 h 1105852"/>
                <a:gd name="connsiteX8" fmla="*/ 2833688 w 2953702"/>
                <a:gd name="connsiteY8" fmla="*/ 1105853 h 110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53702" h="1105852">
                  <a:moveTo>
                    <a:pt x="2833688" y="1105853"/>
                  </a:moveTo>
                  <a:lnTo>
                    <a:pt x="119063" y="1105853"/>
                  </a:lnTo>
                  <a:cubicBezTo>
                    <a:pt x="53340" y="1105853"/>
                    <a:pt x="0" y="1052513"/>
                    <a:pt x="0" y="986790"/>
                  </a:cubicBezTo>
                  <a:lnTo>
                    <a:pt x="0" y="119063"/>
                  </a:lnTo>
                  <a:cubicBezTo>
                    <a:pt x="0" y="53340"/>
                    <a:pt x="53340" y="0"/>
                    <a:pt x="119063" y="0"/>
                  </a:cubicBezTo>
                  <a:lnTo>
                    <a:pt x="2834640" y="0"/>
                  </a:lnTo>
                  <a:cubicBezTo>
                    <a:pt x="2900363" y="0"/>
                    <a:pt x="2953703" y="53340"/>
                    <a:pt x="2953703" y="119063"/>
                  </a:cubicBezTo>
                  <a:lnTo>
                    <a:pt x="2953703" y="987743"/>
                  </a:lnTo>
                  <a:cubicBezTo>
                    <a:pt x="2952750" y="1052513"/>
                    <a:pt x="2899410" y="1105853"/>
                    <a:pt x="2833688" y="1105853"/>
                  </a:cubicBezTo>
                </a:path>
              </a:pathLst>
            </a:custGeom>
            <a:solidFill>
              <a:srgbClr val="00B3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" name="10">
              <a:extLst>
                <a:ext uri="{FF2B5EF4-FFF2-40B4-BE49-F238E27FC236}">
                  <a16:creationId xmlns:a16="http://schemas.microsoft.com/office/drawing/2014/main" id="{B1F4BEFC-2957-F637-52E8-36932D5DDE4B}"/>
                </a:ext>
              </a:extLst>
            </p:cNvPr>
            <p:cNvSpPr/>
            <p:nvPr/>
          </p:nvSpPr>
          <p:spPr>
            <a:xfrm>
              <a:off x="840032" y="2263653"/>
              <a:ext cx="479951" cy="438811"/>
            </a:xfrm>
            <a:custGeom>
              <a:avLst/>
              <a:gdLst>
                <a:gd name="connsiteX0" fmla="*/ 458420 w 479951"/>
                <a:gd name="connsiteY0" fmla="*/ 5424 h 438811"/>
                <a:gd name="connsiteX1" fmla="*/ 403175 w 479951"/>
                <a:gd name="connsiteY1" fmla="*/ 24474 h 438811"/>
                <a:gd name="connsiteX2" fmla="*/ 254585 w 479951"/>
                <a:gd name="connsiteY2" fmla="*/ 343562 h 438811"/>
                <a:gd name="connsiteX3" fmla="*/ 240297 w 479951"/>
                <a:gd name="connsiteY3" fmla="*/ 354992 h 438811"/>
                <a:gd name="connsiteX4" fmla="*/ 226010 w 479951"/>
                <a:gd name="connsiteY4" fmla="*/ 343562 h 438811"/>
                <a:gd name="connsiteX5" fmla="*/ 77420 w 479951"/>
                <a:gd name="connsiteY5" fmla="*/ 23522 h 438811"/>
                <a:gd name="connsiteX6" fmla="*/ 22175 w 479951"/>
                <a:gd name="connsiteY6" fmla="*/ 4472 h 438811"/>
                <a:gd name="connsiteX7" fmla="*/ 4077 w 479951"/>
                <a:gd name="connsiteY7" fmla="*/ 62574 h 438811"/>
                <a:gd name="connsiteX8" fmla="*/ 148857 w 479951"/>
                <a:gd name="connsiteY8" fmla="*/ 357849 h 438811"/>
                <a:gd name="connsiteX9" fmla="*/ 165050 w 479951"/>
                <a:gd name="connsiteY9" fmla="*/ 391187 h 438811"/>
                <a:gd name="connsiteX10" fmla="*/ 239345 w 479951"/>
                <a:gd name="connsiteY10" fmla="*/ 438812 h 438811"/>
                <a:gd name="connsiteX11" fmla="*/ 313640 w 479951"/>
                <a:gd name="connsiteY11" fmla="*/ 391187 h 438811"/>
                <a:gd name="connsiteX12" fmla="*/ 329832 w 479951"/>
                <a:gd name="connsiteY12" fmla="*/ 357849 h 438811"/>
                <a:gd name="connsiteX13" fmla="*/ 474612 w 479951"/>
                <a:gd name="connsiteY13" fmla="*/ 62574 h 438811"/>
                <a:gd name="connsiteX14" fmla="*/ 458420 w 479951"/>
                <a:gd name="connsiteY14" fmla="*/ 5424 h 43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9951" h="438811">
                  <a:moveTo>
                    <a:pt x="458420" y="5424"/>
                  </a:moveTo>
                  <a:cubicBezTo>
                    <a:pt x="438417" y="-6006"/>
                    <a:pt x="413652" y="2567"/>
                    <a:pt x="403175" y="24474"/>
                  </a:cubicBezTo>
                  <a:lnTo>
                    <a:pt x="254585" y="343562"/>
                  </a:lnTo>
                  <a:cubicBezTo>
                    <a:pt x="250775" y="350229"/>
                    <a:pt x="247917" y="354992"/>
                    <a:pt x="240297" y="354992"/>
                  </a:cubicBezTo>
                  <a:cubicBezTo>
                    <a:pt x="232677" y="354992"/>
                    <a:pt x="229820" y="350229"/>
                    <a:pt x="226010" y="343562"/>
                  </a:cubicBezTo>
                  <a:lnTo>
                    <a:pt x="77420" y="23522"/>
                  </a:lnTo>
                  <a:cubicBezTo>
                    <a:pt x="66942" y="2567"/>
                    <a:pt x="42177" y="-6006"/>
                    <a:pt x="22175" y="4472"/>
                  </a:cubicBezTo>
                  <a:cubicBezTo>
                    <a:pt x="2172" y="15902"/>
                    <a:pt x="-5448" y="41619"/>
                    <a:pt x="4077" y="62574"/>
                  </a:cubicBezTo>
                  <a:lnTo>
                    <a:pt x="148857" y="357849"/>
                  </a:lnTo>
                  <a:lnTo>
                    <a:pt x="165050" y="391187"/>
                  </a:lnTo>
                  <a:cubicBezTo>
                    <a:pt x="179337" y="420714"/>
                    <a:pt x="207912" y="438812"/>
                    <a:pt x="239345" y="438812"/>
                  </a:cubicBezTo>
                  <a:cubicBezTo>
                    <a:pt x="270777" y="438812"/>
                    <a:pt x="299352" y="420714"/>
                    <a:pt x="313640" y="391187"/>
                  </a:cubicBezTo>
                  <a:lnTo>
                    <a:pt x="329832" y="357849"/>
                  </a:lnTo>
                  <a:lnTo>
                    <a:pt x="474612" y="62574"/>
                  </a:lnTo>
                  <a:cubicBezTo>
                    <a:pt x="486042" y="42572"/>
                    <a:pt x="478422" y="15902"/>
                    <a:pt x="458420" y="5424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10">
              <a:extLst>
                <a:ext uri="{FF2B5EF4-FFF2-40B4-BE49-F238E27FC236}">
                  <a16:creationId xmlns:a16="http://schemas.microsoft.com/office/drawing/2014/main" id="{AAC5010F-D39E-BE46-0B6B-F98210A96FB1}"/>
                </a:ext>
              </a:extLst>
            </p:cNvPr>
            <p:cNvSpPr/>
            <p:nvPr/>
          </p:nvSpPr>
          <p:spPr>
            <a:xfrm>
              <a:off x="2750062" y="2264315"/>
              <a:ext cx="590549" cy="439136"/>
            </a:xfrm>
            <a:custGeom>
              <a:avLst/>
              <a:gdLst>
                <a:gd name="connsiteX0" fmla="*/ 515302 w 590549"/>
                <a:gd name="connsiteY0" fmla="*/ 0 h 439136"/>
                <a:gd name="connsiteX1" fmla="*/ 451485 w 590549"/>
                <a:gd name="connsiteY1" fmla="*/ 40957 h 439136"/>
                <a:gd name="connsiteX2" fmla="*/ 302895 w 590549"/>
                <a:gd name="connsiteY2" fmla="*/ 347663 h 439136"/>
                <a:gd name="connsiteX3" fmla="*/ 295275 w 590549"/>
                <a:gd name="connsiteY3" fmla="*/ 354330 h 439136"/>
                <a:gd name="connsiteX4" fmla="*/ 287655 w 590549"/>
                <a:gd name="connsiteY4" fmla="*/ 347663 h 439136"/>
                <a:gd name="connsiteX5" fmla="*/ 140017 w 590549"/>
                <a:gd name="connsiteY5" fmla="*/ 43815 h 439136"/>
                <a:gd name="connsiteX6" fmla="*/ 74295 w 590549"/>
                <a:gd name="connsiteY6" fmla="*/ 0 h 439136"/>
                <a:gd name="connsiteX7" fmla="*/ 74295 w 590549"/>
                <a:gd name="connsiteY7" fmla="*/ 0 h 439136"/>
                <a:gd name="connsiteX8" fmla="*/ 0 w 590549"/>
                <a:gd name="connsiteY8" fmla="*/ 80963 h 439136"/>
                <a:gd name="connsiteX9" fmla="*/ 0 w 590549"/>
                <a:gd name="connsiteY9" fmla="*/ 395288 h 439136"/>
                <a:gd name="connsiteX10" fmla="*/ 27622 w 590549"/>
                <a:gd name="connsiteY10" fmla="*/ 437198 h 439136"/>
                <a:gd name="connsiteX11" fmla="*/ 78105 w 590549"/>
                <a:gd name="connsiteY11" fmla="*/ 394335 h 439136"/>
                <a:gd name="connsiteX12" fmla="*/ 73342 w 590549"/>
                <a:gd name="connsiteY12" fmla="*/ 88582 h 439136"/>
                <a:gd name="connsiteX13" fmla="*/ 78105 w 590549"/>
                <a:gd name="connsiteY13" fmla="*/ 86677 h 439136"/>
                <a:gd name="connsiteX14" fmla="*/ 229552 w 590549"/>
                <a:gd name="connsiteY14" fmla="*/ 392430 h 439136"/>
                <a:gd name="connsiteX15" fmla="*/ 295275 w 590549"/>
                <a:gd name="connsiteY15" fmla="*/ 439103 h 439136"/>
                <a:gd name="connsiteX16" fmla="*/ 360998 w 590549"/>
                <a:gd name="connsiteY16" fmla="*/ 392430 h 439136"/>
                <a:gd name="connsiteX17" fmla="*/ 511492 w 590549"/>
                <a:gd name="connsiteY17" fmla="*/ 86677 h 439136"/>
                <a:gd name="connsiteX18" fmla="*/ 517208 w 590549"/>
                <a:gd name="connsiteY18" fmla="*/ 88582 h 439136"/>
                <a:gd name="connsiteX19" fmla="*/ 511492 w 590549"/>
                <a:gd name="connsiteY19" fmla="*/ 396240 h 439136"/>
                <a:gd name="connsiteX20" fmla="*/ 552450 w 590549"/>
                <a:gd name="connsiteY20" fmla="*/ 439103 h 439136"/>
                <a:gd name="connsiteX21" fmla="*/ 590550 w 590549"/>
                <a:gd name="connsiteY21" fmla="*/ 394335 h 439136"/>
                <a:gd name="connsiteX22" fmla="*/ 590550 w 590549"/>
                <a:gd name="connsiteY22" fmla="*/ 80963 h 439136"/>
                <a:gd name="connsiteX23" fmla="*/ 515302 w 590549"/>
                <a:gd name="connsiteY23" fmla="*/ 0 h 43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0549" h="439136">
                  <a:moveTo>
                    <a:pt x="515302" y="0"/>
                  </a:moveTo>
                  <a:cubicBezTo>
                    <a:pt x="487680" y="0"/>
                    <a:pt x="462915" y="17145"/>
                    <a:pt x="451485" y="40957"/>
                  </a:cubicBezTo>
                  <a:cubicBezTo>
                    <a:pt x="413385" y="118110"/>
                    <a:pt x="302895" y="346710"/>
                    <a:pt x="302895" y="347663"/>
                  </a:cubicBezTo>
                  <a:cubicBezTo>
                    <a:pt x="301942" y="348615"/>
                    <a:pt x="300038" y="354330"/>
                    <a:pt x="295275" y="354330"/>
                  </a:cubicBezTo>
                  <a:cubicBezTo>
                    <a:pt x="290513" y="354330"/>
                    <a:pt x="288608" y="349567"/>
                    <a:pt x="287655" y="347663"/>
                  </a:cubicBezTo>
                  <a:cubicBezTo>
                    <a:pt x="250508" y="271463"/>
                    <a:pt x="178117" y="121920"/>
                    <a:pt x="140017" y="43815"/>
                  </a:cubicBezTo>
                  <a:cubicBezTo>
                    <a:pt x="125730" y="14288"/>
                    <a:pt x="100965" y="0"/>
                    <a:pt x="74295" y="0"/>
                  </a:cubicBezTo>
                  <a:lnTo>
                    <a:pt x="74295" y="0"/>
                  </a:lnTo>
                  <a:cubicBezTo>
                    <a:pt x="33338" y="0"/>
                    <a:pt x="0" y="34290"/>
                    <a:pt x="0" y="80963"/>
                  </a:cubicBezTo>
                  <a:lnTo>
                    <a:pt x="0" y="395288"/>
                  </a:lnTo>
                  <a:cubicBezTo>
                    <a:pt x="0" y="414338"/>
                    <a:pt x="10477" y="432435"/>
                    <a:pt x="27622" y="437198"/>
                  </a:cubicBezTo>
                  <a:cubicBezTo>
                    <a:pt x="55245" y="445770"/>
                    <a:pt x="78105" y="421957"/>
                    <a:pt x="78105" y="394335"/>
                  </a:cubicBezTo>
                  <a:lnTo>
                    <a:pt x="73342" y="88582"/>
                  </a:lnTo>
                  <a:cubicBezTo>
                    <a:pt x="73342" y="85725"/>
                    <a:pt x="77152" y="84772"/>
                    <a:pt x="78105" y="86677"/>
                  </a:cubicBezTo>
                  <a:lnTo>
                    <a:pt x="229552" y="392430"/>
                  </a:lnTo>
                  <a:cubicBezTo>
                    <a:pt x="243840" y="421957"/>
                    <a:pt x="267652" y="439103"/>
                    <a:pt x="295275" y="439103"/>
                  </a:cubicBezTo>
                  <a:cubicBezTo>
                    <a:pt x="321945" y="439103"/>
                    <a:pt x="346710" y="421957"/>
                    <a:pt x="360998" y="392430"/>
                  </a:cubicBezTo>
                  <a:lnTo>
                    <a:pt x="511492" y="86677"/>
                  </a:lnTo>
                  <a:cubicBezTo>
                    <a:pt x="513398" y="83820"/>
                    <a:pt x="517208" y="84772"/>
                    <a:pt x="517208" y="88582"/>
                  </a:cubicBezTo>
                  <a:lnTo>
                    <a:pt x="511492" y="396240"/>
                  </a:lnTo>
                  <a:cubicBezTo>
                    <a:pt x="511492" y="421005"/>
                    <a:pt x="529590" y="440055"/>
                    <a:pt x="552450" y="439103"/>
                  </a:cubicBezTo>
                  <a:cubicBezTo>
                    <a:pt x="574358" y="438150"/>
                    <a:pt x="590550" y="418148"/>
                    <a:pt x="590550" y="394335"/>
                  </a:cubicBezTo>
                  <a:lnTo>
                    <a:pt x="590550" y="80963"/>
                  </a:lnTo>
                  <a:cubicBezTo>
                    <a:pt x="589598" y="33338"/>
                    <a:pt x="556260" y="0"/>
                    <a:pt x="515302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10">
              <a:extLst>
                <a:ext uri="{FF2B5EF4-FFF2-40B4-BE49-F238E27FC236}">
                  <a16:creationId xmlns:a16="http://schemas.microsoft.com/office/drawing/2014/main" id="{333CDBE1-0AF1-253C-E343-2B2FFB353E5A}"/>
                </a:ext>
              </a:extLst>
            </p:cNvPr>
            <p:cNvSpPr/>
            <p:nvPr/>
          </p:nvSpPr>
          <p:spPr>
            <a:xfrm>
              <a:off x="2213793" y="2263362"/>
              <a:ext cx="491077" cy="439263"/>
            </a:xfrm>
            <a:custGeom>
              <a:avLst/>
              <a:gdLst>
                <a:gd name="connsiteX0" fmla="*/ 485786 w 491077"/>
                <a:gd name="connsiteY0" fmla="*/ 376238 h 439263"/>
                <a:gd name="connsiteX1" fmla="*/ 319099 w 491077"/>
                <a:gd name="connsiteY1" fmla="*/ 47625 h 439263"/>
                <a:gd name="connsiteX2" fmla="*/ 244804 w 491077"/>
                <a:gd name="connsiteY2" fmla="*/ 0 h 439263"/>
                <a:gd name="connsiteX3" fmla="*/ 192416 w 491077"/>
                <a:gd name="connsiteY3" fmla="*/ 20003 h 439263"/>
                <a:gd name="connsiteX4" fmla="*/ 170509 w 491077"/>
                <a:gd name="connsiteY4" fmla="*/ 47625 h 439263"/>
                <a:gd name="connsiteX5" fmla="*/ 4774 w 491077"/>
                <a:gd name="connsiteY5" fmla="*/ 375285 h 439263"/>
                <a:gd name="connsiteX6" fmla="*/ 4774 w 491077"/>
                <a:gd name="connsiteY6" fmla="*/ 376238 h 439263"/>
                <a:gd name="connsiteX7" fmla="*/ 4774 w 491077"/>
                <a:gd name="connsiteY7" fmla="*/ 376238 h 439263"/>
                <a:gd name="connsiteX8" fmla="*/ 7631 w 491077"/>
                <a:gd name="connsiteY8" fmla="*/ 421958 h 439263"/>
                <a:gd name="connsiteX9" fmla="*/ 8584 w 491077"/>
                <a:gd name="connsiteY9" fmla="*/ 422910 h 439263"/>
                <a:gd name="connsiteX10" fmla="*/ 9536 w 491077"/>
                <a:gd name="connsiteY10" fmla="*/ 423863 h 439263"/>
                <a:gd name="connsiteX11" fmla="*/ 20014 w 491077"/>
                <a:gd name="connsiteY11" fmla="*/ 433388 h 439263"/>
                <a:gd name="connsiteX12" fmla="*/ 62876 w 491077"/>
                <a:gd name="connsiteY12" fmla="*/ 431483 h 439263"/>
                <a:gd name="connsiteX13" fmla="*/ 63829 w 491077"/>
                <a:gd name="connsiteY13" fmla="*/ 431483 h 439263"/>
                <a:gd name="connsiteX14" fmla="*/ 66686 w 491077"/>
                <a:gd name="connsiteY14" fmla="*/ 429578 h 439263"/>
                <a:gd name="connsiteX15" fmla="*/ 68591 w 491077"/>
                <a:gd name="connsiteY15" fmla="*/ 427672 h 439263"/>
                <a:gd name="connsiteX16" fmla="*/ 69544 w 491077"/>
                <a:gd name="connsiteY16" fmla="*/ 426720 h 439263"/>
                <a:gd name="connsiteX17" fmla="*/ 77164 w 491077"/>
                <a:gd name="connsiteY17" fmla="*/ 416243 h 439263"/>
                <a:gd name="connsiteX18" fmla="*/ 82879 w 491077"/>
                <a:gd name="connsiteY18" fmla="*/ 402908 h 439263"/>
                <a:gd name="connsiteX19" fmla="*/ 117169 w 491077"/>
                <a:gd name="connsiteY19" fmla="*/ 330518 h 439263"/>
                <a:gd name="connsiteX20" fmla="*/ 121931 w 491077"/>
                <a:gd name="connsiteY20" fmla="*/ 327660 h 439263"/>
                <a:gd name="connsiteX21" fmla="*/ 121931 w 491077"/>
                <a:gd name="connsiteY21" fmla="*/ 327660 h 439263"/>
                <a:gd name="connsiteX22" fmla="*/ 275284 w 491077"/>
                <a:gd name="connsiteY22" fmla="*/ 327660 h 439263"/>
                <a:gd name="connsiteX23" fmla="*/ 275284 w 491077"/>
                <a:gd name="connsiteY23" fmla="*/ 327660 h 439263"/>
                <a:gd name="connsiteX24" fmla="*/ 312431 w 491077"/>
                <a:gd name="connsiteY24" fmla="*/ 288608 h 439263"/>
                <a:gd name="connsiteX25" fmla="*/ 275284 w 491077"/>
                <a:gd name="connsiteY25" fmla="*/ 249555 h 439263"/>
                <a:gd name="connsiteX26" fmla="*/ 183844 w 491077"/>
                <a:gd name="connsiteY26" fmla="*/ 249555 h 439263"/>
                <a:gd name="connsiteX27" fmla="*/ 160984 w 491077"/>
                <a:gd name="connsiteY27" fmla="*/ 249555 h 439263"/>
                <a:gd name="connsiteX28" fmla="*/ 158126 w 491077"/>
                <a:gd name="connsiteY28" fmla="*/ 244793 h 439263"/>
                <a:gd name="connsiteX29" fmla="*/ 166699 w 491077"/>
                <a:gd name="connsiteY29" fmla="*/ 226695 h 439263"/>
                <a:gd name="connsiteX30" fmla="*/ 229564 w 491077"/>
                <a:gd name="connsiteY30" fmla="*/ 100013 h 439263"/>
                <a:gd name="connsiteX31" fmla="*/ 229564 w 491077"/>
                <a:gd name="connsiteY31" fmla="*/ 99060 h 439263"/>
                <a:gd name="connsiteX32" fmla="*/ 229564 w 491077"/>
                <a:gd name="connsiteY32" fmla="*/ 98107 h 439263"/>
                <a:gd name="connsiteX33" fmla="*/ 229564 w 491077"/>
                <a:gd name="connsiteY33" fmla="*/ 98107 h 439263"/>
                <a:gd name="connsiteX34" fmla="*/ 240041 w 491077"/>
                <a:gd name="connsiteY34" fmla="*/ 84773 h 439263"/>
                <a:gd name="connsiteX35" fmla="*/ 249566 w 491077"/>
                <a:gd name="connsiteY35" fmla="*/ 84773 h 439263"/>
                <a:gd name="connsiteX36" fmla="*/ 261949 w 491077"/>
                <a:gd name="connsiteY36" fmla="*/ 100013 h 439263"/>
                <a:gd name="connsiteX37" fmla="*/ 261949 w 491077"/>
                <a:gd name="connsiteY37" fmla="*/ 100013 h 439263"/>
                <a:gd name="connsiteX38" fmla="*/ 414349 w 491077"/>
                <a:gd name="connsiteY38" fmla="*/ 415290 h 439263"/>
                <a:gd name="connsiteX39" fmla="*/ 450544 w 491077"/>
                <a:gd name="connsiteY39" fmla="*/ 438150 h 439263"/>
                <a:gd name="connsiteX40" fmla="*/ 464831 w 491077"/>
                <a:gd name="connsiteY40" fmla="*/ 435293 h 439263"/>
                <a:gd name="connsiteX41" fmla="*/ 465784 w 491077"/>
                <a:gd name="connsiteY41" fmla="*/ 435293 h 439263"/>
                <a:gd name="connsiteX42" fmla="*/ 468641 w 491077"/>
                <a:gd name="connsiteY42" fmla="*/ 433388 h 439263"/>
                <a:gd name="connsiteX43" fmla="*/ 469594 w 491077"/>
                <a:gd name="connsiteY43" fmla="*/ 432435 h 439263"/>
                <a:gd name="connsiteX44" fmla="*/ 470546 w 491077"/>
                <a:gd name="connsiteY44" fmla="*/ 432435 h 439263"/>
                <a:gd name="connsiteX45" fmla="*/ 471499 w 491077"/>
                <a:gd name="connsiteY45" fmla="*/ 431483 h 439263"/>
                <a:gd name="connsiteX46" fmla="*/ 472451 w 491077"/>
                <a:gd name="connsiteY46" fmla="*/ 430530 h 439263"/>
                <a:gd name="connsiteX47" fmla="*/ 473404 w 491077"/>
                <a:gd name="connsiteY47" fmla="*/ 429578 h 439263"/>
                <a:gd name="connsiteX48" fmla="*/ 475309 w 491077"/>
                <a:gd name="connsiteY48" fmla="*/ 428625 h 439263"/>
                <a:gd name="connsiteX49" fmla="*/ 477214 w 491077"/>
                <a:gd name="connsiteY49" fmla="*/ 426720 h 439263"/>
                <a:gd name="connsiteX50" fmla="*/ 478166 w 491077"/>
                <a:gd name="connsiteY50" fmla="*/ 425768 h 439263"/>
                <a:gd name="connsiteX51" fmla="*/ 485786 w 491077"/>
                <a:gd name="connsiteY51" fmla="*/ 376238 h 43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491077" h="439263">
                  <a:moveTo>
                    <a:pt x="485786" y="376238"/>
                  </a:moveTo>
                  <a:lnTo>
                    <a:pt x="319099" y="47625"/>
                  </a:lnTo>
                  <a:cubicBezTo>
                    <a:pt x="304811" y="18098"/>
                    <a:pt x="276236" y="0"/>
                    <a:pt x="244804" y="0"/>
                  </a:cubicBezTo>
                  <a:cubicBezTo>
                    <a:pt x="224801" y="0"/>
                    <a:pt x="206704" y="6668"/>
                    <a:pt x="192416" y="20003"/>
                  </a:cubicBezTo>
                  <a:cubicBezTo>
                    <a:pt x="183844" y="27623"/>
                    <a:pt x="176224" y="37148"/>
                    <a:pt x="170509" y="47625"/>
                  </a:cubicBezTo>
                  <a:lnTo>
                    <a:pt x="4774" y="375285"/>
                  </a:lnTo>
                  <a:cubicBezTo>
                    <a:pt x="4774" y="375285"/>
                    <a:pt x="4774" y="376238"/>
                    <a:pt x="4774" y="376238"/>
                  </a:cubicBezTo>
                  <a:lnTo>
                    <a:pt x="4774" y="376238"/>
                  </a:lnTo>
                  <a:cubicBezTo>
                    <a:pt x="-2846" y="391478"/>
                    <a:pt x="-941" y="409575"/>
                    <a:pt x="7631" y="421958"/>
                  </a:cubicBezTo>
                  <a:cubicBezTo>
                    <a:pt x="7631" y="421958"/>
                    <a:pt x="7631" y="422910"/>
                    <a:pt x="8584" y="422910"/>
                  </a:cubicBezTo>
                  <a:cubicBezTo>
                    <a:pt x="8584" y="422910"/>
                    <a:pt x="9536" y="423863"/>
                    <a:pt x="9536" y="423863"/>
                  </a:cubicBezTo>
                  <a:cubicBezTo>
                    <a:pt x="12394" y="427672"/>
                    <a:pt x="16204" y="431483"/>
                    <a:pt x="20014" y="433388"/>
                  </a:cubicBezTo>
                  <a:cubicBezTo>
                    <a:pt x="34301" y="441960"/>
                    <a:pt x="50494" y="441008"/>
                    <a:pt x="62876" y="431483"/>
                  </a:cubicBezTo>
                  <a:cubicBezTo>
                    <a:pt x="62876" y="431483"/>
                    <a:pt x="62876" y="431483"/>
                    <a:pt x="63829" y="431483"/>
                  </a:cubicBezTo>
                  <a:cubicBezTo>
                    <a:pt x="64781" y="430530"/>
                    <a:pt x="65734" y="430530"/>
                    <a:pt x="66686" y="429578"/>
                  </a:cubicBezTo>
                  <a:cubicBezTo>
                    <a:pt x="67639" y="428625"/>
                    <a:pt x="67639" y="428625"/>
                    <a:pt x="68591" y="427672"/>
                  </a:cubicBezTo>
                  <a:cubicBezTo>
                    <a:pt x="68591" y="427672"/>
                    <a:pt x="69544" y="426720"/>
                    <a:pt x="69544" y="426720"/>
                  </a:cubicBezTo>
                  <a:cubicBezTo>
                    <a:pt x="72401" y="423863"/>
                    <a:pt x="75259" y="420053"/>
                    <a:pt x="77164" y="416243"/>
                  </a:cubicBezTo>
                  <a:lnTo>
                    <a:pt x="82879" y="402908"/>
                  </a:lnTo>
                  <a:lnTo>
                    <a:pt x="117169" y="330518"/>
                  </a:lnTo>
                  <a:cubicBezTo>
                    <a:pt x="118121" y="328613"/>
                    <a:pt x="120026" y="327660"/>
                    <a:pt x="121931" y="327660"/>
                  </a:cubicBezTo>
                  <a:lnTo>
                    <a:pt x="121931" y="327660"/>
                  </a:lnTo>
                  <a:lnTo>
                    <a:pt x="275284" y="327660"/>
                  </a:lnTo>
                  <a:lnTo>
                    <a:pt x="275284" y="327660"/>
                  </a:lnTo>
                  <a:cubicBezTo>
                    <a:pt x="296239" y="327660"/>
                    <a:pt x="312431" y="310515"/>
                    <a:pt x="312431" y="288608"/>
                  </a:cubicBezTo>
                  <a:cubicBezTo>
                    <a:pt x="312431" y="266700"/>
                    <a:pt x="296239" y="249555"/>
                    <a:pt x="275284" y="249555"/>
                  </a:cubicBezTo>
                  <a:lnTo>
                    <a:pt x="183844" y="249555"/>
                  </a:lnTo>
                  <a:lnTo>
                    <a:pt x="160984" y="249555"/>
                  </a:lnTo>
                  <a:cubicBezTo>
                    <a:pt x="158126" y="249555"/>
                    <a:pt x="157174" y="246698"/>
                    <a:pt x="158126" y="244793"/>
                  </a:cubicBezTo>
                  <a:lnTo>
                    <a:pt x="166699" y="226695"/>
                  </a:lnTo>
                  <a:lnTo>
                    <a:pt x="229564" y="100013"/>
                  </a:lnTo>
                  <a:lnTo>
                    <a:pt x="229564" y="99060"/>
                  </a:lnTo>
                  <a:cubicBezTo>
                    <a:pt x="229564" y="99060"/>
                    <a:pt x="229564" y="98107"/>
                    <a:pt x="229564" y="98107"/>
                  </a:cubicBezTo>
                  <a:cubicBezTo>
                    <a:pt x="229564" y="98107"/>
                    <a:pt x="229564" y="98107"/>
                    <a:pt x="229564" y="98107"/>
                  </a:cubicBezTo>
                  <a:cubicBezTo>
                    <a:pt x="230516" y="96203"/>
                    <a:pt x="234326" y="86678"/>
                    <a:pt x="240041" y="84773"/>
                  </a:cubicBezTo>
                  <a:cubicBezTo>
                    <a:pt x="242899" y="83820"/>
                    <a:pt x="246709" y="83820"/>
                    <a:pt x="249566" y="84773"/>
                  </a:cubicBezTo>
                  <a:cubicBezTo>
                    <a:pt x="256234" y="86678"/>
                    <a:pt x="259091" y="94298"/>
                    <a:pt x="261949" y="100013"/>
                  </a:cubicBezTo>
                  <a:cubicBezTo>
                    <a:pt x="261949" y="100013"/>
                    <a:pt x="261949" y="100013"/>
                    <a:pt x="261949" y="100013"/>
                  </a:cubicBezTo>
                  <a:lnTo>
                    <a:pt x="414349" y="415290"/>
                  </a:lnTo>
                  <a:cubicBezTo>
                    <a:pt x="421969" y="429578"/>
                    <a:pt x="436256" y="438150"/>
                    <a:pt x="450544" y="438150"/>
                  </a:cubicBezTo>
                  <a:cubicBezTo>
                    <a:pt x="455306" y="438150"/>
                    <a:pt x="460069" y="437197"/>
                    <a:pt x="464831" y="435293"/>
                  </a:cubicBezTo>
                  <a:cubicBezTo>
                    <a:pt x="464831" y="435293"/>
                    <a:pt x="465784" y="435293"/>
                    <a:pt x="465784" y="435293"/>
                  </a:cubicBezTo>
                  <a:cubicBezTo>
                    <a:pt x="466736" y="435293"/>
                    <a:pt x="467689" y="434340"/>
                    <a:pt x="468641" y="433388"/>
                  </a:cubicBezTo>
                  <a:cubicBezTo>
                    <a:pt x="468641" y="433388"/>
                    <a:pt x="469594" y="433388"/>
                    <a:pt x="469594" y="432435"/>
                  </a:cubicBezTo>
                  <a:cubicBezTo>
                    <a:pt x="469594" y="432435"/>
                    <a:pt x="469594" y="432435"/>
                    <a:pt x="470546" y="432435"/>
                  </a:cubicBezTo>
                  <a:cubicBezTo>
                    <a:pt x="470546" y="432435"/>
                    <a:pt x="471499" y="432435"/>
                    <a:pt x="471499" y="431483"/>
                  </a:cubicBezTo>
                  <a:cubicBezTo>
                    <a:pt x="471499" y="431483"/>
                    <a:pt x="472451" y="430530"/>
                    <a:pt x="472451" y="430530"/>
                  </a:cubicBezTo>
                  <a:cubicBezTo>
                    <a:pt x="472451" y="430530"/>
                    <a:pt x="473404" y="429578"/>
                    <a:pt x="473404" y="429578"/>
                  </a:cubicBezTo>
                  <a:cubicBezTo>
                    <a:pt x="474356" y="429578"/>
                    <a:pt x="474356" y="428625"/>
                    <a:pt x="475309" y="428625"/>
                  </a:cubicBezTo>
                  <a:cubicBezTo>
                    <a:pt x="476261" y="427672"/>
                    <a:pt x="476261" y="427672"/>
                    <a:pt x="477214" y="426720"/>
                  </a:cubicBezTo>
                  <a:cubicBezTo>
                    <a:pt x="477214" y="426720"/>
                    <a:pt x="477214" y="426720"/>
                    <a:pt x="478166" y="425768"/>
                  </a:cubicBezTo>
                  <a:cubicBezTo>
                    <a:pt x="491501" y="416243"/>
                    <a:pt x="495311" y="394335"/>
                    <a:pt x="485786" y="37623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3" name="10">
              <a:extLst>
                <a:ext uri="{FF2B5EF4-FFF2-40B4-BE49-F238E27FC236}">
                  <a16:creationId xmlns:a16="http://schemas.microsoft.com/office/drawing/2014/main" id="{61019CC6-4F0B-8BC1-3A9B-3528A2330311}"/>
                </a:ext>
              </a:extLst>
            </p:cNvPr>
            <p:cNvSpPr/>
            <p:nvPr/>
          </p:nvSpPr>
          <p:spPr>
            <a:xfrm>
              <a:off x="1321312" y="2260505"/>
              <a:ext cx="417194" cy="450532"/>
            </a:xfrm>
            <a:custGeom>
              <a:avLst/>
              <a:gdLst>
                <a:gd name="connsiteX0" fmla="*/ 85725 w 417194"/>
                <a:gd name="connsiteY0" fmla="*/ 190500 h 450532"/>
                <a:gd name="connsiteX1" fmla="*/ 209550 w 417194"/>
                <a:gd name="connsiteY1" fmla="*/ 71438 h 450532"/>
                <a:gd name="connsiteX2" fmla="*/ 335280 w 417194"/>
                <a:gd name="connsiteY2" fmla="*/ 190500 h 450532"/>
                <a:gd name="connsiteX3" fmla="*/ 331470 w 417194"/>
                <a:gd name="connsiteY3" fmla="*/ 195263 h 450532"/>
                <a:gd name="connsiteX4" fmla="*/ 89535 w 417194"/>
                <a:gd name="connsiteY4" fmla="*/ 195263 h 450532"/>
                <a:gd name="connsiteX5" fmla="*/ 85725 w 417194"/>
                <a:gd name="connsiteY5" fmla="*/ 190500 h 450532"/>
                <a:gd name="connsiteX6" fmla="*/ 88582 w 417194"/>
                <a:gd name="connsiteY6" fmla="*/ 271463 h 450532"/>
                <a:gd name="connsiteX7" fmla="*/ 368617 w 417194"/>
                <a:gd name="connsiteY7" fmla="*/ 271463 h 450532"/>
                <a:gd name="connsiteX8" fmla="*/ 417195 w 417194"/>
                <a:gd name="connsiteY8" fmla="*/ 219075 h 450532"/>
                <a:gd name="connsiteX9" fmla="*/ 208597 w 417194"/>
                <a:gd name="connsiteY9" fmla="*/ 0 h 450532"/>
                <a:gd name="connsiteX10" fmla="*/ 0 w 417194"/>
                <a:gd name="connsiteY10" fmla="*/ 219075 h 450532"/>
                <a:gd name="connsiteX11" fmla="*/ 0 w 417194"/>
                <a:gd name="connsiteY11" fmla="*/ 230505 h 450532"/>
                <a:gd name="connsiteX12" fmla="*/ 205740 w 417194"/>
                <a:gd name="connsiteY12" fmla="*/ 449580 h 450532"/>
                <a:gd name="connsiteX13" fmla="*/ 221932 w 417194"/>
                <a:gd name="connsiteY13" fmla="*/ 450533 h 450532"/>
                <a:gd name="connsiteX14" fmla="*/ 346710 w 417194"/>
                <a:gd name="connsiteY14" fmla="*/ 412433 h 450532"/>
                <a:gd name="connsiteX15" fmla="*/ 384810 w 417194"/>
                <a:gd name="connsiteY15" fmla="*/ 377190 h 450532"/>
                <a:gd name="connsiteX16" fmla="*/ 384810 w 417194"/>
                <a:gd name="connsiteY16" fmla="*/ 320040 h 450532"/>
                <a:gd name="connsiteX17" fmla="*/ 322897 w 417194"/>
                <a:gd name="connsiteY17" fmla="*/ 327660 h 450532"/>
                <a:gd name="connsiteX18" fmla="*/ 208597 w 417194"/>
                <a:gd name="connsiteY18" fmla="*/ 373380 h 450532"/>
                <a:gd name="connsiteX19" fmla="*/ 84772 w 417194"/>
                <a:gd name="connsiteY19" fmla="*/ 275273 h 450532"/>
                <a:gd name="connsiteX20" fmla="*/ 88582 w 417194"/>
                <a:gd name="connsiteY20" fmla="*/ 271463 h 45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7194" h="450532">
                  <a:moveTo>
                    <a:pt x="85725" y="190500"/>
                  </a:moveTo>
                  <a:cubicBezTo>
                    <a:pt x="93345" y="127635"/>
                    <a:pt x="137160" y="71438"/>
                    <a:pt x="209550" y="71438"/>
                  </a:cubicBezTo>
                  <a:cubicBezTo>
                    <a:pt x="281940" y="71438"/>
                    <a:pt x="328613" y="126682"/>
                    <a:pt x="335280" y="190500"/>
                  </a:cubicBezTo>
                  <a:cubicBezTo>
                    <a:pt x="335280" y="192405"/>
                    <a:pt x="334328" y="195263"/>
                    <a:pt x="331470" y="195263"/>
                  </a:cubicBezTo>
                  <a:lnTo>
                    <a:pt x="89535" y="195263"/>
                  </a:lnTo>
                  <a:cubicBezTo>
                    <a:pt x="86677" y="194310"/>
                    <a:pt x="85725" y="192405"/>
                    <a:pt x="85725" y="190500"/>
                  </a:cubicBezTo>
                  <a:moveTo>
                    <a:pt x="88582" y="271463"/>
                  </a:moveTo>
                  <a:lnTo>
                    <a:pt x="368617" y="271463"/>
                  </a:lnTo>
                  <a:cubicBezTo>
                    <a:pt x="374332" y="271463"/>
                    <a:pt x="417195" y="267653"/>
                    <a:pt x="417195" y="219075"/>
                  </a:cubicBezTo>
                  <a:cubicBezTo>
                    <a:pt x="417195" y="98107"/>
                    <a:pt x="323850" y="0"/>
                    <a:pt x="208597" y="0"/>
                  </a:cubicBezTo>
                  <a:cubicBezTo>
                    <a:pt x="93345" y="0"/>
                    <a:pt x="0" y="98107"/>
                    <a:pt x="0" y="219075"/>
                  </a:cubicBezTo>
                  <a:cubicBezTo>
                    <a:pt x="0" y="221933"/>
                    <a:pt x="0" y="229552"/>
                    <a:pt x="0" y="230505"/>
                  </a:cubicBezTo>
                  <a:cubicBezTo>
                    <a:pt x="0" y="368617"/>
                    <a:pt x="88582" y="442913"/>
                    <a:pt x="205740" y="449580"/>
                  </a:cubicBezTo>
                  <a:cubicBezTo>
                    <a:pt x="211455" y="449580"/>
                    <a:pt x="217170" y="450533"/>
                    <a:pt x="221932" y="450533"/>
                  </a:cubicBezTo>
                  <a:cubicBezTo>
                    <a:pt x="266700" y="450533"/>
                    <a:pt x="304800" y="439103"/>
                    <a:pt x="346710" y="412433"/>
                  </a:cubicBezTo>
                  <a:cubicBezTo>
                    <a:pt x="350520" y="409575"/>
                    <a:pt x="367665" y="399098"/>
                    <a:pt x="384810" y="377190"/>
                  </a:cubicBezTo>
                  <a:cubicBezTo>
                    <a:pt x="398145" y="360045"/>
                    <a:pt x="399097" y="334328"/>
                    <a:pt x="384810" y="320040"/>
                  </a:cubicBezTo>
                  <a:cubicBezTo>
                    <a:pt x="363855" y="300990"/>
                    <a:pt x="341947" y="311467"/>
                    <a:pt x="322897" y="327660"/>
                  </a:cubicBezTo>
                  <a:cubicBezTo>
                    <a:pt x="292417" y="353378"/>
                    <a:pt x="268605" y="373380"/>
                    <a:pt x="208597" y="373380"/>
                  </a:cubicBezTo>
                  <a:cubicBezTo>
                    <a:pt x="151447" y="373380"/>
                    <a:pt x="97155" y="340995"/>
                    <a:pt x="84772" y="275273"/>
                  </a:cubicBezTo>
                  <a:cubicBezTo>
                    <a:pt x="85725" y="273368"/>
                    <a:pt x="86677" y="271463"/>
                    <a:pt x="88582" y="271463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10">
              <a:extLst>
                <a:ext uri="{FF2B5EF4-FFF2-40B4-BE49-F238E27FC236}">
                  <a16:creationId xmlns:a16="http://schemas.microsoft.com/office/drawing/2014/main" id="{18DB4438-DAEF-DD5F-9656-9F6D5B9C85C4}"/>
                </a:ext>
              </a:extLst>
            </p:cNvPr>
            <p:cNvSpPr/>
            <p:nvPr/>
          </p:nvSpPr>
          <p:spPr>
            <a:xfrm>
              <a:off x="1783275" y="2260505"/>
              <a:ext cx="417195" cy="450532"/>
            </a:xfrm>
            <a:custGeom>
              <a:avLst/>
              <a:gdLst>
                <a:gd name="connsiteX0" fmla="*/ 84772 w 417195"/>
                <a:gd name="connsiteY0" fmla="*/ 190500 h 450532"/>
                <a:gd name="connsiteX1" fmla="*/ 208597 w 417195"/>
                <a:gd name="connsiteY1" fmla="*/ 71438 h 450532"/>
                <a:gd name="connsiteX2" fmla="*/ 334327 w 417195"/>
                <a:gd name="connsiteY2" fmla="*/ 190500 h 450532"/>
                <a:gd name="connsiteX3" fmla="*/ 330517 w 417195"/>
                <a:gd name="connsiteY3" fmla="*/ 195263 h 450532"/>
                <a:gd name="connsiteX4" fmla="*/ 87630 w 417195"/>
                <a:gd name="connsiteY4" fmla="*/ 195263 h 450532"/>
                <a:gd name="connsiteX5" fmla="*/ 84772 w 417195"/>
                <a:gd name="connsiteY5" fmla="*/ 190500 h 450532"/>
                <a:gd name="connsiteX6" fmla="*/ 88583 w 417195"/>
                <a:gd name="connsiteY6" fmla="*/ 271463 h 450532"/>
                <a:gd name="connsiteX7" fmla="*/ 368617 w 417195"/>
                <a:gd name="connsiteY7" fmla="*/ 271463 h 450532"/>
                <a:gd name="connsiteX8" fmla="*/ 417195 w 417195"/>
                <a:gd name="connsiteY8" fmla="*/ 219075 h 450532"/>
                <a:gd name="connsiteX9" fmla="*/ 208597 w 417195"/>
                <a:gd name="connsiteY9" fmla="*/ 0 h 450532"/>
                <a:gd name="connsiteX10" fmla="*/ 0 w 417195"/>
                <a:gd name="connsiteY10" fmla="*/ 219075 h 450532"/>
                <a:gd name="connsiteX11" fmla="*/ 0 w 417195"/>
                <a:gd name="connsiteY11" fmla="*/ 230505 h 450532"/>
                <a:gd name="connsiteX12" fmla="*/ 205740 w 417195"/>
                <a:gd name="connsiteY12" fmla="*/ 449580 h 450532"/>
                <a:gd name="connsiteX13" fmla="*/ 221933 w 417195"/>
                <a:gd name="connsiteY13" fmla="*/ 450533 h 450532"/>
                <a:gd name="connsiteX14" fmla="*/ 346710 w 417195"/>
                <a:gd name="connsiteY14" fmla="*/ 412433 h 450532"/>
                <a:gd name="connsiteX15" fmla="*/ 384810 w 417195"/>
                <a:gd name="connsiteY15" fmla="*/ 377190 h 450532"/>
                <a:gd name="connsiteX16" fmla="*/ 384810 w 417195"/>
                <a:gd name="connsiteY16" fmla="*/ 320040 h 450532"/>
                <a:gd name="connsiteX17" fmla="*/ 322897 w 417195"/>
                <a:gd name="connsiteY17" fmla="*/ 327660 h 450532"/>
                <a:gd name="connsiteX18" fmla="*/ 208597 w 417195"/>
                <a:gd name="connsiteY18" fmla="*/ 373380 h 450532"/>
                <a:gd name="connsiteX19" fmla="*/ 84772 w 417195"/>
                <a:gd name="connsiteY19" fmla="*/ 275273 h 450532"/>
                <a:gd name="connsiteX20" fmla="*/ 88583 w 417195"/>
                <a:gd name="connsiteY20" fmla="*/ 271463 h 45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7195" h="450532">
                  <a:moveTo>
                    <a:pt x="84772" y="190500"/>
                  </a:moveTo>
                  <a:cubicBezTo>
                    <a:pt x="92392" y="127635"/>
                    <a:pt x="136208" y="71438"/>
                    <a:pt x="208597" y="71438"/>
                  </a:cubicBezTo>
                  <a:cubicBezTo>
                    <a:pt x="280988" y="71438"/>
                    <a:pt x="327660" y="126682"/>
                    <a:pt x="334327" y="190500"/>
                  </a:cubicBezTo>
                  <a:cubicBezTo>
                    <a:pt x="334327" y="192405"/>
                    <a:pt x="333375" y="195263"/>
                    <a:pt x="330517" y="195263"/>
                  </a:cubicBezTo>
                  <a:lnTo>
                    <a:pt x="87630" y="195263"/>
                  </a:lnTo>
                  <a:cubicBezTo>
                    <a:pt x="86677" y="194310"/>
                    <a:pt x="84772" y="192405"/>
                    <a:pt x="84772" y="190500"/>
                  </a:cubicBezTo>
                  <a:moveTo>
                    <a:pt x="88583" y="271463"/>
                  </a:moveTo>
                  <a:lnTo>
                    <a:pt x="368617" y="271463"/>
                  </a:lnTo>
                  <a:cubicBezTo>
                    <a:pt x="374333" y="271463"/>
                    <a:pt x="417195" y="267653"/>
                    <a:pt x="417195" y="219075"/>
                  </a:cubicBezTo>
                  <a:cubicBezTo>
                    <a:pt x="417195" y="98107"/>
                    <a:pt x="323850" y="0"/>
                    <a:pt x="208597" y="0"/>
                  </a:cubicBezTo>
                  <a:cubicBezTo>
                    <a:pt x="93345" y="0"/>
                    <a:pt x="0" y="98107"/>
                    <a:pt x="0" y="219075"/>
                  </a:cubicBezTo>
                  <a:cubicBezTo>
                    <a:pt x="0" y="221933"/>
                    <a:pt x="0" y="229552"/>
                    <a:pt x="0" y="230505"/>
                  </a:cubicBezTo>
                  <a:cubicBezTo>
                    <a:pt x="0" y="368617"/>
                    <a:pt x="88583" y="442913"/>
                    <a:pt x="205740" y="449580"/>
                  </a:cubicBezTo>
                  <a:cubicBezTo>
                    <a:pt x="211455" y="449580"/>
                    <a:pt x="217170" y="450533"/>
                    <a:pt x="221933" y="450533"/>
                  </a:cubicBezTo>
                  <a:cubicBezTo>
                    <a:pt x="266700" y="450533"/>
                    <a:pt x="304800" y="439103"/>
                    <a:pt x="346710" y="412433"/>
                  </a:cubicBezTo>
                  <a:cubicBezTo>
                    <a:pt x="350520" y="409575"/>
                    <a:pt x="367665" y="399098"/>
                    <a:pt x="384810" y="377190"/>
                  </a:cubicBezTo>
                  <a:cubicBezTo>
                    <a:pt x="398145" y="360045"/>
                    <a:pt x="399097" y="334328"/>
                    <a:pt x="384810" y="320040"/>
                  </a:cubicBezTo>
                  <a:cubicBezTo>
                    <a:pt x="363855" y="300990"/>
                    <a:pt x="341947" y="311467"/>
                    <a:pt x="322897" y="327660"/>
                  </a:cubicBezTo>
                  <a:cubicBezTo>
                    <a:pt x="292417" y="353378"/>
                    <a:pt x="268605" y="373380"/>
                    <a:pt x="208597" y="373380"/>
                  </a:cubicBezTo>
                  <a:cubicBezTo>
                    <a:pt x="151447" y="373380"/>
                    <a:pt x="97155" y="340995"/>
                    <a:pt x="84772" y="275273"/>
                  </a:cubicBezTo>
                  <a:cubicBezTo>
                    <a:pt x="84772" y="273368"/>
                    <a:pt x="86677" y="271463"/>
                    <a:pt x="88583" y="271463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535693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4" r:id="rId3"/>
    <p:sldLayoutId id="2147483657" r:id="rId4"/>
    <p:sldLayoutId id="2147483682" r:id="rId5"/>
    <p:sldLayoutId id="2147483673" r:id="rId6"/>
    <p:sldLayoutId id="2147483683" r:id="rId7"/>
    <p:sldLayoutId id="2147483680" r:id="rId8"/>
    <p:sldLayoutId id="2147483681" r:id="rId9"/>
    <p:sldLayoutId id="2147483665" r:id="rId10"/>
    <p:sldLayoutId id="2147483658" r:id="rId11"/>
    <p:sldLayoutId id="2147483674" r:id="rId12"/>
    <p:sldLayoutId id="2147483678" r:id="rId13"/>
    <p:sldLayoutId id="2147483661" r:id="rId14"/>
    <p:sldLayoutId id="2147483675" r:id="rId15"/>
    <p:sldLayoutId id="2147483659" r:id="rId16"/>
    <p:sldLayoutId id="2147483679" r:id="rId17"/>
    <p:sldLayoutId id="2147483684" r:id="rId18"/>
    <p:sldLayoutId id="2147483685" r:id="rId19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2800" b="1" kern="1200">
          <a:solidFill>
            <a:srgbClr val="12315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png"/><Relationship Id="rId13" Type="http://schemas.openxmlformats.org/officeDocument/2006/relationships/image" Target="../media/image200.svg"/><Relationship Id="rId3" Type="http://schemas.openxmlformats.org/officeDocument/2006/relationships/image" Target="../media/image190.svg"/><Relationship Id="rId7" Type="http://schemas.openxmlformats.org/officeDocument/2006/relationships/image" Target="../media/image194.svg"/><Relationship Id="rId12" Type="http://schemas.openxmlformats.org/officeDocument/2006/relationships/image" Target="../media/image199.png"/><Relationship Id="rId17" Type="http://schemas.openxmlformats.org/officeDocument/2006/relationships/image" Target="../media/image204.svg"/><Relationship Id="rId2" Type="http://schemas.openxmlformats.org/officeDocument/2006/relationships/image" Target="../media/image189.png"/><Relationship Id="rId16" Type="http://schemas.openxmlformats.org/officeDocument/2006/relationships/image" Target="../media/image20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3.png"/><Relationship Id="rId11" Type="http://schemas.openxmlformats.org/officeDocument/2006/relationships/image" Target="../media/image198.svg"/><Relationship Id="rId5" Type="http://schemas.openxmlformats.org/officeDocument/2006/relationships/image" Target="../media/image192.svg"/><Relationship Id="rId15" Type="http://schemas.openxmlformats.org/officeDocument/2006/relationships/image" Target="../media/image202.svg"/><Relationship Id="rId10" Type="http://schemas.openxmlformats.org/officeDocument/2006/relationships/image" Target="../media/image197.png"/><Relationship Id="rId4" Type="http://schemas.openxmlformats.org/officeDocument/2006/relationships/image" Target="../media/image191.png"/><Relationship Id="rId9" Type="http://schemas.openxmlformats.org/officeDocument/2006/relationships/image" Target="../media/image196.svg"/><Relationship Id="rId14" Type="http://schemas.openxmlformats.org/officeDocument/2006/relationships/image" Target="../media/image20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svg"/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4.png"/><Relationship Id="rId13" Type="http://schemas.openxmlformats.org/officeDocument/2006/relationships/image" Target="../media/image219.svg"/><Relationship Id="rId3" Type="http://schemas.openxmlformats.org/officeDocument/2006/relationships/image" Target="../media/image209.svg"/><Relationship Id="rId7" Type="http://schemas.openxmlformats.org/officeDocument/2006/relationships/image" Target="../media/image213.svg"/><Relationship Id="rId12" Type="http://schemas.openxmlformats.org/officeDocument/2006/relationships/image" Target="../media/image218.png"/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2.png"/><Relationship Id="rId11" Type="http://schemas.openxmlformats.org/officeDocument/2006/relationships/image" Target="../media/image217.svg"/><Relationship Id="rId5" Type="http://schemas.openxmlformats.org/officeDocument/2006/relationships/image" Target="../media/image211.svg"/><Relationship Id="rId15" Type="http://schemas.openxmlformats.org/officeDocument/2006/relationships/image" Target="../media/image221.svg"/><Relationship Id="rId10" Type="http://schemas.openxmlformats.org/officeDocument/2006/relationships/image" Target="../media/image216.png"/><Relationship Id="rId4" Type="http://schemas.openxmlformats.org/officeDocument/2006/relationships/image" Target="../media/image210.png"/><Relationship Id="rId9" Type="http://schemas.openxmlformats.org/officeDocument/2006/relationships/image" Target="../media/image215.svg"/><Relationship Id="rId14" Type="http://schemas.openxmlformats.org/officeDocument/2006/relationships/image" Target="../media/image2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4.png"/><Relationship Id="rId13" Type="http://schemas.openxmlformats.org/officeDocument/2006/relationships/image" Target="../media/image229.png"/><Relationship Id="rId3" Type="http://schemas.openxmlformats.org/officeDocument/2006/relationships/image" Target="../media/image223.svg"/><Relationship Id="rId7" Type="http://schemas.openxmlformats.org/officeDocument/2006/relationships/image" Target="../media/image221.svg"/><Relationship Id="rId12" Type="http://schemas.openxmlformats.org/officeDocument/2006/relationships/image" Target="../media/image228.png"/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0.png"/><Relationship Id="rId11" Type="http://schemas.openxmlformats.org/officeDocument/2006/relationships/image" Target="../media/image227.svg"/><Relationship Id="rId5" Type="http://schemas.openxmlformats.org/officeDocument/2006/relationships/image" Target="../media/image209.svg"/><Relationship Id="rId10" Type="http://schemas.openxmlformats.org/officeDocument/2006/relationships/image" Target="../media/image226.png"/><Relationship Id="rId4" Type="http://schemas.openxmlformats.org/officeDocument/2006/relationships/image" Target="../media/image208.png"/><Relationship Id="rId9" Type="http://schemas.openxmlformats.org/officeDocument/2006/relationships/image" Target="../media/image225.sv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6.png"/><Relationship Id="rId13" Type="http://schemas.openxmlformats.org/officeDocument/2006/relationships/image" Target="../media/image241.svg"/><Relationship Id="rId3" Type="http://schemas.openxmlformats.org/officeDocument/2006/relationships/image" Target="../media/image231.svg"/><Relationship Id="rId7" Type="http://schemas.openxmlformats.org/officeDocument/2006/relationships/image" Target="../media/image235.svg"/><Relationship Id="rId12" Type="http://schemas.openxmlformats.org/officeDocument/2006/relationships/image" Target="../media/image240.png"/><Relationship Id="rId17" Type="http://schemas.openxmlformats.org/officeDocument/2006/relationships/image" Target="../media/image245.svg"/><Relationship Id="rId2" Type="http://schemas.openxmlformats.org/officeDocument/2006/relationships/image" Target="../media/image230.png"/><Relationship Id="rId16" Type="http://schemas.openxmlformats.org/officeDocument/2006/relationships/image" Target="../media/image24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4.png"/><Relationship Id="rId11" Type="http://schemas.openxmlformats.org/officeDocument/2006/relationships/image" Target="../media/image239.svg"/><Relationship Id="rId5" Type="http://schemas.openxmlformats.org/officeDocument/2006/relationships/image" Target="../media/image233.svg"/><Relationship Id="rId15" Type="http://schemas.openxmlformats.org/officeDocument/2006/relationships/image" Target="../media/image243.svg"/><Relationship Id="rId10" Type="http://schemas.openxmlformats.org/officeDocument/2006/relationships/image" Target="../media/image238.png"/><Relationship Id="rId4" Type="http://schemas.openxmlformats.org/officeDocument/2006/relationships/image" Target="../media/image232.png"/><Relationship Id="rId9" Type="http://schemas.openxmlformats.org/officeDocument/2006/relationships/image" Target="../media/image237.svg"/><Relationship Id="rId14" Type="http://schemas.openxmlformats.org/officeDocument/2006/relationships/image" Target="../media/image24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7.pn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12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sv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Relationship Id="rId14" Type="http://schemas.openxmlformats.org/officeDocument/2006/relationships/image" Target="../media/image28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sv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9.svg"/><Relationship Id="rId4" Type="http://schemas.openxmlformats.org/officeDocument/2006/relationships/image" Target="../media/image20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4.png"/><Relationship Id="rId3" Type="http://schemas.openxmlformats.org/officeDocument/2006/relationships/image" Target="../media/image249.svg"/><Relationship Id="rId7" Type="http://schemas.openxmlformats.org/officeDocument/2006/relationships/image" Target="../media/image253.svg"/><Relationship Id="rId2" Type="http://schemas.openxmlformats.org/officeDocument/2006/relationships/image" Target="../media/image24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2.png"/><Relationship Id="rId5" Type="http://schemas.openxmlformats.org/officeDocument/2006/relationships/image" Target="../media/image251.svg"/><Relationship Id="rId4" Type="http://schemas.openxmlformats.org/officeDocument/2006/relationships/image" Target="../media/image250.png"/><Relationship Id="rId9" Type="http://schemas.openxmlformats.org/officeDocument/2006/relationships/image" Target="../media/image255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png"/><Relationship Id="rId2" Type="http://schemas.openxmlformats.org/officeDocument/2006/relationships/image" Target="../media/image2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0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eeam.com/backup-microsoft-office-365.html?ad=menu-products" TargetMode="External"/><Relationship Id="rId2" Type="http://schemas.openxmlformats.org/officeDocument/2006/relationships/hyperlink" Target="https://www.veeam.com/blog/number-one-data-replication-protection-provider-worldwide.html?utm_source=linkedin&amp;utm_medium=socialteam&amp;utm_campaign=Country%3A+Global%2CProgram%3A+Thought+Leadership%2CTitle%3A+IDC+Tracker+2H%2721%2CVisual%3A+Static+Banner" TargetMode="Externa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6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5.png"/><Relationship Id="rId3" Type="http://schemas.openxmlformats.org/officeDocument/2006/relationships/hyperlink" Target="https://thenewstack.io/what-is-the-leading-kubernetes-backup-data-protection-vendor/" TargetMode="External"/><Relationship Id="rId7" Type="http://schemas.openxmlformats.org/officeDocument/2006/relationships/image" Target="../media/image264.png"/><Relationship Id="rId2" Type="http://schemas.openxmlformats.org/officeDocument/2006/relationships/hyperlink" Target="https://www.veeam.com/blog/number-one-data-replication-protection-provider-worldwide.html?utm_source=linkedin&amp;utm_medium=socialteam&amp;utm_campaign=Country%3A+Global%2CProgram%3A+Thought+Leadership%2CTitle%3A+IDC+Tracker+2H%2721%2CVisual%3A+Static+Banner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3.svg"/><Relationship Id="rId5" Type="http://schemas.openxmlformats.org/officeDocument/2006/relationships/image" Target="../media/image262.png"/><Relationship Id="rId4" Type="http://schemas.openxmlformats.org/officeDocument/2006/relationships/hyperlink" Target="https://www.veeam.com/backup-microsoft-office-365.html?ad=menu-products" TargetMode="External"/><Relationship Id="rId9" Type="http://schemas.openxmlformats.org/officeDocument/2006/relationships/image" Target="../media/image266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thenewstack.io/what-is-the-leading-kubernetes-backup-data-protection-vendor/" TargetMode="External"/><Relationship Id="rId2" Type="http://schemas.openxmlformats.org/officeDocument/2006/relationships/hyperlink" Target="https://www.veeam.com/blog/number-one-data-replication-protection-provider-worldwide.html?utm_source=linkedin&amp;utm_medium=socialteam&amp;utm_campaign=Country%3A+Global%2CProgram%3A+Thought+Leadership%2CTitle%3A+IDC+Tracker+2H%2721%2CVisual%3A+Static+Banner" TargetMode="Externa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www.veeam.com/2022-gartner-magic-quadrant.html" TargetMode="External"/><Relationship Id="rId4" Type="http://schemas.openxmlformats.org/officeDocument/2006/relationships/hyperlink" Target="https://www.veeam.com/backup-microsoft-office-365.html?ad=menu-product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hyperlink" Target="https://www.veeam.com/blog/net-promoter-score.html" TargetMode="External"/><Relationship Id="rId1" Type="http://schemas.openxmlformats.org/officeDocument/2006/relationships/slideLayout" Target="../slideLayouts/slideLayout9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44.png"/><Relationship Id="rId21" Type="http://schemas.openxmlformats.org/officeDocument/2006/relationships/image" Target="../media/image48.png"/><Relationship Id="rId42" Type="http://schemas.openxmlformats.org/officeDocument/2006/relationships/image" Target="../media/image69.png"/><Relationship Id="rId63" Type="http://schemas.openxmlformats.org/officeDocument/2006/relationships/image" Target="../media/image90.png"/><Relationship Id="rId84" Type="http://schemas.openxmlformats.org/officeDocument/2006/relationships/image" Target="../media/image111.jpeg"/><Relationship Id="rId138" Type="http://schemas.openxmlformats.org/officeDocument/2006/relationships/image" Target="../media/image165.png"/><Relationship Id="rId159" Type="http://schemas.openxmlformats.org/officeDocument/2006/relationships/image" Target="../media/image186.png"/><Relationship Id="rId107" Type="http://schemas.openxmlformats.org/officeDocument/2006/relationships/image" Target="../media/image134.png"/><Relationship Id="rId11" Type="http://schemas.openxmlformats.org/officeDocument/2006/relationships/image" Target="../media/image38.png"/><Relationship Id="rId32" Type="http://schemas.openxmlformats.org/officeDocument/2006/relationships/image" Target="../media/image59.png"/><Relationship Id="rId53" Type="http://schemas.openxmlformats.org/officeDocument/2006/relationships/image" Target="../media/image80.png"/><Relationship Id="rId74" Type="http://schemas.openxmlformats.org/officeDocument/2006/relationships/image" Target="../media/image101.png"/><Relationship Id="rId128" Type="http://schemas.openxmlformats.org/officeDocument/2006/relationships/image" Target="../media/image155.png"/><Relationship Id="rId149" Type="http://schemas.openxmlformats.org/officeDocument/2006/relationships/image" Target="../media/image176.png"/><Relationship Id="rId5" Type="http://schemas.openxmlformats.org/officeDocument/2006/relationships/image" Target="../media/image32.png"/><Relationship Id="rId95" Type="http://schemas.openxmlformats.org/officeDocument/2006/relationships/image" Target="../media/image122.png"/><Relationship Id="rId160" Type="http://schemas.openxmlformats.org/officeDocument/2006/relationships/image" Target="../media/image187.png"/><Relationship Id="rId22" Type="http://schemas.openxmlformats.org/officeDocument/2006/relationships/image" Target="../media/image49.png"/><Relationship Id="rId43" Type="http://schemas.openxmlformats.org/officeDocument/2006/relationships/image" Target="../media/image70.png"/><Relationship Id="rId64" Type="http://schemas.openxmlformats.org/officeDocument/2006/relationships/image" Target="../media/image91.png"/><Relationship Id="rId118" Type="http://schemas.openxmlformats.org/officeDocument/2006/relationships/image" Target="../media/image145.png"/><Relationship Id="rId139" Type="http://schemas.openxmlformats.org/officeDocument/2006/relationships/image" Target="../media/image166.png"/><Relationship Id="rId85" Type="http://schemas.openxmlformats.org/officeDocument/2006/relationships/image" Target="../media/image112.png"/><Relationship Id="rId150" Type="http://schemas.openxmlformats.org/officeDocument/2006/relationships/image" Target="../media/image177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33" Type="http://schemas.openxmlformats.org/officeDocument/2006/relationships/image" Target="../media/image60.png"/><Relationship Id="rId38" Type="http://schemas.openxmlformats.org/officeDocument/2006/relationships/image" Target="../media/image65.png"/><Relationship Id="rId59" Type="http://schemas.openxmlformats.org/officeDocument/2006/relationships/image" Target="../media/image86.png"/><Relationship Id="rId103" Type="http://schemas.openxmlformats.org/officeDocument/2006/relationships/image" Target="../media/image130.png"/><Relationship Id="rId108" Type="http://schemas.openxmlformats.org/officeDocument/2006/relationships/image" Target="../media/image135.png"/><Relationship Id="rId124" Type="http://schemas.openxmlformats.org/officeDocument/2006/relationships/image" Target="../media/image151.png"/><Relationship Id="rId129" Type="http://schemas.openxmlformats.org/officeDocument/2006/relationships/image" Target="../media/image156.png"/><Relationship Id="rId54" Type="http://schemas.openxmlformats.org/officeDocument/2006/relationships/image" Target="../media/image81.gif"/><Relationship Id="rId70" Type="http://schemas.openxmlformats.org/officeDocument/2006/relationships/image" Target="../media/image97.png"/><Relationship Id="rId75" Type="http://schemas.openxmlformats.org/officeDocument/2006/relationships/image" Target="../media/image102.png"/><Relationship Id="rId91" Type="http://schemas.openxmlformats.org/officeDocument/2006/relationships/image" Target="../media/image118.jpeg"/><Relationship Id="rId96" Type="http://schemas.openxmlformats.org/officeDocument/2006/relationships/image" Target="../media/image123.png"/><Relationship Id="rId140" Type="http://schemas.openxmlformats.org/officeDocument/2006/relationships/image" Target="../media/image167.png"/><Relationship Id="rId145" Type="http://schemas.openxmlformats.org/officeDocument/2006/relationships/image" Target="../media/image172.png"/><Relationship Id="rId161" Type="http://schemas.openxmlformats.org/officeDocument/2006/relationships/image" Target="../media/image1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23" Type="http://schemas.openxmlformats.org/officeDocument/2006/relationships/image" Target="../media/image50.png"/><Relationship Id="rId28" Type="http://schemas.openxmlformats.org/officeDocument/2006/relationships/image" Target="../media/image55.png"/><Relationship Id="rId49" Type="http://schemas.openxmlformats.org/officeDocument/2006/relationships/image" Target="../media/image76.png"/><Relationship Id="rId114" Type="http://schemas.openxmlformats.org/officeDocument/2006/relationships/image" Target="../media/image141.png"/><Relationship Id="rId119" Type="http://schemas.openxmlformats.org/officeDocument/2006/relationships/image" Target="../media/image146.png"/><Relationship Id="rId44" Type="http://schemas.openxmlformats.org/officeDocument/2006/relationships/image" Target="../media/image71.png"/><Relationship Id="rId60" Type="http://schemas.openxmlformats.org/officeDocument/2006/relationships/image" Target="../media/image87.png"/><Relationship Id="rId65" Type="http://schemas.openxmlformats.org/officeDocument/2006/relationships/image" Target="../media/image92.png"/><Relationship Id="rId81" Type="http://schemas.openxmlformats.org/officeDocument/2006/relationships/image" Target="../media/image108.png"/><Relationship Id="rId86" Type="http://schemas.openxmlformats.org/officeDocument/2006/relationships/image" Target="../media/image113.jpeg"/><Relationship Id="rId130" Type="http://schemas.openxmlformats.org/officeDocument/2006/relationships/image" Target="../media/image157.png"/><Relationship Id="rId135" Type="http://schemas.openxmlformats.org/officeDocument/2006/relationships/image" Target="../media/image162.png"/><Relationship Id="rId151" Type="http://schemas.openxmlformats.org/officeDocument/2006/relationships/image" Target="../media/image178.png"/><Relationship Id="rId156" Type="http://schemas.openxmlformats.org/officeDocument/2006/relationships/image" Target="../media/image183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39" Type="http://schemas.openxmlformats.org/officeDocument/2006/relationships/image" Target="../media/image66.png"/><Relationship Id="rId109" Type="http://schemas.openxmlformats.org/officeDocument/2006/relationships/image" Target="../media/image136.png"/><Relationship Id="rId34" Type="http://schemas.openxmlformats.org/officeDocument/2006/relationships/image" Target="../media/image61.png"/><Relationship Id="rId50" Type="http://schemas.openxmlformats.org/officeDocument/2006/relationships/image" Target="../media/image77.png"/><Relationship Id="rId55" Type="http://schemas.openxmlformats.org/officeDocument/2006/relationships/image" Target="../media/image82.jpeg"/><Relationship Id="rId76" Type="http://schemas.openxmlformats.org/officeDocument/2006/relationships/image" Target="../media/image103.png"/><Relationship Id="rId97" Type="http://schemas.openxmlformats.org/officeDocument/2006/relationships/image" Target="../media/image124.png"/><Relationship Id="rId104" Type="http://schemas.openxmlformats.org/officeDocument/2006/relationships/image" Target="../media/image131.png"/><Relationship Id="rId120" Type="http://schemas.openxmlformats.org/officeDocument/2006/relationships/image" Target="../media/image147.png"/><Relationship Id="rId125" Type="http://schemas.openxmlformats.org/officeDocument/2006/relationships/image" Target="../media/image152.png"/><Relationship Id="rId141" Type="http://schemas.openxmlformats.org/officeDocument/2006/relationships/image" Target="../media/image168.png"/><Relationship Id="rId146" Type="http://schemas.openxmlformats.org/officeDocument/2006/relationships/image" Target="../media/image173.png"/><Relationship Id="rId7" Type="http://schemas.openxmlformats.org/officeDocument/2006/relationships/image" Target="../media/image34.png"/><Relationship Id="rId71" Type="http://schemas.openxmlformats.org/officeDocument/2006/relationships/image" Target="../media/image98.png"/><Relationship Id="rId92" Type="http://schemas.openxmlformats.org/officeDocument/2006/relationships/image" Target="../media/image119.png"/><Relationship Id="rId2" Type="http://schemas.openxmlformats.org/officeDocument/2006/relationships/image" Target="../media/image29.png"/><Relationship Id="rId29" Type="http://schemas.openxmlformats.org/officeDocument/2006/relationships/image" Target="../media/image56.png"/><Relationship Id="rId24" Type="http://schemas.openxmlformats.org/officeDocument/2006/relationships/image" Target="../media/image51.png"/><Relationship Id="rId40" Type="http://schemas.openxmlformats.org/officeDocument/2006/relationships/image" Target="../media/image67.png"/><Relationship Id="rId45" Type="http://schemas.openxmlformats.org/officeDocument/2006/relationships/image" Target="../media/image72.jpeg"/><Relationship Id="rId66" Type="http://schemas.openxmlformats.org/officeDocument/2006/relationships/image" Target="../media/image93.png"/><Relationship Id="rId87" Type="http://schemas.openxmlformats.org/officeDocument/2006/relationships/image" Target="../media/image114.png"/><Relationship Id="rId110" Type="http://schemas.openxmlformats.org/officeDocument/2006/relationships/image" Target="../media/image137.png"/><Relationship Id="rId115" Type="http://schemas.openxmlformats.org/officeDocument/2006/relationships/image" Target="../media/image142.png"/><Relationship Id="rId131" Type="http://schemas.openxmlformats.org/officeDocument/2006/relationships/image" Target="../media/image158.png"/><Relationship Id="rId136" Type="http://schemas.openxmlformats.org/officeDocument/2006/relationships/image" Target="../media/image163.png"/><Relationship Id="rId157" Type="http://schemas.openxmlformats.org/officeDocument/2006/relationships/image" Target="../media/image184.png"/><Relationship Id="rId61" Type="http://schemas.openxmlformats.org/officeDocument/2006/relationships/image" Target="../media/image88.png"/><Relationship Id="rId82" Type="http://schemas.openxmlformats.org/officeDocument/2006/relationships/image" Target="../media/image109.png"/><Relationship Id="rId152" Type="http://schemas.openxmlformats.org/officeDocument/2006/relationships/image" Target="../media/image179.png"/><Relationship Id="rId19" Type="http://schemas.openxmlformats.org/officeDocument/2006/relationships/image" Target="../media/image46.png"/><Relationship Id="rId14" Type="http://schemas.openxmlformats.org/officeDocument/2006/relationships/image" Target="../media/image41.png"/><Relationship Id="rId30" Type="http://schemas.openxmlformats.org/officeDocument/2006/relationships/image" Target="../media/image57.png"/><Relationship Id="rId35" Type="http://schemas.openxmlformats.org/officeDocument/2006/relationships/image" Target="../media/image62.png"/><Relationship Id="rId56" Type="http://schemas.openxmlformats.org/officeDocument/2006/relationships/image" Target="../media/image83.png"/><Relationship Id="rId77" Type="http://schemas.openxmlformats.org/officeDocument/2006/relationships/image" Target="../media/image104.png"/><Relationship Id="rId100" Type="http://schemas.openxmlformats.org/officeDocument/2006/relationships/image" Target="../media/image127.png"/><Relationship Id="rId105" Type="http://schemas.openxmlformats.org/officeDocument/2006/relationships/image" Target="../media/image132.png"/><Relationship Id="rId126" Type="http://schemas.openxmlformats.org/officeDocument/2006/relationships/image" Target="../media/image153.png"/><Relationship Id="rId147" Type="http://schemas.openxmlformats.org/officeDocument/2006/relationships/image" Target="../media/image174.png"/><Relationship Id="rId8" Type="http://schemas.openxmlformats.org/officeDocument/2006/relationships/image" Target="../media/image35.png"/><Relationship Id="rId51" Type="http://schemas.openxmlformats.org/officeDocument/2006/relationships/image" Target="../media/image78.jpeg"/><Relationship Id="rId72" Type="http://schemas.openxmlformats.org/officeDocument/2006/relationships/image" Target="../media/image99.png"/><Relationship Id="rId93" Type="http://schemas.openxmlformats.org/officeDocument/2006/relationships/image" Target="../media/image120.png"/><Relationship Id="rId98" Type="http://schemas.openxmlformats.org/officeDocument/2006/relationships/image" Target="../media/image125.png"/><Relationship Id="rId121" Type="http://schemas.openxmlformats.org/officeDocument/2006/relationships/image" Target="../media/image148.png"/><Relationship Id="rId142" Type="http://schemas.openxmlformats.org/officeDocument/2006/relationships/image" Target="../media/image169.png"/><Relationship Id="rId3" Type="http://schemas.openxmlformats.org/officeDocument/2006/relationships/image" Target="../media/image30.png"/><Relationship Id="rId25" Type="http://schemas.openxmlformats.org/officeDocument/2006/relationships/image" Target="../media/image52.png"/><Relationship Id="rId46" Type="http://schemas.openxmlformats.org/officeDocument/2006/relationships/image" Target="../media/image73.gif"/><Relationship Id="rId67" Type="http://schemas.openxmlformats.org/officeDocument/2006/relationships/image" Target="../media/image94.png"/><Relationship Id="rId116" Type="http://schemas.openxmlformats.org/officeDocument/2006/relationships/image" Target="../media/image143.png"/><Relationship Id="rId137" Type="http://schemas.openxmlformats.org/officeDocument/2006/relationships/image" Target="../media/image164.png"/><Relationship Id="rId158" Type="http://schemas.openxmlformats.org/officeDocument/2006/relationships/image" Target="../media/image185.png"/><Relationship Id="rId20" Type="http://schemas.openxmlformats.org/officeDocument/2006/relationships/image" Target="../media/image47.png"/><Relationship Id="rId41" Type="http://schemas.openxmlformats.org/officeDocument/2006/relationships/image" Target="../media/image68.png"/><Relationship Id="rId62" Type="http://schemas.openxmlformats.org/officeDocument/2006/relationships/image" Target="../media/image89.png"/><Relationship Id="rId83" Type="http://schemas.openxmlformats.org/officeDocument/2006/relationships/image" Target="../media/image110.png"/><Relationship Id="rId88" Type="http://schemas.openxmlformats.org/officeDocument/2006/relationships/image" Target="../media/image115.png"/><Relationship Id="rId111" Type="http://schemas.openxmlformats.org/officeDocument/2006/relationships/image" Target="../media/image138.png"/><Relationship Id="rId132" Type="http://schemas.openxmlformats.org/officeDocument/2006/relationships/image" Target="../media/image159.png"/><Relationship Id="rId153" Type="http://schemas.openxmlformats.org/officeDocument/2006/relationships/image" Target="../media/image180.png"/><Relationship Id="rId15" Type="http://schemas.openxmlformats.org/officeDocument/2006/relationships/image" Target="../media/image42.png"/><Relationship Id="rId36" Type="http://schemas.openxmlformats.org/officeDocument/2006/relationships/image" Target="../media/image63.png"/><Relationship Id="rId57" Type="http://schemas.openxmlformats.org/officeDocument/2006/relationships/image" Target="../media/image84.jpeg"/><Relationship Id="rId106" Type="http://schemas.openxmlformats.org/officeDocument/2006/relationships/image" Target="../media/image133.png"/><Relationship Id="rId127" Type="http://schemas.openxmlformats.org/officeDocument/2006/relationships/image" Target="../media/image154.png"/><Relationship Id="rId10" Type="http://schemas.openxmlformats.org/officeDocument/2006/relationships/image" Target="../media/image37.png"/><Relationship Id="rId31" Type="http://schemas.openxmlformats.org/officeDocument/2006/relationships/image" Target="../media/image58.png"/><Relationship Id="rId52" Type="http://schemas.openxmlformats.org/officeDocument/2006/relationships/image" Target="../media/image79.png"/><Relationship Id="rId73" Type="http://schemas.openxmlformats.org/officeDocument/2006/relationships/image" Target="../media/image100.png"/><Relationship Id="rId78" Type="http://schemas.openxmlformats.org/officeDocument/2006/relationships/image" Target="../media/image105.png"/><Relationship Id="rId94" Type="http://schemas.openxmlformats.org/officeDocument/2006/relationships/image" Target="../media/image121.png"/><Relationship Id="rId99" Type="http://schemas.openxmlformats.org/officeDocument/2006/relationships/image" Target="../media/image126.png"/><Relationship Id="rId101" Type="http://schemas.openxmlformats.org/officeDocument/2006/relationships/image" Target="../media/image128.png"/><Relationship Id="rId122" Type="http://schemas.openxmlformats.org/officeDocument/2006/relationships/image" Target="../media/image149.png"/><Relationship Id="rId143" Type="http://schemas.openxmlformats.org/officeDocument/2006/relationships/image" Target="../media/image170.png"/><Relationship Id="rId148" Type="http://schemas.openxmlformats.org/officeDocument/2006/relationships/image" Target="../media/image175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26" Type="http://schemas.openxmlformats.org/officeDocument/2006/relationships/image" Target="../media/image53.png"/><Relationship Id="rId47" Type="http://schemas.openxmlformats.org/officeDocument/2006/relationships/image" Target="../media/image74.jpeg"/><Relationship Id="rId68" Type="http://schemas.openxmlformats.org/officeDocument/2006/relationships/image" Target="../media/image95.png"/><Relationship Id="rId89" Type="http://schemas.openxmlformats.org/officeDocument/2006/relationships/image" Target="../media/image116.png"/><Relationship Id="rId112" Type="http://schemas.openxmlformats.org/officeDocument/2006/relationships/image" Target="../media/image139.png"/><Relationship Id="rId133" Type="http://schemas.openxmlformats.org/officeDocument/2006/relationships/image" Target="../media/image160.png"/><Relationship Id="rId154" Type="http://schemas.openxmlformats.org/officeDocument/2006/relationships/image" Target="../media/image181.png"/><Relationship Id="rId16" Type="http://schemas.openxmlformats.org/officeDocument/2006/relationships/image" Target="../media/image43.png"/><Relationship Id="rId37" Type="http://schemas.openxmlformats.org/officeDocument/2006/relationships/image" Target="../media/image64.png"/><Relationship Id="rId58" Type="http://schemas.openxmlformats.org/officeDocument/2006/relationships/image" Target="../media/image85.png"/><Relationship Id="rId79" Type="http://schemas.openxmlformats.org/officeDocument/2006/relationships/image" Target="../media/image106.png"/><Relationship Id="rId102" Type="http://schemas.openxmlformats.org/officeDocument/2006/relationships/image" Target="../media/image129.png"/><Relationship Id="rId123" Type="http://schemas.openxmlformats.org/officeDocument/2006/relationships/image" Target="../media/image150.jpeg"/><Relationship Id="rId144" Type="http://schemas.openxmlformats.org/officeDocument/2006/relationships/image" Target="../media/image171.png"/><Relationship Id="rId90" Type="http://schemas.openxmlformats.org/officeDocument/2006/relationships/image" Target="../media/image117.jpeg"/><Relationship Id="rId27" Type="http://schemas.openxmlformats.org/officeDocument/2006/relationships/image" Target="../media/image54.png"/><Relationship Id="rId48" Type="http://schemas.openxmlformats.org/officeDocument/2006/relationships/image" Target="../media/image75.png"/><Relationship Id="rId69" Type="http://schemas.openxmlformats.org/officeDocument/2006/relationships/image" Target="../media/image96.png"/><Relationship Id="rId113" Type="http://schemas.openxmlformats.org/officeDocument/2006/relationships/image" Target="../media/image140.png"/><Relationship Id="rId134" Type="http://schemas.openxmlformats.org/officeDocument/2006/relationships/image" Target="../media/image161.png"/><Relationship Id="rId80" Type="http://schemas.openxmlformats.org/officeDocument/2006/relationships/image" Target="../media/image107.png"/><Relationship Id="rId155" Type="http://schemas.openxmlformats.org/officeDocument/2006/relationships/image" Target="../media/image18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2567EC-DBCC-4BD9-BBC8-73B8137312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sz="4000" dirty="0"/>
              <a:t>차세대 백업 시스템 제언서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4FF7CC8-4BB6-4904-9E82-F12BB64EC9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/>
              <a:t>(</a:t>
            </a:r>
            <a:r>
              <a:rPr lang="ko-KR" altLang="en-US" dirty="0"/>
              <a:t>레거시 기술을 품으며</a:t>
            </a:r>
            <a:r>
              <a:rPr lang="en-US" altLang="ko-KR" dirty="0"/>
              <a:t>) </a:t>
            </a:r>
            <a:r>
              <a:rPr lang="ko-KR" altLang="en-US" dirty="0"/>
              <a:t>향후 </a:t>
            </a:r>
            <a:r>
              <a:rPr lang="en-US" altLang="ko-KR" dirty="0"/>
              <a:t>5</a:t>
            </a:r>
            <a:r>
              <a:rPr lang="ko-KR" altLang="en-US" dirty="0" err="1"/>
              <a:t>년후에도</a:t>
            </a:r>
            <a:r>
              <a:rPr lang="ko-KR" altLang="en-US" dirty="0"/>
              <a:t> 유효한 미래지향적 백업 시스템의 설계를 위한 제언서</a:t>
            </a:r>
          </a:p>
          <a:p>
            <a:r>
              <a:rPr lang="en-US" altLang="ko-KR" dirty="0"/>
              <a:t>2023.2</a:t>
            </a:r>
          </a:p>
          <a:p>
            <a:r>
              <a:rPr lang="en-US" altLang="ko-KR" dirty="0"/>
              <a:t>Sales.Korea@veeam.com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73617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45D3573-9729-43CC-9A81-7FFD27495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통합백업의 효율성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E103BB7-FC90-4959-A8DF-6D0D2FD8BF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구형 백업 솔루션들은 </a:t>
            </a:r>
            <a:r>
              <a:rPr lang="en-US" altLang="ko-KR" dirty="0"/>
              <a:t>OS</a:t>
            </a:r>
            <a:r>
              <a:rPr lang="ko-KR" altLang="en-US" dirty="0"/>
              <a:t>와 </a:t>
            </a:r>
            <a:r>
              <a:rPr lang="en-US" altLang="ko-KR" dirty="0"/>
              <a:t>DB</a:t>
            </a:r>
            <a:r>
              <a:rPr lang="ko-KR" altLang="en-US" dirty="0"/>
              <a:t>중 하나만 </a:t>
            </a:r>
            <a:r>
              <a:rPr lang="ko-KR" altLang="en-US" dirty="0" err="1"/>
              <a:t>보호할수</a:t>
            </a:r>
            <a:r>
              <a:rPr lang="ko-KR" altLang="en-US" dirty="0"/>
              <a:t> 있어 결국 </a:t>
            </a:r>
            <a:r>
              <a:rPr lang="en-US" altLang="ko-KR" dirty="0"/>
              <a:t>2</a:t>
            </a:r>
            <a:r>
              <a:rPr lang="ko-KR" altLang="en-US" dirty="0"/>
              <a:t>개의 백업 솔루션을 도입하는 이중 투자가 필요했습니다</a:t>
            </a:r>
            <a:r>
              <a:rPr lang="en-US" altLang="ko-KR" dirty="0"/>
              <a:t>. OS</a:t>
            </a:r>
            <a:r>
              <a:rPr lang="ko-KR" altLang="en-US" dirty="0"/>
              <a:t>와 </a:t>
            </a:r>
            <a:r>
              <a:rPr lang="en-US" altLang="ko-KR" dirty="0"/>
              <a:t>DB</a:t>
            </a:r>
            <a:r>
              <a:rPr lang="ko-KR" altLang="en-US" dirty="0"/>
              <a:t>를 하나의 솔루션으로 통합 백업하고 하나의 화면에서 중앙관리가 가능하도록 설계하면 도입과 운영 비용을 크게 </a:t>
            </a:r>
            <a:r>
              <a:rPr lang="ko-KR" altLang="en-US" dirty="0" err="1"/>
              <a:t>절감할수</a:t>
            </a:r>
            <a:r>
              <a:rPr lang="ko-KR" altLang="en-US" dirty="0"/>
              <a:t>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graphicFrame>
        <p:nvGraphicFramePr>
          <p:cNvPr id="14" name="표 5">
            <a:extLst>
              <a:ext uri="{FF2B5EF4-FFF2-40B4-BE49-F238E27FC236}">
                <a16:creationId xmlns:a16="http://schemas.microsoft.com/office/drawing/2014/main" id="{223DE7E9-59E4-4807-AFE8-C543A13E0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486821"/>
              </p:ext>
            </p:extLst>
          </p:nvPr>
        </p:nvGraphicFramePr>
        <p:xfrm>
          <a:off x="456102" y="1853077"/>
          <a:ext cx="5679902" cy="4307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8358">
                  <a:extLst>
                    <a:ext uri="{9D8B030D-6E8A-4147-A177-3AD203B41FA5}">
                      <a16:colId xmlns:a16="http://schemas.microsoft.com/office/drawing/2014/main" val="2227782681"/>
                    </a:ext>
                  </a:extLst>
                </a:gridCol>
                <a:gridCol w="2260772">
                  <a:extLst>
                    <a:ext uri="{9D8B030D-6E8A-4147-A177-3AD203B41FA5}">
                      <a16:colId xmlns:a16="http://schemas.microsoft.com/office/drawing/2014/main" val="1536174555"/>
                    </a:ext>
                  </a:extLst>
                </a:gridCol>
                <a:gridCol w="2260772">
                  <a:extLst>
                    <a:ext uri="{9D8B030D-6E8A-4147-A177-3AD203B41FA5}">
                      <a16:colId xmlns:a16="http://schemas.microsoft.com/office/drawing/2014/main" val="3336790135"/>
                    </a:ext>
                  </a:extLst>
                </a:gridCol>
              </a:tblGrid>
              <a:tr h="649439">
                <a:tc gridSpan="3">
                  <a:txBody>
                    <a:bodyPr/>
                    <a:lstStyle/>
                    <a:p>
                      <a:pPr algn="ctr" latinLnBrk="1">
                        <a:buFontTx/>
                        <a:buNone/>
                      </a:pPr>
                      <a:r>
                        <a:rPr lang="en-US" altLang="ko-KR" sz="2400" dirty="0">
                          <a:solidFill>
                            <a:schemeClr val="bg1"/>
                          </a:solidFill>
                        </a:rPr>
                        <a:t>OS+DB </a:t>
                      </a:r>
                      <a:r>
                        <a:rPr lang="ko-KR" altLang="en-US" sz="2400" dirty="0">
                          <a:solidFill>
                            <a:schemeClr val="bg1"/>
                          </a:solidFill>
                        </a:rPr>
                        <a:t>통합 백업</a:t>
                      </a:r>
                    </a:p>
                  </a:txBody>
                  <a:tcPr marL="90000" marT="108000" marB="10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77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buFontTx/>
                        <a:buNone/>
                      </a:pPr>
                      <a:r>
                        <a:rPr lang="ko-KR" altLang="en-US" sz="2400" dirty="0">
                          <a:solidFill>
                            <a:schemeClr val="bg1"/>
                          </a:solidFill>
                        </a:rPr>
                        <a:t>빔 소프트웨어</a:t>
                      </a:r>
                    </a:p>
                  </a:txBody>
                  <a:tcPr marL="90000" marT="180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F4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0"/>
                      <a:endParaRPr lang="ko-KR" altLang="en-US" sz="2400" b="1" dirty="0">
                        <a:solidFill>
                          <a:srgbClr val="005F4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5409947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rgbClr val="12315F"/>
                          </a:solidFill>
                        </a:rPr>
                        <a:t>비용</a:t>
                      </a:r>
                    </a:p>
                  </a:txBody>
                  <a:tcPr marL="90000" marT="180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buFont typeface="Wingdings" panose="05000000000000000000" pitchFamily="2" charset="2"/>
                        <a:buChar char="§"/>
                      </a:pPr>
                      <a:endParaRPr lang="ko-KR" altLang="en-US" sz="1400" b="1" kern="1200" dirty="0">
                        <a:solidFill>
                          <a:srgbClr val="12315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T="180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l" latinLnBrk="0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400" b="0" dirty="0">
                          <a:solidFill>
                            <a:srgbClr val="12315F"/>
                          </a:solidFill>
                        </a:rPr>
                        <a:t>하나의 통합 솔루션</a:t>
                      </a:r>
                      <a:endParaRPr lang="en-US" altLang="ko-KR" sz="1400" b="0" dirty="0">
                        <a:solidFill>
                          <a:srgbClr val="12315F"/>
                        </a:solidFill>
                      </a:endParaRPr>
                    </a:p>
                    <a:p>
                      <a:pPr marL="182563" indent="-182563" algn="l" latinLnBrk="0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400" b="0" dirty="0">
                          <a:solidFill>
                            <a:srgbClr val="12315F"/>
                          </a:solidFill>
                        </a:rPr>
                        <a:t>OS+DB</a:t>
                      </a:r>
                      <a:r>
                        <a:rPr lang="ko-KR" altLang="en-US" sz="1400" b="0" dirty="0">
                          <a:solidFill>
                            <a:srgbClr val="12315F"/>
                          </a:solidFill>
                        </a:rPr>
                        <a:t> 하나로 해결</a:t>
                      </a:r>
                    </a:p>
                  </a:txBody>
                  <a:tcPr marL="90000" marT="126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38966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rgbClr val="12315F"/>
                          </a:solidFill>
                        </a:rPr>
                        <a:t>설치와 실행</a:t>
                      </a:r>
                    </a:p>
                  </a:txBody>
                  <a:tcPr marL="90000" marT="180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Wingdings" panose="05000000000000000000" pitchFamily="2" charset="2"/>
                        <a:buNone/>
                      </a:pPr>
                      <a:endParaRPr lang="ko-KR" altLang="en-US" sz="1400" b="1" kern="1200" dirty="0">
                        <a:solidFill>
                          <a:srgbClr val="12315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T="180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한번의 설치와 구성</a:t>
                      </a:r>
                      <a:endParaRPr lang="en-US" altLang="ko-KR" sz="1400" b="0" kern="1200" dirty="0">
                        <a:solidFill>
                          <a:srgbClr val="12315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서버당 </a:t>
                      </a:r>
                      <a:r>
                        <a:rPr lang="en-US" altLang="ko-KR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회 백업</a:t>
                      </a:r>
                      <a:endParaRPr lang="en-US" altLang="ko-KR" sz="1400" b="0" kern="1200" dirty="0">
                        <a:solidFill>
                          <a:srgbClr val="12315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중앙제어</a:t>
                      </a:r>
                    </a:p>
                  </a:txBody>
                  <a:tcPr marL="90000" marT="126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823794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rgbClr val="12315F"/>
                          </a:solidFill>
                        </a:rPr>
                        <a:t>관리와 운영</a:t>
                      </a:r>
                    </a:p>
                  </a:txBody>
                  <a:tcPr marL="90000" marT="180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buFont typeface="Wingdings" panose="05000000000000000000" pitchFamily="2" charset="2"/>
                        <a:buChar char="§"/>
                      </a:pPr>
                      <a:endParaRPr lang="ko-KR" altLang="en-US" sz="1400" b="1" kern="1200" dirty="0">
                        <a:solidFill>
                          <a:srgbClr val="12315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T="180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하나의 관리절차</a:t>
                      </a:r>
                      <a:endParaRPr lang="en-US" altLang="ko-KR" sz="1400" b="0" kern="1200" dirty="0">
                        <a:solidFill>
                          <a:srgbClr val="12315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ko-KR" altLang="en-US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하나의 운영 매뉴얼</a:t>
                      </a:r>
                      <a:endParaRPr lang="en-US" altLang="ko-KR" sz="1400" b="0" kern="1200" dirty="0">
                        <a:solidFill>
                          <a:srgbClr val="12315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ko-KR" altLang="en-US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하나의 업그레이드</a:t>
                      </a:r>
                      <a:endParaRPr lang="en-US" altLang="ko-KR" sz="1400" b="0" kern="1200" dirty="0">
                        <a:solidFill>
                          <a:srgbClr val="12315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T="126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165685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rgbClr val="12315F"/>
                          </a:solidFill>
                        </a:rPr>
                        <a:t>복구</a:t>
                      </a:r>
                    </a:p>
                  </a:txBody>
                  <a:tcPr marL="90000" marT="180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buFont typeface="Wingdings" panose="05000000000000000000" pitchFamily="2" charset="2"/>
                        <a:buChar char="§"/>
                      </a:pPr>
                      <a:endParaRPr lang="ko-KR" altLang="en-US" sz="1400" b="1" kern="1200" dirty="0">
                        <a:solidFill>
                          <a:srgbClr val="12315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T="180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다양한 복구옵션</a:t>
                      </a:r>
                      <a:endParaRPr lang="en-US" altLang="ko-KR" sz="1400" b="0" kern="1200" dirty="0">
                        <a:solidFill>
                          <a:srgbClr val="12315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OS</a:t>
                      </a:r>
                      <a:r>
                        <a:rPr lang="ko-KR" altLang="en-US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단위</a:t>
                      </a:r>
                      <a:r>
                        <a:rPr lang="en-US" altLang="ko-KR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, DB</a:t>
                      </a:r>
                      <a:r>
                        <a:rPr lang="ko-KR" altLang="en-US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단위</a:t>
                      </a:r>
                      <a:r>
                        <a:rPr lang="en-US" altLang="ko-KR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폴더</a:t>
                      </a:r>
                      <a:r>
                        <a:rPr lang="en-US" altLang="ko-KR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파일</a:t>
                      </a:r>
                      <a:r>
                        <a:rPr lang="en-US" altLang="ko-KR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400" b="0" kern="1200" dirty="0">
                          <a:solidFill>
                            <a:srgbClr val="12315F"/>
                          </a:solidFill>
                          <a:latin typeface="+mn-lt"/>
                          <a:ea typeface="+mn-ea"/>
                          <a:cs typeface="+mn-cs"/>
                        </a:rPr>
                        <a:t>이메일 단위</a:t>
                      </a:r>
                    </a:p>
                  </a:txBody>
                  <a:tcPr marL="90000" marT="126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9038821"/>
                  </a:ext>
                </a:extLst>
              </a:tr>
            </a:tbl>
          </a:graphicData>
        </a:graphic>
      </p:graphicFrame>
      <p:pic>
        <p:nvPicPr>
          <p:cNvPr id="18" name="그래픽 17" descr="동전 단색으로 채워진">
            <a:extLst>
              <a:ext uri="{FF2B5EF4-FFF2-40B4-BE49-F238E27FC236}">
                <a16:creationId xmlns:a16="http://schemas.microsoft.com/office/drawing/2014/main" id="{6B680CF4-68D5-4791-885F-55C5D269D9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66057" y="2582337"/>
            <a:ext cx="720000" cy="720000"/>
          </a:xfrm>
          <a:prstGeom prst="rect">
            <a:avLst/>
          </a:prstGeom>
        </p:spPr>
      </p:pic>
      <p:pic>
        <p:nvPicPr>
          <p:cNvPr id="19" name="그래픽 18" descr="화살표 원 단색으로 채워진">
            <a:extLst>
              <a:ext uri="{FF2B5EF4-FFF2-40B4-BE49-F238E27FC236}">
                <a16:creationId xmlns:a16="http://schemas.microsoft.com/office/drawing/2014/main" id="{ED2F446E-2956-4F29-9447-D2F36F5F6C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66057" y="3521427"/>
            <a:ext cx="720000" cy="720000"/>
          </a:xfrm>
          <a:prstGeom prst="rect">
            <a:avLst/>
          </a:prstGeom>
        </p:spPr>
      </p:pic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608EEDE1-0EA1-4CAA-96F7-9AE79654A4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048135"/>
              </p:ext>
            </p:extLst>
          </p:nvPr>
        </p:nvGraphicFramePr>
        <p:xfrm>
          <a:off x="6903720" y="1843670"/>
          <a:ext cx="4521544" cy="43232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0772">
                  <a:extLst>
                    <a:ext uri="{9D8B030D-6E8A-4147-A177-3AD203B41FA5}">
                      <a16:colId xmlns:a16="http://schemas.microsoft.com/office/drawing/2014/main" val="3793617051"/>
                    </a:ext>
                  </a:extLst>
                </a:gridCol>
                <a:gridCol w="2260772">
                  <a:extLst>
                    <a:ext uri="{9D8B030D-6E8A-4147-A177-3AD203B41FA5}">
                      <a16:colId xmlns:a16="http://schemas.microsoft.com/office/drawing/2014/main" val="330292976"/>
                    </a:ext>
                  </a:extLst>
                </a:gridCol>
              </a:tblGrid>
              <a:tr h="665623">
                <a:tc gridSpan="2">
                  <a:txBody>
                    <a:bodyPr/>
                    <a:lstStyle/>
                    <a:p>
                      <a:pPr marL="0" indent="0" algn="ctr" latinLnBrk="0">
                        <a:spcAft>
                          <a:spcPts val="800"/>
                        </a:spcAft>
                        <a:buFontTx/>
                        <a:buNone/>
                      </a:pPr>
                      <a:r>
                        <a:rPr lang="ko-KR" altLang="en-US" sz="2400" b="1" dirty="0">
                          <a:solidFill>
                            <a:schemeClr val="bg1"/>
                          </a:solidFill>
                        </a:rPr>
                        <a:t>구형 백업 솔루션</a:t>
                      </a:r>
                    </a:p>
                  </a:txBody>
                  <a:tcPr marL="90000" marT="108000" marB="108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 latinLnBrk="0"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endParaRPr lang="ko-KR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3867093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endParaRPr lang="ko-KR" altLang="en-US" sz="1400" b="1" kern="1200" dirty="0">
                        <a:solidFill>
                          <a:srgbClr val="00373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T="180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개 솔루션 구매</a:t>
                      </a:r>
                      <a:endParaRPr lang="en-US" altLang="ko-KR" sz="1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2563" indent="-182563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OS</a:t>
                      </a:r>
                      <a:r>
                        <a:rPr lang="ko-KR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백업과 </a:t>
                      </a:r>
                      <a:r>
                        <a:rPr lang="en-US" altLang="ko-KR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DB </a:t>
                      </a:r>
                      <a:r>
                        <a:rPr lang="ko-KR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백업 각각 구매 </a:t>
                      </a:r>
                      <a:r>
                        <a:rPr lang="en-US" altLang="ko-KR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이중구매</a:t>
                      </a:r>
                      <a:r>
                        <a:rPr lang="en-US" altLang="ko-KR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T="126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5377752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endParaRPr lang="ko-KR" altLang="en-US" sz="1400" b="1" kern="1200" dirty="0">
                        <a:solidFill>
                          <a:srgbClr val="00373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T="180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개 솔루션 설치와 구성</a:t>
                      </a:r>
                      <a:endParaRPr lang="en-US" altLang="ko-KR" sz="1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서버당 </a:t>
                      </a:r>
                      <a:r>
                        <a:rPr lang="en-US" altLang="ko-KR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회 백업</a:t>
                      </a:r>
                      <a:endParaRPr lang="en-US" altLang="ko-KR" sz="1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개별제어</a:t>
                      </a:r>
                    </a:p>
                  </a:txBody>
                  <a:tcPr marL="90000" marT="126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137079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endParaRPr lang="en-US" altLang="ko-KR" sz="1400" b="1" kern="1200" dirty="0">
                        <a:solidFill>
                          <a:srgbClr val="00373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T="180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개의 관리절차</a:t>
                      </a:r>
                      <a:endParaRPr lang="en-US" altLang="ko-KR" sz="1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개의 운영매뉴얼</a:t>
                      </a:r>
                      <a:endParaRPr lang="en-US" altLang="ko-KR" sz="1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개 솔루션 업그레이드</a:t>
                      </a:r>
                      <a:endParaRPr lang="en-US" altLang="ko-KR" sz="1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T="126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8785313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endParaRPr lang="ko-KR" altLang="en-US" sz="1400" b="1" kern="1200" dirty="0">
                        <a:solidFill>
                          <a:srgbClr val="00373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T="180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제한된 복구옵션</a:t>
                      </a:r>
                      <a:endParaRPr lang="en-US" altLang="ko-KR" sz="1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r>
                        <a:rPr lang="ko-KR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백업은 </a:t>
                      </a:r>
                      <a:r>
                        <a:rPr lang="en-US" altLang="ko-KR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r>
                        <a:rPr lang="ko-KR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만</a:t>
                      </a:r>
                      <a:endParaRPr lang="en-US" altLang="ko-KR" sz="1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7800" indent="-177800" algn="l" defTabSz="914400" rtl="0" eaLnBrk="1" latinLnBrk="0" hangingPunct="1">
                        <a:spcAft>
                          <a:spcPts val="4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OS</a:t>
                      </a:r>
                      <a:r>
                        <a:rPr lang="ko-KR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백업은 </a:t>
                      </a:r>
                      <a:r>
                        <a:rPr lang="en-US" altLang="ko-KR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OS</a:t>
                      </a:r>
                      <a:r>
                        <a:rPr lang="ko-KR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만</a:t>
                      </a:r>
                    </a:p>
                  </a:txBody>
                  <a:tcPr marL="90000" marT="126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705292"/>
                  </a:ext>
                </a:extLst>
              </a:tr>
            </a:tbl>
          </a:graphicData>
        </a:graphic>
      </p:graphicFrame>
      <p:pic>
        <p:nvPicPr>
          <p:cNvPr id="16" name="그래픽 15" descr="동전 단색으로 채워진">
            <a:extLst>
              <a:ext uri="{FF2B5EF4-FFF2-40B4-BE49-F238E27FC236}">
                <a16:creationId xmlns:a16="http://schemas.microsoft.com/office/drawing/2014/main" id="{9BD85254-5CAE-4D18-8EAA-50D4021E79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66937" y="2582337"/>
            <a:ext cx="720000" cy="720000"/>
          </a:xfrm>
          <a:prstGeom prst="rect">
            <a:avLst/>
          </a:prstGeom>
        </p:spPr>
      </p:pic>
      <p:pic>
        <p:nvPicPr>
          <p:cNvPr id="17" name="그래픽 16" descr="동전 단색으로 채워진">
            <a:extLst>
              <a:ext uri="{FF2B5EF4-FFF2-40B4-BE49-F238E27FC236}">
                <a16:creationId xmlns:a16="http://schemas.microsoft.com/office/drawing/2014/main" id="{D4AC9FF1-1174-41CE-BEAD-76B0690237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02110" y="2582337"/>
            <a:ext cx="720000" cy="720000"/>
          </a:xfrm>
          <a:prstGeom prst="rect">
            <a:avLst/>
          </a:prstGeom>
        </p:spPr>
      </p:pic>
      <p:pic>
        <p:nvPicPr>
          <p:cNvPr id="20" name="그래픽 19" descr="화살표 원 단색으로 채워진">
            <a:extLst>
              <a:ext uri="{FF2B5EF4-FFF2-40B4-BE49-F238E27FC236}">
                <a16:creationId xmlns:a16="http://schemas.microsoft.com/office/drawing/2014/main" id="{66A4895C-E096-462F-887F-9EF0C3B7EF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02110" y="3521427"/>
            <a:ext cx="720000" cy="720000"/>
          </a:xfrm>
          <a:prstGeom prst="rect">
            <a:avLst/>
          </a:prstGeom>
        </p:spPr>
      </p:pic>
      <p:pic>
        <p:nvPicPr>
          <p:cNvPr id="21" name="그래픽 20" descr="화살표 원 단색으로 채워진">
            <a:extLst>
              <a:ext uri="{FF2B5EF4-FFF2-40B4-BE49-F238E27FC236}">
                <a16:creationId xmlns:a16="http://schemas.microsoft.com/office/drawing/2014/main" id="{0F9DD025-089E-4783-8470-AAA7F88D22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166937" y="3521427"/>
            <a:ext cx="720000" cy="720000"/>
          </a:xfrm>
          <a:prstGeom prst="rect">
            <a:avLst/>
          </a:prstGeom>
        </p:spPr>
      </p:pic>
      <p:pic>
        <p:nvPicPr>
          <p:cNvPr id="22" name="그래픽 21" descr="클립보드 단색으로 채워진">
            <a:extLst>
              <a:ext uri="{FF2B5EF4-FFF2-40B4-BE49-F238E27FC236}">
                <a16:creationId xmlns:a16="http://schemas.microsoft.com/office/drawing/2014/main" id="{AECB829E-4A80-497E-9A9B-18A7EC64874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66057" y="4441328"/>
            <a:ext cx="720000" cy="720000"/>
          </a:xfrm>
          <a:prstGeom prst="rect">
            <a:avLst/>
          </a:prstGeom>
        </p:spPr>
      </p:pic>
      <p:pic>
        <p:nvPicPr>
          <p:cNvPr id="23" name="그래픽 22" descr="클립보드 단색으로 채워진">
            <a:extLst>
              <a:ext uri="{FF2B5EF4-FFF2-40B4-BE49-F238E27FC236}">
                <a16:creationId xmlns:a16="http://schemas.microsoft.com/office/drawing/2014/main" id="{5C4C9DCF-0785-43CF-B5E7-716140270CD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166937" y="4441328"/>
            <a:ext cx="720000" cy="720000"/>
          </a:xfrm>
          <a:prstGeom prst="rect">
            <a:avLst/>
          </a:prstGeom>
        </p:spPr>
      </p:pic>
      <p:pic>
        <p:nvPicPr>
          <p:cNvPr id="24" name="그래픽 23" descr="클립보드 단색으로 채워진">
            <a:extLst>
              <a:ext uri="{FF2B5EF4-FFF2-40B4-BE49-F238E27FC236}">
                <a16:creationId xmlns:a16="http://schemas.microsoft.com/office/drawing/2014/main" id="{72FE6AC0-2F1E-45E0-BA8C-5D57DD07AA0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202110" y="4441328"/>
            <a:ext cx="720000" cy="720000"/>
          </a:xfrm>
          <a:prstGeom prst="rect">
            <a:avLst/>
          </a:prstGeom>
        </p:spPr>
      </p:pic>
      <p:pic>
        <p:nvPicPr>
          <p:cNvPr id="25" name="그래픽 24" descr="네트워크 다이어그램 단색으로 채워진">
            <a:extLst>
              <a:ext uri="{FF2B5EF4-FFF2-40B4-BE49-F238E27FC236}">
                <a16:creationId xmlns:a16="http://schemas.microsoft.com/office/drawing/2014/main" id="{399ECB2C-5D2A-498B-BD68-41DF61D9DDE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2366057" y="5340570"/>
            <a:ext cx="720000" cy="720000"/>
          </a:xfrm>
          <a:prstGeom prst="rect">
            <a:avLst/>
          </a:prstGeom>
        </p:spPr>
      </p:pic>
      <p:pic>
        <p:nvPicPr>
          <p:cNvPr id="29" name="그래픽 28" descr="오른쪽 화살표 단색으로 채워진">
            <a:extLst>
              <a:ext uri="{FF2B5EF4-FFF2-40B4-BE49-F238E27FC236}">
                <a16:creationId xmlns:a16="http://schemas.microsoft.com/office/drawing/2014/main" id="{DF364DD2-094D-448A-B494-F9EF27EB151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5400000">
            <a:off x="7166937" y="5340570"/>
            <a:ext cx="720000" cy="720000"/>
          </a:xfrm>
          <a:prstGeom prst="rect">
            <a:avLst/>
          </a:prstGeom>
        </p:spPr>
      </p:pic>
      <p:pic>
        <p:nvPicPr>
          <p:cNvPr id="30" name="그래픽 29" descr="오른쪽 화살표 단색으로 채워진">
            <a:extLst>
              <a:ext uri="{FF2B5EF4-FFF2-40B4-BE49-F238E27FC236}">
                <a16:creationId xmlns:a16="http://schemas.microsoft.com/office/drawing/2014/main" id="{03B208D7-F58D-4137-AE6F-027D8874F71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5400000">
            <a:off x="8202110" y="5340570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428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E08493-66AB-40A7-A8A6-EB0F51E89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2D52600-8AD2-45A5-8837-A8BA479FDD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11</a:t>
            </a:fld>
            <a:endParaRPr lang="ko-KR" altLang="en-US"/>
          </a:p>
        </p:txBody>
      </p:sp>
      <p:graphicFrame>
        <p:nvGraphicFramePr>
          <p:cNvPr id="4" name="표 6">
            <a:extLst>
              <a:ext uri="{FF2B5EF4-FFF2-40B4-BE49-F238E27FC236}">
                <a16:creationId xmlns:a16="http://schemas.microsoft.com/office/drawing/2014/main" id="{6420D192-79DD-F4D4-E7D7-5031690F41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952277"/>
              </p:ext>
            </p:extLst>
          </p:nvPr>
        </p:nvGraphicFramePr>
        <p:xfrm>
          <a:off x="3761448" y="1238057"/>
          <a:ext cx="4669104" cy="4032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478666">
                  <a:extLst>
                    <a:ext uri="{9D8B030D-6E8A-4147-A177-3AD203B41FA5}">
                      <a16:colId xmlns:a16="http://schemas.microsoft.com/office/drawing/2014/main" val="2397790526"/>
                    </a:ext>
                  </a:extLst>
                </a:gridCol>
                <a:gridCol w="4190438">
                  <a:extLst>
                    <a:ext uri="{9D8B030D-6E8A-4147-A177-3AD203B41FA5}">
                      <a16:colId xmlns:a16="http://schemas.microsoft.com/office/drawing/2014/main" val="22971635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1.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제조사와 제품의 신뢰성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632956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2.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통합 백업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60091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3.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EA20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랜섬웨어 방어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E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2035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4.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가상환경 지원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238150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5.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고급 모니터링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1515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6.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성능 </a:t>
                      </a:r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빔 </a:t>
                      </a:r>
                      <a:r>
                        <a:rPr lang="ko-KR" altLang="en-US" sz="1600" b="1" dirty="0" err="1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플래그쉽</a:t>
                      </a:r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 기능</a:t>
                      </a:r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03813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7.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미래 기술과의 호환성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8406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17789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3C42AF9-F4A6-6396-0745-1C56F8412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랜섬웨어 대응 최고의 백업 솔루션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9A4BF5E7-08DB-1031-E998-9856ADE8D6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48" name="텍스트 개체 틀 47">
            <a:extLst>
              <a:ext uri="{FF2B5EF4-FFF2-40B4-BE49-F238E27FC236}">
                <a16:creationId xmlns:a16="http://schemas.microsoft.com/office/drawing/2014/main" id="{7C40643B-A9DC-7342-3FA1-D2AC2EBE2B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빔은 복구 </a:t>
            </a:r>
            <a:r>
              <a:rPr lang="ko-KR" altLang="en-US" dirty="0" err="1"/>
              <a:t>작업시</a:t>
            </a:r>
            <a:r>
              <a:rPr lang="ko-KR" altLang="en-US" dirty="0"/>
              <a:t> </a:t>
            </a:r>
            <a:r>
              <a:rPr lang="ko-KR" altLang="en-US" dirty="0" err="1"/>
              <a:t>랜섬웨어를</a:t>
            </a:r>
            <a:r>
              <a:rPr lang="ko-KR" altLang="en-US" dirty="0"/>
              <a:t> 탐지하고 백업 이후에도 비정상적 삭제 또는 파손을 차단하는 변경불가 기능을 제공함으로써 </a:t>
            </a:r>
            <a:r>
              <a:rPr lang="ko-KR" altLang="en-US" dirty="0" err="1"/>
              <a:t>랜섬웨어에</a:t>
            </a:r>
            <a:r>
              <a:rPr lang="ko-KR" altLang="en-US" dirty="0"/>
              <a:t> 대한 가장 완성된 보호를 제공합니다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9" name="이등변 삼각형 8">
            <a:extLst>
              <a:ext uri="{FF2B5EF4-FFF2-40B4-BE49-F238E27FC236}">
                <a16:creationId xmlns:a16="http://schemas.microsoft.com/office/drawing/2014/main" id="{A4C0C7CE-161A-F4AA-2A21-DE4FAFACC0FF}"/>
              </a:ext>
            </a:extLst>
          </p:cNvPr>
          <p:cNvSpPr/>
          <p:nvPr/>
        </p:nvSpPr>
        <p:spPr>
          <a:xfrm flipH="1" flipV="1">
            <a:off x="3792476" y="3723344"/>
            <a:ext cx="468000" cy="180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6AC3E2D-03D8-6066-449A-3D0A97A515E2}"/>
              </a:ext>
            </a:extLst>
          </p:cNvPr>
          <p:cNvSpPr/>
          <p:nvPr/>
        </p:nvSpPr>
        <p:spPr>
          <a:xfrm>
            <a:off x="3792476" y="3229735"/>
            <a:ext cx="468000" cy="468000"/>
          </a:xfrm>
          <a:prstGeom prst="rect">
            <a:avLst/>
          </a:prstGeom>
          <a:solidFill>
            <a:srgbClr val="228CF7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</a:rPr>
              <a:t>VM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2" name="자유형: 도형 11">
            <a:extLst>
              <a:ext uri="{FF2B5EF4-FFF2-40B4-BE49-F238E27FC236}">
                <a16:creationId xmlns:a16="http://schemas.microsoft.com/office/drawing/2014/main" id="{7E6B0167-9C54-0486-EC70-757435D75D23}"/>
              </a:ext>
            </a:extLst>
          </p:cNvPr>
          <p:cNvSpPr>
            <a:spLocks noChangeAspect="1"/>
          </p:cNvSpPr>
          <p:nvPr/>
        </p:nvSpPr>
        <p:spPr>
          <a:xfrm>
            <a:off x="717683" y="4674972"/>
            <a:ext cx="432000" cy="475200"/>
          </a:xfrm>
          <a:custGeom>
            <a:avLst/>
            <a:gdLst>
              <a:gd name="connsiteX0" fmla="*/ 540000 w 1080000"/>
              <a:gd name="connsiteY0" fmla="*/ 173802 h 1188000"/>
              <a:gd name="connsiteX1" fmla="*/ 180000 w 1080000"/>
              <a:gd name="connsiteY1" fmla="*/ 533802 h 1188000"/>
              <a:gd name="connsiteX2" fmla="*/ 540000 w 1080000"/>
              <a:gd name="connsiteY2" fmla="*/ 893802 h 1188000"/>
              <a:gd name="connsiteX3" fmla="*/ 900000 w 1080000"/>
              <a:gd name="connsiteY3" fmla="*/ 533802 h 1188000"/>
              <a:gd name="connsiteX4" fmla="*/ 540000 w 1080000"/>
              <a:gd name="connsiteY4" fmla="*/ 173802 h 1188000"/>
              <a:gd name="connsiteX5" fmla="*/ 540000 w 1080000"/>
              <a:gd name="connsiteY5" fmla="*/ 0 h 1188000"/>
              <a:gd name="connsiteX6" fmla="*/ 1080000 w 1080000"/>
              <a:gd name="connsiteY6" fmla="*/ 540000 h 1188000"/>
              <a:gd name="connsiteX7" fmla="*/ 921838 w 1080000"/>
              <a:gd name="connsiteY7" fmla="*/ 921838 h 1188000"/>
              <a:gd name="connsiteX8" fmla="*/ 861041 w 1080000"/>
              <a:gd name="connsiteY8" fmla="*/ 972000 h 1188000"/>
              <a:gd name="connsiteX9" fmla="*/ 864000 w 1080000"/>
              <a:gd name="connsiteY9" fmla="*/ 972000 h 1188000"/>
              <a:gd name="connsiteX10" fmla="*/ 848586 w 1080000"/>
              <a:gd name="connsiteY10" fmla="*/ 982276 h 1188000"/>
              <a:gd name="connsiteX11" fmla="*/ 841919 w 1080000"/>
              <a:gd name="connsiteY11" fmla="*/ 987777 h 1188000"/>
              <a:gd name="connsiteX12" fmla="*/ 833395 w 1080000"/>
              <a:gd name="connsiteY12" fmla="*/ 992403 h 1188000"/>
              <a:gd name="connsiteX13" fmla="*/ 540000 w 1080000"/>
              <a:gd name="connsiteY13" fmla="*/ 1188000 h 1188000"/>
              <a:gd name="connsiteX14" fmla="*/ 246605 w 1080000"/>
              <a:gd name="connsiteY14" fmla="*/ 992403 h 1188000"/>
              <a:gd name="connsiteX15" fmla="*/ 238081 w 1080000"/>
              <a:gd name="connsiteY15" fmla="*/ 987777 h 1188000"/>
              <a:gd name="connsiteX16" fmla="*/ 231414 w 1080000"/>
              <a:gd name="connsiteY16" fmla="*/ 982276 h 1188000"/>
              <a:gd name="connsiteX17" fmla="*/ 216000 w 1080000"/>
              <a:gd name="connsiteY17" fmla="*/ 972000 h 1188000"/>
              <a:gd name="connsiteX18" fmla="*/ 218959 w 1080000"/>
              <a:gd name="connsiteY18" fmla="*/ 972000 h 1188000"/>
              <a:gd name="connsiteX19" fmla="*/ 158162 w 1080000"/>
              <a:gd name="connsiteY19" fmla="*/ 921838 h 1188000"/>
              <a:gd name="connsiteX20" fmla="*/ 0 w 1080000"/>
              <a:gd name="connsiteY20" fmla="*/ 540000 h 1188000"/>
              <a:gd name="connsiteX21" fmla="*/ 540000 w 1080000"/>
              <a:gd name="connsiteY21" fmla="*/ 0 h 11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80000" h="1188000">
                <a:moveTo>
                  <a:pt x="540000" y="173802"/>
                </a:moveTo>
                <a:cubicBezTo>
                  <a:pt x="341177" y="173802"/>
                  <a:pt x="180000" y="334979"/>
                  <a:pt x="180000" y="533802"/>
                </a:cubicBezTo>
                <a:cubicBezTo>
                  <a:pt x="180000" y="732625"/>
                  <a:pt x="341177" y="893802"/>
                  <a:pt x="540000" y="893802"/>
                </a:cubicBezTo>
                <a:cubicBezTo>
                  <a:pt x="738823" y="893802"/>
                  <a:pt x="900000" y="732625"/>
                  <a:pt x="900000" y="533802"/>
                </a:cubicBezTo>
                <a:cubicBezTo>
                  <a:pt x="900000" y="334979"/>
                  <a:pt x="738823" y="173802"/>
                  <a:pt x="540000" y="173802"/>
                </a:cubicBezTo>
                <a:close/>
                <a:moveTo>
                  <a:pt x="540000" y="0"/>
                </a:moveTo>
                <a:cubicBezTo>
                  <a:pt x="838234" y="0"/>
                  <a:pt x="1080000" y="241766"/>
                  <a:pt x="1080000" y="540000"/>
                </a:cubicBezTo>
                <a:cubicBezTo>
                  <a:pt x="1080000" y="689117"/>
                  <a:pt x="1019559" y="824117"/>
                  <a:pt x="921838" y="921838"/>
                </a:cubicBezTo>
                <a:lnTo>
                  <a:pt x="861041" y="972000"/>
                </a:lnTo>
                <a:lnTo>
                  <a:pt x="864000" y="972000"/>
                </a:lnTo>
                <a:lnTo>
                  <a:pt x="848586" y="982276"/>
                </a:lnTo>
                <a:lnTo>
                  <a:pt x="841919" y="987777"/>
                </a:lnTo>
                <a:lnTo>
                  <a:pt x="833395" y="992403"/>
                </a:lnTo>
                <a:lnTo>
                  <a:pt x="540000" y="1188000"/>
                </a:lnTo>
                <a:lnTo>
                  <a:pt x="246605" y="992403"/>
                </a:lnTo>
                <a:lnTo>
                  <a:pt x="238081" y="987777"/>
                </a:lnTo>
                <a:lnTo>
                  <a:pt x="231414" y="982276"/>
                </a:lnTo>
                <a:lnTo>
                  <a:pt x="216000" y="972000"/>
                </a:lnTo>
                <a:lnTo>
                  <a:pt x="218959" y="972000"/>
                </a:lnTo>
                <a:lnTo>
                  <a:pt x="158162" y="921838"/>
                </a:lnTo>
                <a:cubicBezTo>
                  <a:pt x="60442" y="824117"/>
                  <a:pt x="0" y="689117"/>
                  <a:pt x="0" y="540000"/>
                </a:cubicBezTo>
                <a:cubicBezTo>
                  <a:pt x="0" y="241766"/>
                  <a:pt x="241766" y="0"/>
                  <a:pt x="540000" y="0"/>
                </a:cubicBezTo>
                <a:close/>
              </a:path>
            </a:pathLst>
          </a:custGeom>
          <a:solidFill>
            <a:srgbClr val="228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72000" bIns="144000" rtlCol="0" anchor="ctr" anchorCtr="0">
            <a:noAutofit/>
          </a:bodyPr>
          <a:lstStyle/>
          <a:p>
            <a:pPr algn="ctr"/>
            <a:r>
              <a:rPr lang="en-US" altLang="ko-KR" sz="1400" b="1" dirty="0">
                <a:solidFill>
                  <a:schemeClr val="tx1"/>
                </a:solidFill>
              </a:rPr>
              <a:t>2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ABFCEE-9EAC-7783-C957-F915582DA947}"/>
              </a:ext>
            </a:extLst>
          </p:cNvPr>
          <p:cNvSpPr txBox="1"/>
          <p:nvPr/>
        </p:nvSpPr>
        <p:spPr>
          <a:xfrm>
            <a:off x="1149683" y="4696572"/>
            <a:ext cx="2160000" cy="432000"/>
          </a:xfrm>
          <a:prstGeom prst="rect">
            <a:avLst/>
          </a:prstGeom>
          <a:noFill/>
        </p:spPr>
        <p:txBody>
          <a:bodyPr wrap="square" tIns="72000" bIns="72000" rtlCol="0" anchor="ctr">
            <a:noAutofit/>
          </a:bodyPr>
          <a:lstStyle/>
          <a:p>
            <a:pPr algn="l" latinLnBrk="0">
              <a:spcAft>
                <a:spcPts val="400"/>
              </a:spcAft>
            </a:pPr>
            <a:r>
              <a:rPr lang="ko-KR" altLang="en-US" sz="1200" dirty="0" err="1">
                <a:solidFill>
                  <a:srgbClr val="003738"/>
                </a:solidFill>
              </a:rPr>
              <a:t>랜섬웨어에</a:t>
            </a:r>
            <a:r>
              <a:rPr lang="ko-KR" altLang="en-US" sz="1200" dirty="0">
                <a:solidFill>
                  <a:srgbClr val="003738"/>
                </a:solidFill>
              </a:rPr>
              <a:t> 의한 백업 데이터 삭제</a:t>
            </a:r>
            <a:r>
              <a:rPr lang="en-US" altLang="ko-KR" sz="1200" dirty="0">
                <a:solidFill>
                  <a:srgbClr val="003738"/>
                </a:solidFill>
              </a:rPr>
              <a:t>/</a:t>
            </a:r>
            <a:r>
              <a:rPr lang="ko-KR" altLang="en-US" sz="1200" dirty="0">
                <a:solidFill>
                  <a:srgbClr val="003738"/>
                </a:solidFill>
              </a:rPr>
              <a:t>파손 차단</a:t>
            </a:r>
          </a:p>
        </p:txBody>
      </p:sp>
      <p:sp>
        <p:nvSpPr>
          <p:cNvPr id="15" name="자유형: 도형 14">
            <a:extLst>
              <a:ext uri="{FF2B5EF4-FFF2-40B4-BE49-F238E27FC236}">
                <a16:creationId xmlns:a16="http://schemas.microsoft.com/office/drawing/2014/main" id="{2E91A25D-4E43-BC5A-1731-63F413C194F0}"/>
              </a:ext>
            </a:extLst>
          </p:cNvPr>
          <p:cNvSpPr>
            <a:spLocks noChangeAspect="1"/>
          </p:cNvSpPr>
          <p:nvPr/>
        </p:nvSpPr>
        <p:spPr>
          <a:xfrm>
            <a:off x="717683" y="2528003"/>
            <a:ext cx="432000" cy="475200"/>
          </a:xfrm>
          <a:custGeom>
            <a:avLst/>
            <a:gdLst>
              <a:gd name="connsiteX0" fmla="*/ 540000 w 1080000"/>
              <a:gd name="connsiteY0" fmla="*/ 173802 h 1188000"/>
              <a:gd name="connsiteX1" fmla="*/ 180000 w 1080000"/>
              <a:gd name="connsiteY1" fmla="*/ 533802 h 1188000"/>
              <a:gd name="connsiteX2" fmla="*/ 540000 w 1080000"/>
              <a:gd name="connsiteY2" fmla="*/ 893802 h 1188000"/>
              <a:gd name="connsiteX3" fmla="*/ 900000 w 1080000"/>
              <a:gd name="connsiteY3" fmla="*/ 533802 h 1188000"/>
              <a:gd name="connsiteX4" fmla="*/ 540000 w 1080000"/>
              <a:gd name="connsiteY4" fmla="*/ 173802 h 1188000"/>
              <a:gd name="connsiteX5" fmla="*/ 540000 w 1080000"/>
              <a:gd name="connsiteY5" fmla="*/ 0 h 1188000"/>
              <a:gd name="connsiteX6" fmla="*/ 1080000 w 1080000"/>
              <a:gd name="connsiteY6" fmla="*/ 540000 h 1188000"/>
              <a:gd name="connsiteX7" fmla="*/ 921838 w 1080000"/>
              <a:gd name="connsiteY7" fmla="*/ 921838 h 1188000"/>
              <a:gd name="connsiteX8" fmla="*/ 861041 w 1080000"/>
              <a:gd name="connsiteY8" fmla="*/ 972000 h 1188000"/>
              <a:gd name="connsiteX9" fmla="*/ 864000 w 1080000"/>
              <a:gd name="connsiteY9" fmla="*/ 972000 h 1188000"/>
              <a:gd name="connsiteX10" fmla="*/ 848586 w 1080000"/>
              <a:gd name="connsiteY10" fmla="*/ 982276 h 1188000"/>
              <a:gd name="connsiteX11" fmla="*/ 841919 w 1080000"/>
              <a:gd name="connsiteY11" fmla="*/ 987777 h 1188000"/>
              <a:gd name="connsiteX12" fmla="*/ 833395 w 1080000"/>
              <a:gd name="connsiteY12" fmla="*/ 992403 h 1188000"/>
              <a:gd name="connsiteX13" fmla="*/ 540000 w 1080000"/>
              <a:gd name="connsiteY13" fmla="*/ 1188000 h 1188000"/>
              <a:gd name="connsiteX14" fmla="*/ 246605 w 1080000"/>
              <a:gd name="connsiteY14" fmla="*/ 992403 h 1188000"/>
              <a:gd name="connsiteX15" fmla="*/ 238081 w 1080000"/>
              <a:gd name="connsiteY15" fmla="*/ 987777 h 1188000"/>
              <a:gd name="connsiteX16" fmla="*/ 231414 w 1080000"/>
              <a:gd name="connsiteY16" fmla="*/ 982276 h 1188000"/>
              <a:gd name="connsiteX17" fmla="*/ 216000 w 1080000"/>
              <a:gd name="connsiteY17" fmla="*/ 972000 h 1188000"/>
              <a:gd name="connsiteX18" fmla="*/ 218959 w 1080000"/>
              <a:gd name="connsiteY18" fmla="*/ 972000 h 1188000"/>
              <a:gd name="connsiteX19" fmla="*/ 158162 w 1080000"/>
              <a:gd name="connsiteY19" fmla="*/ 921838 h 1188000"/>
              <a:gd name="connsiteX20" fmla="*/ 0 w 1080000"/>
              <a:gd name="connsiteY20" fmla="*/ 540000 h 1188000"/>
              <a:gd name="connsiteX21" fmla="*/ 540000 w 1080000"/>
              <a:gd name="connsiteY21" fmla="*/ 0 h 11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80000" h="1188000">
                <a:moveTo>
                  <a:pt x="540000" y="173802"/>
                </a:moveTo>
                <a:cubicBezTo>
                  <a:pt x="341177" y="173802"/>
                  <a:pt x="180000" y="334979"/>
                  <a:pt x="180000" y="533802"/>
                </a:cubicBezTo>
                <a:cubicBezTo>
                  <a:pt x="180000" y="732625"/>
                  <a:pt x="341177" y="893802"/>
                  <a:pt x="540000" y="893802"/>
                </a:cubicBezTo>
                <a:cubicBezTo>
                  <a:pt x="738823" y="893802"/>
                  <a:pt x="900000" y="732625"/>
                  <a:pt x="900000" y="533802"/>
                </a:cubicBezTo>
                <a:cubicBezTo>
                  <a:pt x="900000" y="334979"/>
                  <a:pt x="738823" y="173802"/>
                  <a:pt x="540000" y="173802"/>
                </a:cubicBezTo>
                <a:close/>
                <a:moveTo>
                  <a:pt x="540000" y="0"/>
                </a:moveTo>
                <a:cubicBezTo>
                  <a:pt x="838234" y="0"/>
                  <a:pt x="1080000" y="241766"/>
                  <a:pt x="1080000" y="540000"/>
                </a:cubicBezTo>
                <a:cubicBezTo>
                  <a:pt x="1080000" y="689117"/>
                  <a:pt x="1019559" y="824117"/>
                  <a:pt x="921838" y="921838"/>
                </a:cubicBezTo>
                <a:lnTo>
                  <a:pt x="861041" y="972000"/>
                </a:lnTo>
                <a:lnTo>
                  <a:pt x="864000" y="972000"/>
                </a:lnTo>
                <a:lnTo>
                  <a:pt x="848586" y="982276"/>
                </a:lnTo>
                <a:lnTo>
                  <a:pt x="841919" y="987777"/>
                </a:lnTo>
                <a:lnTo>
                  <a:pt x="833395" y="992403"/>
                </a:lnTo>
                <a:lnTo>
                  <a:pt x="540000" y="1188000"/>
                </a:lnTo>
                <a:lnTo>
                  <a:pt x="246605" y="992403"/>
                </a:lnTo>
                <a:lnTo>
                  <a:pt x="238081" y="987777"/>
                </a:lnTo>
                <a:lnTo>
                  <a:pt x="231414" y="982276"/>
                </a:lnTo>
                <a:lnTo>
                  <a:pt x="216000" y="972000"/>
                </a:lnTo>
                <a:lnTo>
                  <a:pt x="218959" y="972000"/>
                </a:lnTo>
                <a:lnTo>
                  <a:pt x="158162" y="921838"/>
                </a:lnTo>
                <a:cubicBezTo>
                  <a:pt x="60442" y="824117"/>
                  <a:pt x="0" y="689117"/>
                  <a:pt x="0" y="540000"/>
                </a:cubicBezTo>
                <a:cubicBezTo>
                  <a:pt x="0" y="241766"/>
                  <a:pt x="241766" y="0"/>
                  <a:pt x="540000" y="0"/>
                </a:cubicBezTo>
                <a:close/>
              </a:path>
            </a:pathLst>
          </a:custGeom>
          <a:solidFill>
            <a:srgbClr val="228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72000" bIns="144000" rtlCol="0" anchor="ctr" anchorCtr="0">
            <a:noAutofit/>
          </a:bodyPr>
          <a:lstStyle/>
          <a:p>
            <a:pPr algn="ctr"/>
            <a:r>
              <a:rPr lang="en-US" altLang="ko-KR" sz="1400" b="1" dirty="0">
                <a:solidFill>
                  <a:schemeClr val="tx1"/>
                </a:solidFill>
              </a:rPr>
              <a:t>1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2D8857-75B3-B44F-10A4-4A2BD977BD72}"/>
              </a:ext>
            </a:extLst>
          </p:cNvPr>
          <p:cNvSpPr txBox="1"/>
          <p:nvPr/>
        </p:nvSpPr>
        <p:spPr>
          <a:xfrm>
            <a:off x="1149683" y="2549603"/>
            <a:ext cx="2269310" cy="432000"/>
          </a:xfrm>
          <a:prstGeom prst="rect">
            <a:avLst/>
          </a:prstGeom>
          <a:noFill/>
        </p:spPr>
        <p:txBody>
          <a:bodyPr wrap="square" tIns="72000" bIns="72000" rtlCol="0" anchor="ctr">
            <a:noAutofit/>
          </a:bodyPr>
          <a:lstStyle/>
          <a:p>
            <a:pPr algn="l" latinLnBrk="0">
              <a:spcAft>
                <a:spcPts val="400"/>
              </a:spcAft>
            </a:pPr>
            <a:r>
              <a:rPr lang="ko-KR" altLang="en-US" sz="1200" dirty="0">
                <a:solidFill>
                  <a:srgbClr val="003738"/>
                </a:solidFill>
              </a:rPr>
              <a:t>랜섬웨어 </a:t>
            </a:r>
            <a:r>
              <a:rPr lang="ko-KR" altLang="en-US" sz="1200" dirty="0" err="1">
                <a:solidFill>
                  <a:srgbClr val="003738"/>
                </a:solidFill>
              </a:rPr>
              <a:t>장애시</a:t>
            </a:r>
            <a:r>
              <a:rPr lang="en-US" altLang="ko-KR" sz="1200" dirty="0">
                <a:solidFill>
                  <a:srgbClr val="003738"/>
                </a:solidFill>
              </a:rPr>
              <a:t>, </a:t>
            </a:r>
            <a:r>
              <a:rPr lang="ko-KR" altLang="en-US" sz="1200" dirty="0">
                <a:solidFill>
                  <a:srgbClr val="003738"/>
                </a:solidFill>
              </a:rPr>
              <a:t>깨끗한 백업본으로 </a:t>
            </a:r>
            <a:r>
              <a:rPr lang="en-US" altLang="ko-KR" sz="1200" dirty="0">
                <a:solidFill>
                  <a:srgbClr val="003738"/>
                </a:solidFill>
              </a:rPr>
              <a:t>5</a:t>
            </a:r>
            <a:r>
              <a:rPr lang="ko-KR" altLang="en-US" sz="1200" dirty="0">
                <a:solidFill>
                  <a:srgbClr val="003738"/>
                </a:solidFill>
              </a:rPr>
              <a:t>분내 즉시 서비스</a:t>
            </a:r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D92AD3C0-135D-6BB6-B5F0-9D3B4F5A5DA5}"/>
              </a:ext>
            </a:extLst>
          </p:cNvPr>
          <p:cNvCxnSpPr>
            <a:cxnSpLocks/>
            <a:stCxn id="16" idx="3"/>
            <a:endCxn id="10" idx="0"/>
          </p:cNvCxnSpPr>
          <p:nvPr/>
        </p:nvCxnSpPr>
        <p:spPr>
          <a:xfrm>
            <a:off x="3418993" y="2765603"/>
            <a:ext cx="607483" cy="464132"/>
          </a:xfrm>
          <a:prstGeom prst="bentConnector2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자유형: 도형 17">
            <a:extLst>
              <a:ext uri="{FF2B5EF4-FFF2-40B4-BE49-F238E27FC236}">
                <a16:creationId xmlns:a16="http://schemas.microsoft.com/office/drawing/2014/main" id="{853C44E0-254B-4EA2-917D-FFDE0FEB16EF}"/>
              </a:ext>
            </a:extLst>
          </p:cNvPr>
          <p:cNvSpPr>
            <a:spLocks noChangeAspect="1"/>
          </p:cNvSpPr>
          <p:nvPr/>
        </p:nvSpPr>
        <p:spPr>
          <a:xfrm>
            <a:off x="3792476" y="4777070"/>
            <a:ext cx="743400" cy="570000"/>
          </a:xfrm>
          <a:custGeom>
            <a:avLst/>
            <a:gdLst>
              <a:gd name="connsiteX0" fmla="*/ 637200 w 743400"/>
              <a:gd name="connsiteY0" fmla="*/ 480000 h 570000"/>
              <a:gd name="connsiteX1" fmla="*/ 610650 w 743400"/>
              <a:gd name="connsiteY1" fmla="*/ 495000 h 570000"/>
              <a:gd name="connsiteX2" fmla="*/ 637200 w 743400"/>
              <a:gd name="connsiteY2" fmla="*/ 510000 h 570000"/>
              <a:gd name="connsiteX3" fmla="*/ 663750 w 743400"/>
              <a:gd name="connsiteY3" fmla="*/ 495000 h 570000"/>
              <a:gd name="connsiteX4" fmla="*/ 637200 w 743400"/>
              <a:gd name="connsiteY4" fmla="*/ 480000 h 570000"/>
              <a:gd name="connsiteX5" fmla="*/ 0 w 743400"/>
              <a:gd name="connsiteY5" fmla="*/ 390000 h 570000"/>
              <a:gd name="connsiteX6" fmla="*/ 371700 w 743400"/>
              <a:gd name="connsiteY6" fmla="*/ 450000 h 570000"/>
              <a:gd name="connsiteX7" fmla="*/ 743400 w 743400"/>
              <a:gd name="connsiteY7" fmla="*/ 390000 h 570000"/>
              <a:gd name="connsiteX8" fmla="*/ 743400 w 743400"/>
              <a:gd name="connsiteY8" fmla="*/ 510000 h 570000"/>
              <a:gd name="connsiteX9" fmla="*/ 371700 w 743400"/>
              <a:gd name="connsiteY9" fmla="*/ 570000 h 570000"/>
              <a:gd name="connsiteX10" fmla="*/ 0 w 743400"/>
              <a:gd name="connsiteY10" fmla="*/ 510000 h 570000"/>
              <a:gd name="connsiteX11" fmla="*/ 637200 w 743400"/>
              <a:gd name="connsiteY11" fmla="*/ 330000 h 570000"/>
              <a:gd name="connsiteX12" fmla="*/ 610650 w 743400"/>
              <a:gd name="connsiteY12" fmla="*/ 345000 h 570000"/>
              <a:gd name="connsiteX13" fmla="*/ 637200 w 743400"/>
              <a:gd name="connsiteY13" fmla="*/ 360000 h 570000"/>
              <a:gd name="connsiteX14" fmla="*/ 663750 w 743400"/>
              <a:gd name="connsiteY14" fmla="*/ 345000 h 570000"/>
              <a:gd name="connsiteX15" fmla="*/ 637200 w 743400"/>
              <a:gd name="connsiteY15" fmla="*/ 330000 h 570000"/>
              <a:gd name="connsiteX16" fmla="*/ 0 w 743400"/>
              <a:gd name="connsiteY16" fmla="*/ 240000 h 570000"/>
              <a:gd name="connsiteX17" fmla="*/ 371700 w 743400"/>
              <a:gd name="connsiteY17" fmla="*/ 300000 h 570000"/>
              <a:gd name="connsiteX18" fmla="*/ 743400 w 743400"/>
              <a:gd name="connsiteY18" fmla="*/ 240000 h 570000"/>
              <a:gd name="connsiteX19" fmla="*/ 743400 w 743400"/>
              <a:gd name="connsiteY19" fmla="*/ 360000 h 570000"/>
              <a:gd name="connsiteX20" fmla="*/ 371700 w 743400"/>
              <a:gd name="connsiteY20" fmla="*/ 420000 h 570000"/>
              <a:gd name="connsiteX21" fmla="*/ 0 w 743400"/>
              <a:gd name="connsiteY21" fmla="*/ 360000 h 570000"/>
              <a:gd name="connsiteX22" fmla="*/ 637200 w 743400"/>
              <a:gd name="connsiteY22" fmla="*/ 180000 h 570000"/>
              <a:gd name="connsiteX23" fmla="*/ 610650 w 743400"/>
              <a:gd name="connsiteY23" fmla="*/ 195000 h 570000"/>
              <a:gd name="connsiteX24" fmla="*/ 637200 w 743400"/>
              <a:gd name="connsiteY24" fmla="*/ 210000 h 570000"/>
              <a:gd name="connsiteX25" fmla="*/ 663750 w 743400"/>
              <a:gd name="connsiteY25" fmla="*/ 195000 h 570000"/>
              <a:gd name="connsiteX26" fmla="*/ 637200 w 743400"/>
              <a:gd name="connsiteY26" fmla="*/ 180000 h 570000"/>
              <a:gd name="connsiteX27" fmla="*/ 0 w 743400"/>
              <a:gd name="connsiteY27" fmla="*/ 90000 h 570000"/>
              <a:gd name="connsiteX28" fmla="*/ 371700 w 743400"/>
              <a:gd name="connsiteY28" fmla="*/ 150000 h 570000"/>
              <a:gd name="connsiteX29" fmla="*/ 743400 w 743400"/>
              <a:gd name="connsiteY29" fmla="*/ 90000 h 570000"/>
              <a:gd name="connsiteX30" fmla="*/ 743400 w 743400"/>
              <a:gd name="connsiteY30" fmla="*/ 210000 h 570000"/>
              <a:gd name="connsiteX31" fmla="*/ 371700 w 743400"/>
              <a:gd name="connsiteY31" fmla="*/ 270000 h 570000"/>
              <a:gd name="connsiteX32" fmla="*/ 0 w 743400"/>
              <a:gd name="connsiteY32" fmla="*/ 210000 h 570000"/>
              <a:gd name="connsiteX33" fmla="*/ 371700 w 743400"/>
              <a:gd name="connsiteY33" fmla="*/ 0 h 570000"/>
              <a:gd name="connsiteX34" fmla="*/ 743400 w 743400"/>
              <a:gd name="connsiteY34" fmla="*/ 60000 h 570000"/>
              <a:gd name="connsiteX35" fmla="*/ 371700 w 743400"/>
              <a:gd name="connsiteY35" fmla="*/ 120000 h 570000"/>
              <a:gd name="connsiteX36" fmla="*/ 0 w 743400"/>
              <a:gd name="connsiteY36" fmla="*/ 60000 h 570000"/>
              <a:gd name="connsiteX37" fmla="*/ 371700 w 743400"/>
              <a:gd name="connsiteY37" fmla="*/ 0 h 57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43400" h="570000">
                <a:moveTo>
                  <a:pt x="637200" y="480000"/>
                </a:moveTo>
                <a:cubicBezTo>
                  <a:pt x="621270" y="480000"/>
                  <a:pt x="610650" y="486000"/>
                  <a:pt x="610650" y="495000"/>
                </a:cubicBezTo>
                <a:cubicBezTo>
                  <a:pt x="610650" y="504000"/>
                  <a:pt x="621270" y="510000"/>
                  <a:pt x="637200" y="510000"/>
                </a:cubicBezTo>
                <a:cubicBezTo>
                  <a:pt x="653130" y="510000"/>
                  <a:pt x="663750" y="504000"/>
                  <a:pt x="663750" y="495000"/>
                </a:cubicBezTo>
                <a:cubicBezTo>
                  <a:pt x="663750" y="486000"/>
                  <a:pt x="653130" y="480000"/>
                  <a:pt x="637200" y="480000"/>
                </a:cubicBezTo>
                <a:close/>
                <a:moveTo>
                  <a:pt x="0" y="390000"/>
                </a:moveTo>
                <a:cubicBezTo>
                  <a:pt x="0" y="423000"/>
                  <a:pt x="167265" y="450000"/>
                  <a:pt x="371700" y="450000"/>
                </a:cubicBezTo>
                <a:cubicBezTo>
                  <a:pt x="576135" y="450000"/>
                  <a:pt x="743400" y="423000"/>
                  <a:pt x="743400" y="390000"/>
                </a:cubicBezTo>
                <a:lnTo>
                  <a:pt x="743400" y="510000"/>
                </a:lnTo>
                <a:cubicBezTo>
                  <a:pt x="743400" y="543000"/>
                  <a:pt x="576135" y="570000"/>
                  <a:pt x="371700" y="570000"/>
                </a:cubicBezTo>
                <a:cubicBezTo>
                  <a:pt x="167265" y="570000"/>
                  <a:pt x="0" y="543000"/>
                  <a:pt x="0" y="510000"/>
                </a:cubicBezTo>
                <a:close/>
                <a:moveTo>
                  <a:pt x="637200" y="330000"/>
                </a:moveTo>
                <a:cubicBezTo>
                  <a:pt x="621270" y="330000"/>
                  <a:pt x="610650" y="336000"/>
                  <a:pt x="610650" y="345000"/>
                </a:cubicBezTo>
                <a:cubicBezTo>
                  <a:pt x="610650" y="354000"/>
                  <a:pt x="621270" y="360000"/>
                  <a:pt x="637200" y="360000"/>
                </a:cubicBezTo>
                <a:cubicBezTo>
                  <a:pt x="653130" y="360000"/>
                  <a:pt x="663750" y="354000"/>
                  <a:pt x="663750" y="345000"/>
                </a:cubicBezTo>
                <a:cubicBezTo>
                  <a:pt x="663750" y="336000"/>
                  <a:pt x="653130" y="330000"/>
                  <a:pt x="637200" y="330000"/>
                </a:cubicBezTo>
                <a:close/>
                <a:moveTo>
                  <a:pt x="0" y="240000"/>
                </a:moveTo>
                <a:cubicBezTo>
                  <a:pt x="0" y="273000"/>
                  <a:pt x="167265" y="300000"/>
                  <a:pt x="371700" y="300000"/>
                </a:cubicBezTo>
                <a:cubicBezTo>
                  <a:pt x="576135" y="300000"/>
                  <a:pt x="743400" y="273000"/>
                  <a:pt x="743400" y="240000"/>
                </a:cubicBezTo>
                <a:lnTo>
                  <a:pt x="743400" y="360000"/>
                </a:lnTo>
                <a:cubicBezTo>
                  <a:pt x="743400" y="393000"/>
                  <a:pt x="576135" y="420000"/>
                  <a:pt x="371700" y="420000"/>
                </a:cubicBezTo>
                <a:cubicBezTo>
                  <a:pt x="167265" y="420000"/>
                  <a:pt x="0" y="393000"/>
                  <a:pt x="0" y="360000"/>
                </a:cubicBezTo>
                <a:close/>
                <a:moveTo>
                  <a:pt x="637200" y="180000"/>
                </a:moveTo>
                <a:cubicBezTo>
                  <a:pt x="621270" y="180000"/>
                  <a:pt x="610650" y="186000"/>
                  <a:pt x="610650" y="195000"/>
                </a:cubicBezTo>
                <a:cubicBezTo>
                  <a:pt x="610650" y="204000"/>
                  <a:pt x="621270" y="210000"/>
                  <a:pt x="637200" y="210000"/>
                </a:cubicBezTo>
                <a:cubicBezTo>
                  <a:pt x="653130" y="210000"/>
                  <a:pt x="663750" y="204000"/>
                  <a:pt x="663750" y="195000"/>
                </a:cubicBezTo>
                <a:cubicBezTo>
                  <a:pt x="663750" y="186000"/>
                  <a:pt x="653130" y="180000"/>
                  <a:pt x="637200" y="180000"/>
                </a:cubicBezTo>
                <a:close/>
                <a:moveTo>
                  <a:pt x="0" y="90000"/>
                </a:moveTo>
                <a:cubicBezTo>
                  <a:pt x="0" y="123000"/>
                  <a:pt x="167265" y="150000"/>
                  <a:pt x="371700" y="150000"/>
                </a:cubicBezTo>
                <a:cubicBezTo>
                  <a:pt x="576135" y="150000"/>
                  <a:pt x="743400" y="123000"/>
                  <a:pt x="743400" y="90000"/>
                </a:cubicBezTo>
                <a:lnTo>
                  <a:pt x="743400" y="210000"/>
                </a:lnTo>
                <a:cubicBezTo>
                  <a:pt x="743400" y="243000"/>
                  <a:pt x="576135" y="270000"/>
                  <a:pt x="371700" y="270000"/>
                </a:cubicBezTo>
                <a:cubicBezTo>
                  <a:pt x="167265" y="270000"/>
                  <a:pt x="0" y="243000"/>
                  <a:pt x="0" y="210000"/>
                </a:cubicBezTo>
                <a:close/>
                <a:moveTo>
                  <a:pt x="371700" y="0"/>
                </a:moveTo>
                <a:cubicBezTo>
                  <a:pt x="576984" y="0"/>
                  <a:pt x="743400" y="26863"/>
                  <a:pt x="743400" y="60000"/>
                </a:cubicBezTo>
                <a:cubicBezTo>
                  <a:pt x="743400" y="93137"/>
                  <a:pt x="576984" y="120000"/>
                  <a:pt x="371700" y="120000"/>
                </a:cubicBezTo>
                <a:cubicBezTo>
                  <a:pt x="166416" y="120000"/>
                  <a:pt x="0" y="93137"/>
                  <a:pt x="0" y="60000"/>
                </a:cubicBezTo>
                <a:cubicBezTo>
                  <a:pt x="0" y="26863"/>
                  <a:pt x="166416" y="0"/>
                  <a:pt x="371700" y="0"/>
                </a:cubicBezTo>
                <a:close/>
              </a:path>
            </a:pathLst>
          </a:custGeom>
          <a:solidFill>
            <a:srgbClr val="228CF7"/>
          </a:solidFill>
          <a:ln w="13196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9" name="자유형: 도형 18">
            <a:extLst>
              <a:ext uri="{FF2B5EF4-FFF2-40B4-BE49-F238E27FC236}">
                <a16:creationId xmlns:a16="http://schemas.microsoft.com/office/drawing/2014/main" id="{5A85FD62-0467-FEA7-393F-434BC5568003}"/>
              </a:ext>
            </a:extLst>
          </p:cNvPr>
          <p:cNvSpPr>
            <a:spLocks noChangeAspect="1"/>
          </p:cNvSpPr>
          <p:nvPr/>
        </p:nvSpPr>
        <p:spPr>
          <a:xfrm>
            <a:off x="4849076" y="4777070"/>
            <a:ext cx="743400" cy="570000"/>
          </a:xfrm>
          <a:custGeom>
            <a:avLst/>
            <a:gdLst>
              <a:gd name="connsiteX0" fmla="*/ 637200 w 743400"/>
              <a:gd name="connsiteY0" fmla="*/ 480000 h 570000"/>
              <a:gd name="connsiteX1" fmla="*/ 610650 w 743400"/>
              <a:gd name="connsiteY1" fmla="*/ 495000 h 570000"/>
              <a:gd name="connsiteX2" fmla="*/ 637200 w 743400"/>
              <a:gd name="connsiteY2" fmla="*/ 510000 h 570000"/>
              <a:gd name="connsiteX3" fmla="*/ 663750 w 743400"/>
              <a:gd name="connsiteY3" fmla="*/ 495000 h 570000"/>
              <a:gd name="connsiteX4" fmla="*/ 637200 w 743400"/>
              <a:gd name="connsiteY4" fmla="*/ 480000 h 570000"/>
              <a:gd name="connsiteX5" fmla="*/ 0 w 743400"/>
              <a:gd name="connsiteY5" fmla="*/ 390000 h 570000"/>
              <a:gd name="connsiteX6" fmla="*/ 371700 w 743400"/>
              <a:gd name="connsiteY6" fmla="*/ 450000 h 570000"/>
              <a:gd name="connsiteX7" fmla="*/ 743400 w 743400"/>
              <a:gd name="connsiteY7" fmla="*/ 390000 h 570000"/>
              <a:gd name="connsiteX8" fmla="*/ 743400 w 743400"/>
              <a:gd name="connsiteY8" fmla="*/ 510000 h 570000"/>
              <a:gd name="connsiteX9" fmla="*/ 371700 w 743400"/>
              <a:gd name="connsiteY9" fmla="*/ 570000 h 570000"/>
              <a:gd name="connsiteX10" fmla="*/ 0 w 743400"/>
              <a:gd name="connsiteY10" fmla="*/ 510000 h 570000"/>
              <a:gd name="connsiteX11" fmla="*/ 637200 w 743400"/>
              <a:gd name="connsiteY11" fmla="*/ 330000 h 570000"/>
              <a:gd name="connsiteX12" fmla="*/ 610650 w 743400"/>
              <a:gd name="connsiteY12" fmla="*/ 345000 h 570000"/>
              <a:gd name="connsiteX13" fmla="*/ 637200 w 743400"/>
              <a:gd name="connsiteY13" fmla="*/ 360000 h 570000"/>
              <a:gd name="connsiteX14" fmla="*/ 663750 w 743400"/>
              <a:gd name="connsiteY14" fmla="*/ 345000 h 570000"/>
              <a:gd name="connsiteX15" fmla="*/ 637200 w 743400"/>
              <a:gd name="connsiteY15" fmla="*/ 330000 h 570000"/>
              <a:gd name="connsiteX16" fmla="*/ 0 w 743400"/>
              <a:gd name="connsiteY16" fmla="*/ 240000 h 570000"/>
              <a:gd name="connsiteX17" fmla="*/ 371700 w 743400"/>
              <a:gd name="connsiteY17" fmla="*/ 300000 h 570000"/>
              <a:gd name="connsiteX18" fmla="*/ 743400 w 743400"/>
              <a:gd name="connsiteY18" fmla="*/ 240000 h 570000"/>
              <a:gd name="connsiteX19" fmla="*/ 743400 w 743400"/>
              <a:gd name="connsiteY19" fmla="*/ 360000 h 570000"/>
              <a:gd name="connsiteX20" fmla="*/ 371700 w 743400"/>
              <a:gd name="connsiteY20" fmla="*/ 420000 h 570000"/>
              <a:gd name="connsiteX21" fmla="*/ 0 w 743400"/>
              <a:gd name="connsiteY21" fmla="*/ 360000 h 570000"/>
              <a:gd name="connsiteX22" fmla="*/ 637200 w 743400"/>
              <a:gd name="connsiteY22" fmla="*/ 180000 h 570000"/>
              <a:gd name="connsiteX23" fmla="*/ 610650 w 743400"/>
              <a:gd name="connsiteY23" fmla="*/ 195000 h 570000"/>
              <a:gd name="connsiteX24" fmla="*/ 637200 w 743400"/>
              <a:gd name="connsiteY24" fmla="*/ 210000 h 570000"/>
              <a:gd name="connsiteX25" fmla="*/ 663750 w 743400"/>
              <a:gd name="connsiteY25" fmla="*/ 195000 h 570000"/>
              <a:gd name="connsiteX26" fmla="*/ 637200 w 743400"/>
              <a:gd name="connsiteY26" fmla="*/ 180000 h 570000"/>
              <a:gd name="connsiteX27" fmla="*/ 0 w 743400"/>
              <a:gd name="connsiteY27" fmla="*/ 90000 h 570000"/>
              <a:gd name="connsiteX28" fmla="*/ 371700 w 743400"/>
              <a:gd name="connsiteY28" fmla="*/ 150000 h 570000"/>
              <a:gd name="connsiteX29" fmla="*/ 743400 w 743400"/>
              <a:gd name="connsiteY29" fmla="*/ 90000 h 570000"/>
              <a:gd name="connsiteX30" fmla="*/ 743400 w 743400"/>
              <a:gd name="connsiteY30" fmla="*/ 210000 h 570000"/>
              <a:gd name="connsiteX31" fmla="*/ 371700 w 743400"/>
              <a:gd name="connsiteY31" fmla="*/ 270000 h 570000"/>
              <a:gd name="connsiteX32" fmla="*/ 0 w 743400"/>
              <a:gd name="connsiteY32" fmla="*/ 210000 h 570000"/>
              <a:gd name="connsiteX33" fmla="*/ 371700 w 743400"/>
              <a:gd name="connsiteY33" fmla="*/ 0 h 570000"/>
              <a:gd name="connsiteX34" fmla="*/ 743400 w 743400"/>
              <a:gd name="connsiteY34" fmla="*/ 60000 h 570000"/>
              <a:gd name="connsiteX35" fmla="*/ 371700 w 743400"/>
              <a:gd name="connsiteY35" fmla="*/ 120000 h 570000"/>
              <a:gd name="connsiteX36" fmla="*/ 0 w 743400"/>
              <a:gd name="connsiteY36" fmla="*/ 60000 h 570000"/>
              <a:gd name="connsiteX37" fmla="*/ 371700 w 743400"/>
              <a:gd name="connsiteY37" fmla="*/ 0 h 57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43400" h="570000">
                <a:moveTo>
                  <a:pt x="637200" y="480000"/>
                </a:moveTo>
                <a:cubicBezTo>
                  <a:pt x="621270" y="480000"/>
                  <a:pt x="610650" y="486000"/>
                  <a:pt x="610650" y="495000"/>
                </a:cubicBezTo>
                <a:cubicBezTo>
                  <a:pt x="610650" y="504000"/>
                  <a:pt x="621270" y="510000"/>
                  <a:pt x="637200" y="510000"/>
                </a:cubicBezTo>
                <a:cubicBezTo>
                  <a:pt x="653130" y="510000"/>
                  <a:pt x="663750" y="504000"/>
                  <a:pt x="663750" y="495000"/>
                </a:cubicBezTo>
                <a:cubicBezTo>
                  <a:pt x="663750" y="486000"/>
                  <a:pt x="653130" y="480000"/>
                  <a:pt x="637200" y="480000"/>
                </a:cubicBezTo>
                <a:close/>
                <a:moveTo>
                  <a:pt x="0" y="390000"/>
                </a:moveTo>
                <a:cubicBezTo>
                  <a:pt x="0" y="423000"/>
                  <a:pt x="167265" y="450000"/>
                  <a:pt x="371700" y="450000"/>
                </a:cubicBezTo>
                <a:cubicBezTo>
                  <a:pt x="576135" y="450000"/>
                  <a:pt x="743400" y="423000"/>
                  <a:pt x="743400" y="390000"/>
                </a:cubicBezTo>
                <a:lnTo>
                  <a:pt x="743400" y="510000"/>
                </a:lnTo>
                <a:cubicBezTo>
                  <a:pt x="743400" y="543000"/>
                  <a:pt x="576135" y="570000"/>
                  <a:pt x="371700" y="570000"/>
                </a:cubicBezTo>
                <a:cubicBezTo>
                  <a:pt x="167265" y="570000"/>
                  <a:pt x="0" y="543000"/>
                  <a:pt x="0" y="510000"/>
                </a:cubicBezTo>
                <a:close/>
                <a:moveTo>
                  <a:pt x="637200" y="330000"/>
                </a:moveTo>
                <a:cubicBezTo>
                  <a:pt x="621270" y="330000"/>
                  <a:pt x="610650" y="336000"/>
                  <a:pt x="610650" y="345000"/>
                </a:cubicBezTo>
                <a:cubicBezTo>
                  <a:pt x="610650" y="354000"/>
                  <a:pt x="621270" y="360000"/>
                  <a:pt x="637200" y="360000"/>
                </a:cubicBezTo>
                <a:cubicBezTo>
                  <a:pt x="653130" y="360000"/>
                  <a:pt x="663750" y="354000"/>
                  <a:pt x="663750" y="345000"/>
                </a:cubicBezTo>
                <a:cubicBezTo>
                  <a:pt x="663750" y="336000"/>
                  <a:pt x="653130" y="330000"/>
                  <a:pt x="637200" y="330000"/>
                </a:cubicBezTo>
                <a:close/>
                <a:moveTo>
                  <a:pt x="0" y="240000"/>
                </a:moveTo>
                <a:cubicBezTo>
                  <a:pt x="0" y="273000"/>
                  <a:pt x="167265" y="300000"/>
                  <a:pt x="371700" y="300000"/>
                </a:cubicBezTo>
                <a:cubicBezTo>
                  <a:pt x="576135" y="300000"/>
                  <a:pt x="743400" y="273000"/>
                  <a:pt x="743400" y="240000"/>
                </a:cubicBezTo>
                <a:lnTo>
                  <a:pt x="743400" y="360000"/>
                </a:lnTo>
                <a:cubicBezTo>
                  <a:pt x="743400" y="393000"/>
                  <a:pt x="576135" y="420000"/>
                  <a:pt x="371700" y="420000"/>
                </a:cubicBezTo>
                <a:cubicBezTo>
                  <a:pt x="167265" y="420000"/>
                  <a:pt x="0" y="393000"/>
                  <a:pt x="0" y="360000"/>
                </a:cubicBezTo>
                <a:close/>
                <a:moveTo>
                  <a:pt x="637200" y="180000"/>
                </a:moveTo>
                <a:cubicBezTo>
                  <a:pt x="621270" y="180000"/>
                  <a:pt x="610650" y="186000"/>
                  <a:pt x="610650" y="195000"/>
                </a:cubicBezTo>
                <a:cubicBezTo>
                  <a:pt x="610650" y="204000"/>
                  <a:pt x="621270" y="210000"/>
                  <a:pt x="637200" y="210000"/>
                </a:cubicBezTo>
                <a:cubicBezTo>
                  <a:pt x="653130" y="210000"/>
                  <a:pt x="663750" y="204000"/>
                  <a:pt x="663750" y="195000"/>
                </a:cubicBezTo>
                <a:cubicBezTo>
                  <a:pt x="663750" y="186000"/>
                  <a:pt x="653130" y="180000"/>
                  <a:pt x="637200" y="180000"/>
                </a:cubicBezTo>
                <a:close/>
                <a:moveTo>
                  <a:pt x="0" y="90000"/>
                </a:moveTo>
                <a:cubicBezTo>
                  <a:pt x="0" y="123000"/>
                  <a:pt x="167265" y="150000"/>
                  <a:pt x="371700" y="150000"/>
                </a:cubicBezTo>
                <a:cubicBezTo>
                  <a:pt x="576135" y="150000"/>
                  <a:pt x="743400" y="123000"/>
                  <a:pt x="743400" y="90000"/>
                </a:cubicBezTo>
                <a:lnTo>
                  <a:pt x="743400" y="210000"/>
                </a:lnTo>
                <a:cubicBezTo>
                  <a:pt x="743400" y="243000"/>
                  <a:pt x="576135" y="270000"/>
                  <a:pt x="371700" y="270000"/>
                </a:cubicBezTo>
                <a:cubicBezTo>
                  <a:pt x="167265" y="270000"/>
                  <a:pt x="0" y="243000"/>
                  <a:pt x="0" y="210000"/>
                </a:cubicBezTo>
                <a:close/>
                <a:moveTo>
                  <a:pt x="371700" y="0"/>
                </a:moveTo>
                <a:cubicBezTo>
                  <a:pt x="576984" y="0"/>
                  <a:pt x="743400" y="26863"/>
                  <a:pt x="743400" y="60000"/>
                </a:cubicBezTo>
                <a:cubicBezTo>
                  <a:pt x="743400" y="93137"/>
                  <a:pt x="576984" y="120000"/>
                  <a:pt x="371700" y="120000"/>
                </a:cubicBezTo>
                <a:cubicBezTo>
                  <a:pt x="166416" y="120000"/>
                  <a:pt x="0" y="93137"/>
                  <a:pt x="0" y="60000"/>
                </a:cubicBezTo>
                <a:cubicBezTo>
                  <a:pt x="0" y="26863"/>
                  <a:pt x="166416" y="0"/>
                  <a:pt x="371700" y="0"/>
                </a:cubicBezTo>
                <a:close/>
              </a:path>
            </a:pathLst>
          </a:custGeom>
          <a:solidFill>
            <a:srgbClr val="228CF7"/>
          </a:solidFill>
          <a:ln w="13196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2939973-FFC9-8870-4907-DE6946E21FA0}"/>
              </a:ext>
            </a:extLst>
          </p:cNvPr>
          <p:cNvSpPr txBox="1"/>
          <p:nvPr/>
        </p:nvSpPr>
        <p:spPr>
          <a:xfrm>
            <a:off x="3774476" y="5332070"/>
            <a:ext cx="1800000" cy="360000"/>
          </a:xfrm>
          <a:prstGeom prst="rect">
            <a:avLst/>
          </a:prstGeom>
          <a:noFill/>
        </p:spPr>
        <p:txBody>
          <a:bodyPr wrap="square" tIns="72000" bIns="72000" rtlCol="0">
            <a:noAutofit/>
          </a:bodyPr>
          <a:lstStyle/>
          <a:p>
            <a:pPr algn="ctr" latinLnBrk="0">
              <a:spcAft>
                <a:spcPts val="400"/>
              </a:spcAft>
            </a:pPr>
            <a:r>
              <a:rPr lang="ko-KR" altLang="en-US" sz="1200" b="1" dirty="0">
                <a:solidFill>
                  <a:srgbClr val="12315F"/>
                </a:solidFill>
              </a:rPr>
              <a:t>변경불가 백업</a:t>
            </a: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EE8A342C-987F-A38A-4D93-0FDBD2A407F4}"/>
              </a:ext>
            </a:extLst>
          </p:cNvPr>
          <p:cNvCxnSpPr>
            <a:stCxn id="18" idx="16"/>
            <a:endCxn id="13" idx="3"/>
          </p:cNvCxnSpPr>
          <p:nvPr/>
        </p:nvCxnSpPr>
        <p:spPr>
          <a:xfrm flipH="1" flipV="1">
            <a:off x="3309683" y="4912572"/>
            <a:ext cx="482793" cy="10449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2BCB7B97-F8CE-70E5-DE3E-40F11791E5FC}"/>
              </a:ext>
            </a:extLst>
          </p:cNvPr>
          <p:cNvCxnSpPr>
            <a:cxnSpLocks/>
            <a:stCxn id="18" idx="33"/>
            <a:endCxn id="24" idx="2"/>
          </p:cNvCxnSpPr>
          <p:nvPr/>
        </p:nvCxnSpPr>
        <p:spPr>
          <a:xfrm flipV="1">
            <a:off x="4164176" y="4541648"/>
            <a:ext cx="528300" cy="23542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A1C74DEF-266E-A635-4DA1-FB08A24D0300}"/>
              </a:ext>
            </a:extLst>
          </p:cNvPr>
          <p:cNvCxnSpPr>
            <a:cxnSpLocks/>
            <a:stCxn id="19" idx="33"/>
            <a:endCxn id="24" idx="2"/>
          </p:cNvCxnSpPr>
          <p:nvPr/>
        </p:nvCxnSpPr>
        <p:spPr>
          <a:xfrm flipH="1" flipV="1">
            <a:off x="4692476" y="4541648"/>
            <a:ext cx="528300" cy="23542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5CE5B3A-78DE-938D-6CAE-2EEF37561F90}"/>
              </a:ext>
            </a:extLst>
          </p:cNvPr>
          <p:cNvSpPr txBox="1"/>
          <p:nvPr/>
        </p:nvSpPr>
        <p:spPr>
          <a:xfrm>
            <a:off x="3792476" y="4253648"/>
            <a:ext cx="1800000" cy="288000"/>
          </a:xfrm>
          <a:prstGeom prst="rect">
            <a:avLst/>
          </a:prstGeom>
          <a:noFill/>
        </p:spPr>
        <p:txBody>
          <a:bodyPr wrap="square" tIns="72000" bIns="72000" rtlCol="0" anchor="ctr">
            <a:noAutofit/>
          </a:bodyPr>
          <a:lstStyle/>
          <a:p>
            <a:pPr algn="ctr" latinLnBrk="0">
              <a:spcAft>
                <a:spcPts val="400"/>
              </a:spcAft>
            </a:pPr>
            <a:r>
              <a:rPr lang="ko-KR" altLang="en-US" sz="1200" b="1" dirty="0">
                <a:solidFill>
                  <a:srgbClr val="12315F"/>
                </a:solidFill>
              </a:rPr>
              <a:t>빔 백업 마스터</a:t>
            </a:r>
          </a:p>
        </p:txBody>
      </p:sp>
      <p:cxnSp>
        <p:nvCxnSpPr>
          <p:cNvPr id="26" name="직선 화살표 연결선 25">
            <a:extLst>
              <a:ext uri="{FF2B5EF4-FFF2-40B4-BE49-F238E27FC236}">
                <a16:creationId xmlns:a16="http://schemas.microsoft.com/office/drawing/2014/main" id="{575936F3-443B-CA92-7AB1-CFB6C4B3B4D1}"/>
              </a:ext>
            </a:extLst>
          </p:cNvPr>
          <p:cNvCxnSpPr>
            <a:cxnSpLocks/>
          </p:cNvCxnSpPr>
          <p:nvPr/>
        </p:nvCxnSpPr>
        <p:spPr>
          <a:xfrm>
            <a:off x="5981504" y="4220894"/>
            <a:ext cx="2705296" cy="0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자유형: 도형 30">
            <a:extLst>
              <a:ext uri="{FF2B5EF4-FFF2-40B4-BE49-F238E27FC236}">
                <a16:creationId xmlns:a16="http://schemas.microsoft.com/office/drawing/2014/main" id="{FC064B25-7083-4E92-949A-612349B3F546}"/>
              </a:ext>
            </a:extLst>
          </p:cNvPr>
          <p:cNvSpPr>
            <a:spLocks noChangeAspect="1"/>
          </p:cNvSpPr>
          <p:nvPr/>
        </p:nvSpPr>
        <p:spPr>
          <a:xfrm>
            <a:off x="8905816" y="3952079"/>
            <a:ext cx="720000" cy="575999"/>
          </a:xfrm>
          <a:custGeom>
            <a:avLst/>
            <a:gdLst>
              <a:gd name="connsiteX0" fmla="*/ 97952 w 1800000"/>
              <a:gd name="connsiteY0" fmla="*/ 1092977 h 1439999"/>
              <a:gd name="connsiteX1" fmla="*/ 229202 w 1800000"/>
              <a:gd name="connsiteY1" fmla="*/ 1092977 h 1439999"/>
              <a:gd name="connsiteX2" fmla="*/ 229202 w 1800000"/>
              <a:gd name="connsiteY2" fmla="*/ 1224227 h 1439999"/>
              <a:gd name="connsiteX3" fmla="*/ 97952 w 1800000"/>
              <a:gd name="connsiteY3" fmla="*/ 1224227 h 1439999"/>
              <a:gd name="connsiteX4" fmla="*/ 266702 w 1800000"/>
              <a:gd name="connsiteY4" fmla="*/ 924227 h 1439999"/>
              <a:gd name="connsiteX5" fmla="*/ 397952 w 1800000"/>
              <a:gd name="connsiteY5" fmla="*/ 924227 h 1439999"/>
              <a:gd name="connsiteX6" fmla="*/ 397952 w 1800000"/>
              <a:gd name="connsiteY6" fmla="*/ 1224227 h 1439999"/>
              <a:gd name="connsiteX7" fmla="*/ 266702 w 1800000"/>
              <a:gd name="connsiteY7" fmla="*/ 1224227 h 1439999"/>
              <a:gd name="connsiteX8" fmla="*/ 435452 w 1800000"/>
              <a:gd name="connsiteY8" fmla="*/ 755477 h 1439999"/>
              <a:gd name="connsiteX9" fmla="*/ 566702 w 1800000"/>
              <a:gd name="connsiteY9" fmla="*/ 755477 h 1439999"/>
              <a:gd name="connsiteX10" fmla="*/ 566702 w 1800000"/>
              <a:gd name="connsiteY10" fmla="*/ 1224227 h 1439999"/>
              <a:gd name="connsiteX11" fmla="*/ 435452 w 1800000"/>
              <a:gd name="connsiteY11" fmla="*/ 1224227 h 1439999"/>
              <a:gd name="connsiteX12" fmla="*/ 1532880 w 1800000"/>
              <a:gd name="connsiteY12" fmla="*/ 714977 h 1439999"/>
              <a:gd name="connsiteX13" fmla="*/ 1533170 w 1800000"/>
              <a:gd name="connsiteY13" fmla="*/ 715044 h 1439999"/>
              <a:gd name="connsiteX14" fmla="*/ 1541167 w 1800000"/>
              <a:gd name="connsiteY14" fmla="*/ 728312 h 1439999"/>
              <a:gd name="connsiteX15" fmla="*/ 1526594 w 1800000"/>
              <a:gd name="connsiteY15" fmla="*/ 794129 h 1439999"/>
              <a:gd name="connsiteX16" fmla="*/ 1518021 w 1800000"/>
              <a:gd name="connsiteY16" fmla="*/ 802511 h 1439999"/>
              <a:gd name="connsiteX17" fmla="*/ 1483160 w 1800000"/>
              <a:gd name="connsiteY17" fmla="*/ 809179 h 1439999"/>
              <a:gd name="connsiteX18" fmla="*/ 1486398 w 1800000"/>
              <a:gd name="connsiteY18" fmla="*/ 826324 h 1439999"/>
              <a:gd name="connsiteX19" fmla="*/ 1513259 w 1800000"/>
              <a:gd name="connsiteY19" fmla="*/ 826324 h 1439999"/>
              <a:gd name="connsiteX20" fmla="*/ 1518498 w 1800000"/>
              <a:gd name="connsiteY20" fmla="*/ 828419 h 1439999"/>
              <a:gd name="connsiteX21" fmla="*/ 1562027 w 1800000"/>
              <a:gd name="connsiteY21" fmla="*/ 871568 h 1439999"/>
              <a:gd name="connsiteX22" fmla="*/ 1565657 w 1800000"/>
              <a:gd name="connsiteY22" fmla="*/ 874265 h 1439999"/>
              <a:gd name="connsiteX23" fmla="*/ 1564684 w 1800000"/>
              <a:gd name="connsiteY23" fmla="*/ 889590 h 1439999"/>
              <a:gd name="connsiteX24" fmla="*/ 1549359 w 1800000"/>
              <a:gd name="connsiteY24" fmla="*/ 888617 h 1439999"/>
              <a:gd name="connsiteX25" fmla="*/ 1508211 w 1800000"/>
              <a:gd name="connsiteY25" fmla="*/ 847184 h 1439999"/>
              <a:gd name="connsiteX26" fmla="*/ 1489161 w 1800000"/>
              <a:gd name="connsiteY26" fmla="*/ 847184 h 1439999"/>
              <a:gd name="connsiteX27" fmla="*/ 1489161 w 1800000"/>
              <a:gd name="connsiteY27" fmla="*/ 855756 h 1439999"/>
              <a:gd name="connsiteX28" fmla="*/ 1487160 w 1800000"/>
              <a:gd name="connsiteY28" fmla="*/ 872615 h 1439999"/>
              <a:gd name="connsiteX29" fmla="*/ 1514973 w 1800000"/>
              <a:gd name="connsiteY29" fmla="*/ 879569 h 1439999"/>
              <a:gd name="connsiteX30" fmla="*/ 1522593 w 1800000"/>
              <a:gd name="connsiteY30" fmla="*/ 886427 h 1439999"/>
              <a:gd name="connsiteX31" fmla="*/ 1545739 w 1800000"/>
              <a:gd name="connsiteY31" fmla="*/ 949292 h 1439999"/>
              <a:gd name="connsiteX32" fmla="*/ 1539262 w 1800000"/>
              <a:gd name="connsiteY32" fmla="*/ 963293 h 1439999"/>
              <a:gd name="connsiteX33" fmla="*/ 1535547 w 1800000"/>
              <a:gd name="connsiteY33" fmla="*/ 963960 h 1439999"/>
              <a:gd name="connsiteX34" fmla="*/ 1525356 w 1800000"/>
              <a:gd name="connsiteY34" fmla="*/ 956816 h 1439999"/>
              <a:gd name="connsiteX35" fmla="*/ 1504496 w 1800000"/>
              <a:gd name="connsiteY35" fmla="*/ 899666 h 1439999"/>
              <a:gd name="connsiteX36" fmla="*/ 1479350 w 1800000"/>
              <a:gd name="connsiteY36" fmla="*/ 893380 h 1439999"/>
              <a:gd name="connsiteX37" fmla="*/ 1427820 w 1800000"/>
              <a:gd name="connsiteY37" fmla="*/ 928718 h 1439999"/>
              <a:gd name="connsiteX38" fmla="*/ 1424295 w 1800000"/>
              <a:gd name="connsiteY38" fmla="*/ 927575 h 1439999"/>
              <a:gd name="connsiteX39" fmla="*/ 1424295 w 1800000"/>
              <a:gd name="connsiteY39" fmla="*/ 848327 h 1439999"/>
              <a:gd name="connsiteX40" fmla="*/ 1414770 w 1800000"/>
              <a:gd name="connsiteY40" fmla="*/ 838802 h 1439999"/>
              <a:gd name="connsiteX41" fmla="*/ 1405245 w 1800000"/>
              <a:gd name="connsiteY41" fmla="*/ 848327 h 1439999"/>
              <a:gd name="connsiteX42" fmla="*/ 1405245 w 1800000"/>
              <a:gd name="connsiteY42" fmla="*/ 927384 h 1439999"/>
              <a:gd name="connsiteX43" fmla="*/ 1401721 w 1800000"/>
              <a:gd name="connsiteY43" fmla="*/ 928527 h 1439999"/>
              <a:gd name="connsiteX44" fmla="*/ 1350191 w 1800000"/>
              <a:gd name="connsiteY44" fmla="*/ 893189 h 1439999"/>
              <a:gd name="connsiteX45" fmla="*/ 1325045 w 1800000"/>
              <a:gd name="connsiteY45" fmla="*/ 899476 h 1439999"/>
              <a:gd name="connsiteX46" fmla="*/ 1304280 w 1800000"/>
              <a:gd name="connsiteY46" fmla="*/ 956626 h 1439999"/>
              <a:gd name="connsiteX47" fmla="*/ 1293993 w 1800000"/>
              <a:gd name="connsiteY47" fmla="*/ 963770 h 1439999"/>
              <a:gd name="connsiteX48" fmla="*/ 1290279 w 1800000"/>
              <a:gd name="connsiteY48" fmla="*/ 963103 h 1439999"/>
              <a:gd name="connsiteX49" fmla="*/ 1283802 w 1800000"/>
              <a:gd name="connsiteY49" fmla="*/ 949101 h 1439999"/>
              <a:gd name="connsiteX50" fmla="*/ 1306566 w 1800000"/>
              <a:gd name="connsiteY50" fmla="*/ 886808 h 1439999"/>
              <a:gd name="connsiteX51" fmla="*/ 1314186 w 1800000"/>
              <a:gd name="connsiteY51" fmla="*/ 879950 h 1439999"/>
              <a:gd name="connsiteX52" fmla="*/ 1341999 w 1800000"/>
              <a:gd name="connsiteY52" fmla="*/ 872996 h 1439999"/>
              <a:gd name="connsiteX53" fmla="*/ 1339999 w 1800000"/>
              <a:gd name="connsiteY53" fmla="*/ 856137 h 1439999"/>
              <a:gd name="connsiteX54" fmla="*/ 1339999 w 1800000"/>
              <a:gd name="connsiteY54" fmla="*/ 847565 h 1439999"/>
              <a:gd name="connsiteX55" fmla="*/ 1320949 w 1800000"/>
              <a:gd name="connsiteY55" fmla="*/ 847565 h 1439999"/>
              <a:gd name="connsiteX56" fmla="*/ 1279801 w 1800000"/>
              <a:gd name="connsiteY56" fmla="*/ 888998 h 1439999"/>
              <a:gd name="connsiteX57" fmla="*/ 1264561 w 1800000"/>
              <a:gd name="connsiteY57" fmla="*/ 886808 h 1439999"/>
              <a:gd name="connsiteX58" fmla="*/ 1266752 w 1800000"/>
              <a:gd name="connsiteY58" fmla="*/ 871568 h 1439999"/>
              <a:gd name="connsiteX59" fmla="*/ 1309900 w 1800000"/>
              <a:gd name="connsiteY59" fmla="*/ 828324 h 1439999"/>
              <a:gd name="connsiteX60" fmla="*/ 1315234 w 1800000"/>
              <a:gd name="connsiteY60" fmla="*/ 826229 h 1439999"/>
              <a:gd name="connsiteX61" fmla="*/ 1342476 w 1800000"/>
              <a:gd name="connsiteY61" fmla="*/ 826229 h 1439999"/>
              <a:gd name="connsiteX62" fmla="*/ 1345619 w 1800000"/>
              <a:gd name="connsiteY62" fmla="*/ 809084 h 1439999"/>
              <a:gd name="connsiteX63" fmla="*/ 1310757 w 1800000"/>
              <a:gd name="connsiteY63" fmla="*/ 802416 h 1439999"/>
              <a:gd name="connsiteX64" fmla="*/ 1302185 w 1800000"/>
              <a:gd name="connsiteY64" fmla="*/ 794034 h 1439999"/>
              <a:gd name="connsiteX65" fmla="*/ 1287612 w 1800000"/>
              <a:gd name="connsiteY65" fmla="*/ 728216 h 1439999"/>
              <a:gd name="connsiteX66" fmla="*/ 1295293 w 1800000"/>
              <a:gd name="connsiteY66" fmla="*/ 716234 h 1439999"/>
              <a:gd name="connsiteX67" fmla="*/ 1308948 w 1800000"/>
              <a:gd name="connsiteY67" fmla="*/ 723549 h 1439999"/>
              <a:gd name="connsiteX68" fmla="*/ 1321902 w 1800000"/>
              <a:gd name="connsiteY68" fmla="*/ 782414 h 1439999"/>
              <a:gd name="connsiteX69" fmla="*/ 1351620 w 1800000"/>
              <a:gd name="connsiteY69" fmla="*/ 788033 h 1439999"/>
              <a:gd name="connsiteX70" fmla="*/ 1358668 w 1800000"/>
              <a:gd name="connsiteY70" fmla="*/ 772127 h 1439999"/>
              <a:gd name="connsiteX71" fmla="*/ 1470111 w 1800000"/>
              <a:gd name="connsiteY71" fmla="*/ 772127 h 1439999"/>
              <a:gd name="connsiteX72" fmla="*/ 1477159 w 1800000"/>
              <a:gd name="connsiteY72" fmla="*/ 787748 h 1439999"/>
              <a:gd name="connsiteX73" fmla="*/ 1506877 w 1800000"/>
              <a:gd name="connsiteY73" fmla="*/ 782128 h 1439999"/>
              <a:gd name="connsiteX74" fmla="*/ 1519926 w 1800000"/>
              <a:gd name="connsiteY74" fmla="*/ 723263 h 1439999"/>
              <a:gd name="connsiteX75" fmla="*/ 1519974 w 1800000"/>
              <a:gd name="connsiteY75" fmla="*/ 723046 h 1439999"/>
              <a:gd name="connsiteX76" fmla="*/ 1532880 w 1800000"/>
              <a:gd name="connsiteY76" fmla="*/ 714977 h 1439999"/>
              <a:gd name="connsiteX77" fmla="*/ 1364764 w 1800000"/>
              <a:gd name="connsiteY77" fmla="*/ 639729 h 1439999"/>
              <a:gd name="connsiteX78" fmla="*/ 1387243 w 1800000"/>
              <a:gd name="connsiteY78" fmla="*/ 660112 h 1439999"/>
              <a:gd name="connsiteX79" fmla="*/ 1396768 w 1800000"/>
              <a:gd name="connsiteY79" fmla="*/ 680496 h 1439999"/>
              <a:gd name="connsiteX80" fmla="*/ 1432772 w 1800000"/>
              <a:gd name="connsiteY80" fmla="*/ 680496 h 1439999"/>
              <a:gd name="connsiteX81" fmla="*/ 1442297 w 1800000"/>
              <a:gd name="connsiteY81" fmla="*/ 660112 h 1439999"/>
              <a:gd name="connsiteX82" fmla="*/ 1464776 w 1800000"/>
              <a:gd name="connsiteY82" fmla="*/ 639729 h 1439999"/>
              <a:gd name="connsiteX83" fmla="*/ 1474301 w 1800000"/>
              <a:gd name="connsiteY83" fmla="*/ 642967 h 1439999"/>
              <a:gd name="connsiteX84" fmla="*/ 1470967 w 1800000"/>
              <a:gd name="connsiteY84" fmla="*/ 652492 h 1439999"/>
              <a:gd name="connsiteX85" fmla="*/ 1454203 w 1800000"/>
              <a:gd name="connsiteY85" fmla="*/ 667732 h 1439999"/>
              <a:gd name="connsiteX86" fmla="*/ 1445536 w 1800000"/>
              <a:gd name="connsiteY86" fmla="*/ 687735 h 1439999"/>
              <a:gd name="connsiteX87" fmla="*/ 1471539 w 1800000"/>
              <a:gd name="connsiteY87" fmla="*/ 743551 h 1439999"/>
              <a:gd name="connsiteX88" fmla="*/ 1470872 w 1800000"/>
              <a:gd name="connsiteY88" fmla="*/ 753076 h 1439999"/>
              <a:gd name="connsiteX89" fmla="*/ 1357906 w 1800000"/>
              <a:gd name="connsiteY89" fmla="*/ 753076 h 1439999"/>
              <a:gd name="connsiteX90" fmla="*/ 1357239 w 1800000"/>
              <a:gd name="connsiteY90" fmla="*/ 743551 h 1439999"/>
              <a:gd name="connsiteX91" fmla="*/ 1383242 w 1800000"/>
              <a:gd name="connsiteY91" fmla="*/ 687354 h 1439999"/>
              <a:gd name="connsiteX92" fmla="*/ 1374574 w 1800000"/>
              <a:gd name="connsiteY92" fmla="*/ 667351 h 1439999"/>
              <a:gd name="connsiteX93" fmla="*/ 1358477 w 1800000"/>
              <a:gd name="connsiteY93" fmla="*/ 652492 h 1439999"/>
              <a:gd name="connsiteX94" fmla="*/ 1355239 w 1800000"/>
              <a:gd name="connsiteY94" fmla="*/ 642967 h 1439999"/>
              <a:gd name="connsiteX95" fmla="*/ 1364764 w 1800000"/>
              <a:gd name="connsiteY95" fmla="*/ 639729 h 1439999"/>
              <a:gd name="connsiteX96" fmla="*/ 604202 w 1800000"/>
              <a:gd name="connsiteY96" fmla="*/ 586727 h 1439999"/>
              <a:gd name="connsiteX97" fmla="*/ 735452 w 1800000"/>
              <a:gd name="connsiteY97" fmla="*/ 586727 h 1439999"/>
              <a:gd name="connsiteX98" fmla="*/ 735452 w 1800000"/>
              <a:gd name="connsiteY98" fmla="*/ 1224227 h 1439999"/>
              <a:gd name="connsiteX99" fmla="*/ 604202 w 1800000"/>
              <a:gd name="connsiteY99" fmla="*/ 1224227 h 1439999"/>
              <a:gd name="connsiteX100" fmla="*/ 1414389 w 1800000"/>
              <a:gd name="connsiteY100" fmla="*/ 581627 h 1439999"/>
              <a:gd name="connsiteX101" fmla="*/ 1185789 w 1800000"/>
              <a:gd name="connsiteY101" fmla="*/ 810227 h 1439999"/>
              <a:gd name="connsiteX102" fmla="*/ 1414389 w 1800000"/>
              <a:gd name="connsiteY102" fmla="*/ 1038827 h 1439999"/>
              <a:gd name="connsiteX103" fmla="*/ 1642989 w 1800000"/>
              <a:gd name="connsiteY103" fmla="*/ 810227 h 1439999"/>
              <a:gd name="connsiteX104" fmla="*/ 1414389 w 1800000"/>
              <a:gd name="connsiteY104" fmla="*/ 581627 h 1439999"/>
              <a:gd name="connsiteX105" fmla="*/ 1432588 w 1800000"/>
              <a:gd name="connsiteY105" fmla="*/ 523072 h 1439999"/>
              <a:gd name="connsiteX106" fmla="*/ 1589629 w 1800000"/>
              <a:gd name="connsiteY106" fmla="*/ 581647 h 1439999"/>
              <a:gd name="connsiteX107" fmla="*/ 1642969 w 1800000"/>
              <a:gd name="connsiteY107" fmla="*/ 983582 h 1439999"/>
              <a:gd name="connsiteX108" fmla="*/ 1241034 w 1800000"/>
              <a:gd name="connsiteY108" fmla="*/ 1036922 h 1439999"/>
              <a:gd name="connsiteX109" fmla="*/ 1199410 w 1800000"/>
              <a:gd name="connsiteY109" fmla="*/ 1079022 h 1439999"/>
              <a:gd name="connsiteX110" fmla="*/ 1181027 w 1800000"/>
              <a:gd name="connsiteY110" fmla="*/ 1138363 h 1439999"/>
              <a:gd name="connsiteX111" fmla="*/ 1061488 w 1800000"/>
              <a:gd name="connsiteY111" fmla="*/ 1257902 h 1439999"/>
              <a:gd name="connsiteX112" fmla="*/ 1061483 w 1800000"/>
              <a:gd name="connsiteY112" fmla="*/ 1257906 h 1439999"/>
              <a:gd name="connsiteX113" fmla="*/ 967190 w 1800000"/>
              <a:gd name="connsiteY113" fmla="*/ 1257902 h 1439999"/>
              <a:gd name="connsiteX114" fmla="*/ 966708 w 1800000"/>
              <a:gd name="connsiteY114" fmla="*/ 1257420 h 1439999"/>
              <a:gd name="connsiteX115" fmla="*/ 967190 w 1800000"/>
              <a:gd name="connsiteY115" fmla="*/ 1163128 h 1439999"/>
              <a:gd name="connsiteX116" fmla="*/ 1086253 w 1800000"/>
              <a:gd name="connsiteY116" fmla="*/ 1044065 h 1439999"/>
              <a:gd name="connsiteX117" fmla="*/ 1145594 w 1800000"/>
              <a:gd name="connsiteY117" fmla="*/ 1025682 h 1439999"/>
              <a:gd name="connsiteX118" fmla="*/ 1187694 w 1800000"/>
              <a:gd name="connsiteY118" fmla="*/ 983582 h 1439999"/>
              <a:gd name="connsiteX119" fmla="*/ 1187694 w 1800000"/>
              <a:gd name="connsiteY119" fmla="*/ 634987 h 1439999"/>
              <a:gd name="connsiteX120" fmla="*/ 1432588 w 1800000"/>
              <a:gd name="connsiteY120" fmla="*/ 523072 h 1439999"/>
              <a:gd name="connsiteX121" fmla="*/ 36000 w 1800000"/>
              <a:gd name="connsiteY121" fmla="*/ 395999 h 1439999"/>
              <a:gd name="connsiteX122" fmla="*/ 36000 w 1800000"/>
              <a:gd name="connsiteY122" fmla="*/ 1313370 h 1439999"/>
              <a:gd name="connsiteX123" fmla="*/ 126629 w 1800000"/>
              <a:gd name="connsiteY123" fmla="*/ 1403999 h 1439999"/>
              <a:gd name="connsiteX124" fmla="*/ 1673371 w 1800000"/>
              <a:gd name="connsiteY124" fmla="*/ 1403999 h 1439999"/>
              <a:gd name="connsiteX125" fmla="*/ 1764000 w 1800000"/>
              <a:gd name="connsiteY125" fmla="*/ 1313370 h 1439999"/>
              <a:gd name="connsiteX126" fmla="*/ 1764000 w 1800000"/>
              <a:gd name="connsiteY126" fmla="*/ 395999 h 1439999"/>
              <a:gd name="connsiteX127" fmla="*/ 1190127 w 1800000"/>
              <a:gd name="connsiteY127" fmla="*/ 193936 h 1439999"/>
              <a:gd name="connsiteX128" fmla="*/ 1190127 w 1800000"/>
              <a:gd name="connsiteY128" fmla="*/ 225301 h 1439999"/>
              <a:gd name="connsiteX129" fmla="*/ 1251742 w 1800000"/>
              <a:gd name="connsiteY129" fmla="*/ 225301 h 1439999"/>
              <a:gd name="connsiteX130" fmla="*/ 1251742 w 1800000"/>
              <a:gd name="connsiteY130" fmla="*/ 193936 h 1439999"/>
              <a:gd name="connsiteX131" fmla="*/ 1409574 w 1800000"/>
              <a:gd name="connsiteY131" fmla="*/ 130758 h 1439999"/>
              <a:gd name="connsiteX132" fmla="*/ 1442335 w 1800000"/>
              <a:gd name="connsiteY132" fmla="*/ 144599 h 1439999"/>
              <a:gd name="connsiteX133" fmla="*/ 1454669 w 1800000"/>
              <a:gd name="connsiteY133" fmla="*/ 186569 h 1439999"/>
              <a:gd name="connsiteX134" fmla="*/ 1442000 w 1800000"/>
              <a:gd name="connsiteY134" fmla="*/ 229264 h 1439999"/>
              <a:gd name="connsiteX135" fmla="*/ 1409574 w 1800000"/>
              <a:gd name="connsiteY135" fmla="*/ 243496 h 1439999"/>
              <a:gd name="connsiteX136" fmla="*/ 1376980 w 1800000"/>
              <a:gd name="connsiteY136" fmla="*/ 229152 h 1439999"/>
              <a:gd name="connsiteX137" fmla="*/ 1364144 w 1800000"/>
              <a:gd name="connsiteY137" fmla="*/ 187015 h 1439999"/>
              <a:gd name="connsiteX138" fmla="*/ 1376646 w 1800000"/>
              <a:gd name="connsiteY138" fmla="*/ 144767 h 1439999"/>
              <a:gd name="connsiteX139" fmla="*/ 1409574 w 1800000"/>
              <a:gd name="connsiteY139" fmla="*/ 130758 h 1439999"/>
              <a:gd name="connsiteX140" fmla="*/ 1563536 w 1800000"/>
              <a:gd name="connsiteY140" fmla="*/ 105309 h 1439999"/>
              <a:gd name="connsiteX141" fmla="*/ 1614212 w 1800000"/>
              <a:gd name="connsiteY141" fmla="*/ 183555 h 1439999"/>
              <a:gd name="connsiteX142" fmla="*/ 1558290 w 1800000"/>
              <a:gd name="connsiteY142" fmla="*/ 268945 h 1439999"/>
              <a:gd name="connsiteX143" fmla="*/ 1597916 w 1800000"/>
              <a:gd name="connsiteY143" fmla="*/ 268945 h 1439999"/>
              <a:gd name="connsiteX144" fmla="*/ 1634304 w 1800000"/>
              <a:gd name="connsiteY144" fmla="*/ 212353 h 1439999"/>
              <a:gd name="connsiteX145" fmla="*/ 1670581 w 1800000"/>
              <a:gd name="connsiteY145" fmla="*/ 268945 h 1439999"/>
              <a:gd name="connsiteX146" fmla="*/ 1710430 w 1800000"/>
              <a:gd name="connsiteY146" fmla="*/ 268945 h 1439999"/>
              <a:gd name="connsiteX147" fmla="*/ 1654508 w 1800000"/>
              <a:gd name="connsiteY147" fmla="*/ 184783 h 1439999"/>
              <a:gd name="connsiteX148" fmla="*/ 1705407 w 1800000"/>
              <a:gd name="connsiteY148" fmla="*/ 105309 h 1439999"/>
              <a:gd name="connsiteX149" fmla="*/ 1667121 w 1800000"/>
              <a:gd name="connsiteY149" fmla="*/ 105309 h 1439999"/>
              <a:gd name="connsiteX150" fmla="*/ 1634974 w 1800000"/>
              <a:gd name="connsiteY150" fmla="*/ 157882 h 1439999"/>
              <a:gd name="connsiteX151" fmla="*/ 1602157 w 1800000"/>
              <a:gd name="connsiteY151" fmla="*/ 105309 h 1439999"/>
              <a:gd name="connsiteX152" fmla="*/ 1409239 w 1800000"/>
              <a:gd name="connsiteY152" fmla="*/ 102518 h 1439999"/>
              <a:gd name="connsiteX153" fmla="*/ 1373967 w 1800000"/>
              <a:gd name="connsiteY153" fmla="*/ 108992 h 1439999"/>
              <a:gd name="connsiteX154" fmla="*/ 1352814 w 1800000"/>
              <a:gd name="connsiteY154" fmla="*/ 123726 h 1439999"/>
              <a:gd name="connsiteX155" fmla="*/ 1337578 w 1800000"/>
              <a:gd name="connsiteY155" fmla="*/ 146162 h 1439999"/>
              <a:gd name="connsiteX156" fmla="*/ 1330100 w 1800000"/>
              <a:gd name="connsiteY156" fmla="*/ 188132 h 1439999"/>
              <a:gd name="connsiteX157" fmla="*/ 1351642 w 1800000"/>
              <a:gd name="connsiteY157" fmla="*/ 249467 h 1439999"/>
              <a:gd name="connsiteX158" fmla="*/ 1409685 w 1800000"/>
              <a:gd name="connsiteY158" fmla="*/ 271736 h 1439999"/>
              <a:gd name="connsiteX159" fmla="*/ 1467282 w 1800000"/>
              <a:gd name="connsiteY159" fmla="*/ 249356 h 1439999"/>
              <a:gd name="connsiteX160" fmla="*/ 1488825 w 1800000"/>
              <a:gd name="connsiteY160" fmla="*/ 187350 h 1439999"/>
              <a:gd name="connsiteX161" fmla="*/ 1467114 w 1800000"/>
              <a:gd name="connsiteY161" fmla="*/ 124954 h 1439999"/>
              <a:gd name="connsiteX162" fmla="*/ 1409239 w 1800000"/>
              <a:gd name="connsiteY162" fmla="*/ 102518 h 1439999"/>
              <a:gd name="connsiteX163" fmla="*/ 60001 w 1800000"/>
              <a:gd name="connsiteY163" fmla="*/ 0 h 1439999"/>
              <a:gd name="connsiteX164" fmla="*/ 1739999 w 1800000"/>
              <a:gd name="connsiteY164" fmla="*/ 0 h 1439999"/>
              <a:gd name="connsiteX165" fmla="*/ 1800000 w 1800000"/>
              <a:gd name="connsiteY165" fmla="*/ 60001 h 1439999"/>
              <a:gd name="connsiteX166" fmla="*/ 1800000 w 1800000"/>
              <a:gd name="connsiteY166" fmla="*/ 360000 h 1439999"/>
              <a:gd name="connsiteX167" fmla="*/ 1800000 w 1800000"/>
              <a:gd name="connsiteY167" fmla="*/ 1342896 h 1439999"/>
              <a:gd name="connsiteX168" fmla="*/ 1702897 w 1800000"/>
              <a:gd name="connsiteY168" fmla="*/ 1439999 h 1439999"/>
              <a:gd name="connsiteX169" fmla="*/ 97103 w 1800000"/>
              <a:gd name="connsiteY169" fmla="*/ 1439999 h 1439999"/>
              <a:gd name="connsiteX170" fmla="*/ 0 w 1800000"/>
              <a:gd name="connsiteY170" fmla="*/ 1342896 h 1439999"/>
              <a:gd name="connsiteX171" fmla="*/ 0 w 1800000"/>
              <a:gd name="connsiteY171" fmla="*/ 360000 h 1439999"/>
              <a:gd name="connsiteX172" fmla="*/ 0 w 1800000"/>
              <a:gd name="connsiteY172" fmla="*/ 60001 h 1439999"/>
              <a:gd name="connsiteX173" fmla="*/ 60001 w 1800000"/>
              <a:gd name="connsiteY173" fmla="*/ 0 h 143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1800000" h="1439999">
                <a:moveTo>
                  <a:pt x="97952" y="1092977"/>
                </a:moveTo>
                <a:lnTo>
                  <a:pt x="229202" y="1092977"/>
                </a:lnTo>
                <a:lnTo>
                  <a:pt x="229202" y="1224227"/>
                </a:lnTo>
                <a:lnTo>
                  <a:pt x="97952" y="1224227"/>
                </a:lnTo>
                <a:close/>
                <a:moveTo>
                  <a:pt x="266702" y="924227"/>
                </a:moveTo>
                <a:lnTo>
                  <a:pt x="397952" y="924227"/>
                </a:lnTo>
                <a:lnTo>
                  <a:pt x="397952" y="1224227"/>
                </a:lnTo>
                <a:lnTo>
                  <a:pt x="266702" y="1224227"/>
                </a:lnTo>
                <a:close/>
                <a:moveTo>
                  <a:pt x="435452" y="755477"/>
                </a:moveTo>
                <a:lnTo>
                  <a:pt x="566702" y="755477"/>
                </a:lnTo>
                <a:lnTo>
                  <a:pt x="566702" y="1224227"/>
                </a:lnTo>
                <a:lnTo>
                  <a:pt x="435452" y="1224227"/>
                </a:lnTo>
                <a:close/>
                <a:moveTo>
                  <a:pt x="1532880" y="714977"/>
                </a:moveTo>
                <a:cubicBezTo>
                  <a:pt x="1532978" y="714997"/>
                  <a:pt x="1533074" y="715020"/>
                  <a:pt x="1533170" y="715044"/>
                </a:cubicBezTo>
                <a:cubicBezTo>
                  <a:pt x="1539042" y="716500"/>
                  <a:pt x="1542623" y="722439"/>
                  <a:pt x="1541167" y="728312"/>
                </a:cubicBezTo>
                <a:lnTo>
                  <a:pt x="1526594" y="794129"/>
                </a:lnTo>
                <a:cubicBezTo>
                  <a:pt x="1525701" y="798403"/>
                  <a:pt x="1522314" y="801715"/>
                  <a:pt x="1518021" y="802511"/>
                </a:cubicBezTo>
                <a:lnTo>
                  <a:pt x="1483160" y="809179"/>
                </a:lnTo>
                <a:cubicBezTo>
                  <a:pt x="1484398" y="814799"/>
                  <a:pt x="1485446" y="820609"/>
                  <a:pt x="1486398" y="826324"/>
                </a:cubicBezTo>
                <a:lnTo>
                  <a:pt x="1513259" y="826324"/>
                </a:lnTo>
                <a:cubicBezTo>
                  <a:pt x="1515163" y="826535"/>
                  <a:pt x="1516974" y="827259"/>
                  <a:pt x="1518498" y="828419"/>
                </a:cubicBezTo>
                <a:lnTo>
                  <a:pt x="1562027" y="871568"/>
                </a:lnTo>
                <a:cubicBezTo>
                  <a:pt x="1563413" y="872202"/>
                  <a:pt x="1564649" y="873121"/>
                  <a:pt x="1565657" y="874265"/>
                </a:cubicBezTo>
                <a:cubicBezTo>
                  <a:pt x="1569620" y="878766"/>
                  <a:pt x="1569185" y="885626"/>
                  <a:pt x="1564684" y="889590"/>
                </a:cubicBezTo>
                <a:cubicBezTo>
                  <a:pt x="1560184" y="893553"/>
                  <a:pt x="1553322" y="893118"/>
                  <a:pt x="1549359" y="888617"/>
                </a:cubicBezTo>
                <a:lnTo>
                  <a:pt x="1508211" y="847184"/>
                </a:lnTo>
                <a:lnTo>
                  <a:pt x="1489161" y="847184"/>
                </a:lnTo>
                <a:cubicBezTo>
                  <a:pt x="1489161" y="850422"/>
                  <a:pt x="1489161" y="853280"/>
                  <a:pt x="1489161" y="855756"/>
                </a:cubicBezTo>
                <a:cubicBezTo>
                  <a:pt x="1489129" y="861433"/>
                  <a:pt x="1488458" y="867088"/>
                  <a:pt x="1487160" y="872615"/>
                </a:cubicBezTo>
                <a:lnTo>
                  <a:pt x="1514973" y="879569"/>
                </a:lnTo>
                <a:cubicBezTo>
                  <a:pt x="1518501" y="880436"/>
                  <a:pt x="1521360" y="883010"/>
                  <a:pt x="1522593" y="886427"/>
                </a:cubicBezTo>
                <a:lnTo>
                  <a:pt x="1545739" y="949292"/>
                </a:lnTo>
                <a:cubicBezTo>
                  <a:pt x="1547790" y="954946"/>
                  <a:pt x="1544899" y="961196"/>
                  <a:pt x="1539262" y="963293"/>
                </a:cubicBezTo>
                <a:cubicBezTo>
                  <a:pt x="1538064" y="963698"/>
                  <a:pt x="1536812" y="963923"/>
                  <a:pt x="1535547" y="963960"/>
                </a:cubicBezTo>
                <a:cubicBezTo>
                  <a:pt x="1530978" y="963984"/>
                  <a:pt x="1526892" y="961120"/>
                  <a:pt x="1525356" y="956816"/>
                </a:cubicBezTo>
                <a:lnTo>
                  <a:pt x="1504496" y="899666"/>
                </a:lnTo>
                <a:lnTo>
                  <a:pt x="1479350" y="893380"/>
                </a:lnTo>
                <a:cubicBezTo>
                  <a:pt x="1468301" y="912253"/>
                  <a:pt x="1449406" y="925210"/>
                  <a:pt x="1427820" y="928718"/>
                </a:cubicBezTo>
                <a:lnTo>
                  <a:pt x="1424295" y="927575"/>
                </a:lnTo>
                <a:lnTo>
                  <a:pt x="1424295" y="848327"/>
                </a:lnTo>
                <a:cubicBezTo>
                  <a:pt x="1424295" y="843066"/>
                  <a:pt x="1420031" y="838802"/>
                  <a:pt x="1414770" y="838802"/>
                </a:cubicBezTo>
                <a:cubicBezTo>
                  <a:pt x="1409510" y="838802"/>
                  <a:pt x="1405245" y="843066"/>
                  <a:pt x="1405245" y="848327"/>
                </a:cubicBezTo>
                <a:lnTo>
                  <a:pt x="1405245" y="927384"/>
                </a:lnTo>
                <a:lnTo>
                  <a:pt x="1401721" y="928527"/>
                </a:lnTo>
                <a:cubicBezTo>
                  <a:pt x="1380156" y="924969"/>
                  <a:pt x="1361280" y="912025"/>
                  <a:pt x="1350191" y="893189"/>
                </a:cubicBezTo>
                <a:lnTo>
                  <a:pt x="1325045" y="899476"/>
                </a:lnTo>
                <a:lnTo>
                  <a:pt x="1304280" y="956626"/>
                </a:lnTo>
                <a:cubicBezTo>
                  <a:pt x="1302685" y="960926"/>
                  <a:pt x="1298580" y="963777"/>
                  <a:pt x="1293993" y="963770"/>
                </a:cubicBezTo>
                <a:cubicBezTo>
                  <a:pt x="1292728" y="963732"/>
                  <a:pt x="1291477" y="963508"/>
                  <a:pt x="1290279" y="963103"/>
                </a:cubicBezTo>
                <a:cubicBezTo>
                  <a:pt x="1284642" y="961005"/>
                  <a:pt x="1281750" y="954755"/>
                  <a:pt x="1283802" y="949101"/>
                </a:cubicBezTo>
                <a:lnTo>
                  <a:pt x="1306566" y="886808"/>
                </a:lnTo>
                <a:cubicBezTo>
                  <a:pt x="1307800" y="883391"/>
                  <a:pt x="1310659" y="880817"/>
                  <a:pt x="1314186" y="879950"/>
                </a:cubicBezTo>
                <a:lnTo>
                  <a:pt x="1341999" y="872996"/>
                </a:lnTo>
                <a:cubicBezTo>
                  <a:pt x="1340702" y="867470"/>
                  <a:pt x="1340031" y="861814"/>
                  <a:pt x="1339999" y="856137"/>
                </a:cubicBezTo>
                <a:cubicBezTo>
                  <a:pt x="1339999" y="853661"/>
                  <a:pt x="1339999" y="850803"/>
                  <a:pt x="1339999" y="847565"/>
                </a:cubicBezTo>
                <a:lnTo>
                  <a:pt x="1320949" y="847565"/>
                </a:lnTo>
                <a:lnTo>
                  <a:pt x="1279801" y="888998"/>
                </a:lnTo>
                <a:cubicBezTo>
                  <a:pt x="1274988" y="892602"/>
                  <a:pt x="1268164" y="891620"/>
                  <a:pt x="1264561" y="886808"/>
                </a:cubicBezTo>
                <a:cubicBezTo>
                  <a:pt x="1260958" y="881995"/>
                  <a:pt x="1261939" y="875171"/>
                  <a:pt x="1266752" y="871568"/>
                </a:cubicBezTo>
                <a:lnTo>
                  <a:pt x="1309900" y="828324"/>
                </a:lnTo>
                <a:cubicBezTo>
                  <a:pt x="1311449" y="827144"/>
                  <a:pt x="1313296" y="826418"/>
                  <a:pt x="1315234" y="826229"/>
                </a:cubicBezTo>
                <a:lnTo>
                  <a:pt x="1342476" y="826229"/>
                </a:lnTo>
                <a:cubicBezTo>
                  <a:pt x="1343333" y="820514"/>
                  <a:pt x="1344381" y="814703"/>
                  <a:pt x="1345619" y="809084"/>
                </a:cubicBezTo>
                <a:lnTo>
                  <a:pt x="1310757" y="802416"/>
                </a:lnTo>
                <a:cubicBezTo>
                  <a:pt x="1306488" y="801573"/>
                  <a:pt x="1303124" y="798283"/>
                  <a:pt x="1302185" y="794034"/>
                </a:cubicBezTo>
                <a:lnTo>
                  <a:pt x="1287612" y="728216"/>
                </a:lnTo>
                <a:cubicBezTo>
                  <a:pt x="1286874" y="722877"/>
                  <a:pt x="1290133" y="717794"/>
                  <a:pt x="1295293" y="716234"/>
                </a:cubicBezTo>
                <a:cubicBezTo>
                  <a:pt x="1301084" y="714483"/>
                  <a:pt x="1307197" y="717758"/>
                  <a:pt x="1308948" y="723549"/>
                </a:cubicBezTo>
                <a:lnTo>
                  <a:pt x="1321902" y="782414"/>
                </a:lnTo>
                <a:lnTo>
                  <a:pt x="1351620" y="788033"/>
                </a:lnTo>
                <a:cubicBezTo>
                  <a:pt x="1353265" y="782446"/>
                  <a:pt x="1355634" y="777099"/>
                  <a:pt x="1358668" y="772127"/>
                </a:cubicBezTo>
                <a:lnTo>
                  <a:pt x="1470111" y="772127"/>
                </a:lnTo>
                <a:cubicBezTo>
                  <a:pt x="1473122" y="777009"/>
                  <a:pt x="1475491" y="782259"/>
                  <a:pt x="1477159" y="787748"/>
                </a:cubicBezTo>
                <a:lnTo>
                  <a:pt x="1506877" y="782128"/>
                </a:lnTo>
                <a:lnTo>
                  <a:pt x="1519926" y="723263"/>
                </a:lnTo>
                <a:cubicBezTo>
                  <a:pt x="1519942" y="723191"/>
                  <a:pt x="1519958" y="723118"/>
                  <a:pt x="1519974" y="723046"/>
                </a:cubicBezTo>
                <a:cubicBezTo>
                  <a:pt x="1521309" y="717254"/>
                  <a:pt x="1527088" y="713641"/>
                  <a:pt x="1532880" y="714977"/>
                </a:cubicBezTo>
                <a:close/>
                <a:moveTo>
                  <a:pt x="1364764" y="639729"/>
                </a:moveTo>
                <a:cubicBezTo>
                  <a:pt x="1373956" y="644373"/>
                  <a:pt x="1381723" y="651416"/>
                  <a:pt x="1387243" y="660112"/>
                </a:cubicBezTo>
                <a:cubicBezTo>
                  <a:pt x="1391344" y="666434"/>
                  <a:pt x="1394550" y="673294"/>
                  <a:pt x="1396768" y="680496"/>
                </a:cubicBezTo>
                <a:cubicBezTo>
                  <a:pt x="1408334" y="675923"/>
                  <a:pt x="1421206" y="675923"/>
                  <a:pt x="1432772" y="680496"/>
                </a:cubicBezTo>
                <a:cubicBezTo>
                  <a:pt x="1435069" y="673324"/>
                  <a:pt x="1438271" y="666475"/>
                  <a:pt x="1442297" y="660112"/>
                </a:cubicBezTo>
                <a:cubicBezTo>
                  <a:pt x="1447838" y="651435"/>
                  <a:pt x="1455600" y="644397"/>
                  <a:pt x="1464776" y="639729"/>
                </a:cubicBezTo>
                <a:cubicBezTo>
                  <a:pt x="1468308" y="638117"/>
                  <a:pt x="1472484" y="639537"/>
                  <a:pt x="1474301" y="642967"/>
                </a:cubicBezTo>
                <a:cubicBezTo>
                  <a:pt x="1475951" y="646521"/>
                  <a:pt x="1474473" y="650743"/>
                  <a:pt x="1470967" y="652492"/>
                </a:cubicBezTo>
                <a:cubicBezTo>
                  <a:pt x="1464116" y="655980"/>
                  <a:pt x="1458327" y="661244"/>
                  <a:pt x="1454203" y="667732"/>
                </a:cubicBezTo>
                <a:cubicBezTo>
                  <a:pt x="1450254" y="673888"/>
                  <a:pt x="1447327" y="680643"/>
                  <a:pt x="1445536" y="687735"/>
                </a:cubicBezTo>
                <a:cubicBezTo>
                  <a:pt x="1462382" y="701307"/>
                  <a:pt x="1471987" y="721922"/>
                  <a:pt x="1471539" y="743551"/>
                </a:cubicBezTo>
                <a:cubicBezTo>
                  <a:pt x="1471509" y="746736"/>
                  <a:pt x="1471287" y="749918"/>
                  <a:pt x="1470872" y="753076"/>
                </a:cubicBezTo>
                <a:lnTo>
                  <a:pt x="1357906" y="753076"/>
                </a:lnTo>
                <a:cubicBezTo>
                  <a:pt x="1357490" y="749918"/>
                  <a:pt x="1357268" y="746736"/>
                  <a:pt x="1357239" y="743551"/>
                </a:cubicBezTo>
                <a:cubicBezTo>
                  <a:pt x="1356657" y="721787"/>
                  <a:pt x="1366275" y="700998"/>
                  <a:pt x="1383242" y="687354"/>
                </a:cubicBezTo>
                <a:cubicBezTo>
                  <a:pt x="1381450" y="680262"/>
                  <a:pt x="1378523" y="673507"/>
                  <a:pt x="1374574" y="667351"/>
                </a:cubicBezTo>
                <a:cubicBezTo>
                  <a:pt x="1370582" y="661090"/>
                  <a:pt x="1365037" y="655971"/>
                  <a:pt x="1358477" y="652492"/>
                </a:cubicBezTo>
                <a:cubicBezTo>
                  <a:pt x="1354966" y="650744"/>
                  <a:pt x="1353520" y="646493"/>
                  <a:pt x="1355239" y="642967"/>
                </a:cubicBezTo>
                <a:cubicBezTo>
                  <a:pt x="1357022" y="639497"/>
                  <a:pt x="1361235" y="638065"/>
                  <a:pt x="1364764" y="639729"/>
                </a:cubicBezTo>
                <a:close/>
                <a:moveTo>
                  <a:pt x="604202" y="586727"/>
                </a:moveTo>
                <a:lnTo>
                  <a:pt x="735452" y="586727"/>
                </a:lnTo>
                <a:lnTo>
                  <a:pt x="735452" y="1224227"/>
                </a:lnTo>
                <a:lnTo>
                  <a:pt x="604202" y="1224227"/>
                </a:lnTo>
                <a:close/>
                <a:moveTo>
                  <a:pt x="1414389" y="581627"/>
                </a:moveTo>
                <a:cubicBezTo>
                  <a:pt x="1288137" y="581627"/>
                  <a:pt x="1185789" y="683975"/>
                  <a:pt x="1185789" y="810227"/>
                </a:cubicBezTo>
                <a:cubicBezTo>
                  <a:pt x="1186155" y="936327"/>
                  <a:pt x="1288289" y="1038461"/>
                  <a:pt x="1414389" y="1038827"/>
                </a:cubicBezTo>
                <a:cubicBezTo>
                  <a:pt x="1540641" y="1038827"/>
                  <a:pt x="1642989" y="936479"/>
                  <a:pt x="1642989" y="810227"/>
                </a:cubicBezTo>
                <a:cubicBezTo>
                  <a:pt x="1642989" y="683975"/>
                  <a:pt x="1540641" y="581627"/>
                  <a:pt x="1414389" y="581627"/>
                </a:cubicBezTo>
                <a:close/>
                <a:moveTo>
                  <a:pt x="1432588" y="523072"/>
                </a:moveTo>
                <a:cubicBezTo>
                  <a:pt x="1487712" y="526345"/>
                  <a:pt x="1542484" y="545549"/>
                  <a:pt x="1589629" y="581647"/>
                </a:cubicBezTo>
                <a:cubicBezTo>
                  <a:pt x="1715350" y="677909"/>
                  <a:pt x="1739231" y="857861"/>
                  <a:pt x="1642969" y="983582"/>
                </a:cubicBezTo>
                <a:cubicBezTo>
                  <a:pt x="1546707" y="1109302"/>
                  <a:pt x="1366755" y="1133183"/>
                  <a:pt x="1241034" y="1036922"/>
                </a:cubicBezTo>
                <a:lnTo>
                  <a:pt x="1199410" y="1079022"/>
                </a:lnTo>
                <a:cubicBezTo>
                  <a:pt x="1203434" y="1100623"/>
                  <a:pt x="1196558" y="1122820"/>
                  <a:pt x="1181027" y="1138363"/>
                </a:cubicBezTo>
                <a:lnTo>
                  <a:pt x="1061488" y="1257902"/>
                </a:lnTo>
                <a:cubicBezTo>
                  <a:pt x="1061486" y="1257904"/>
                  <a:pt x="1061485" y="1257905"/>
                  <a:pt x="1061483" y="1257906"/>
                </a:cubicBezTo>
                <a:cubicBezTo>
                  <a:pt x="1035444" y="1283943"/>
                  <a:pt x="993227" y="1283941"/>
                  <a:pt x="967190" y="1257902"/>
                </a:cubicBezTo>
                <a:cubicBezTo>
                  <a:pt x="967028" y="1257742"/>
                  <a:pt x="966868" y="1257581"/>
                  <a:pt x="966708" y="1257420"/>
                </a:cubicBezTo>
                <a:cubicBezTo>
                  <a:pt x="940803" y="1231249"/>
                  <a:pt x="941019" y="1189033"/>
                  <a:pt x="967190" y="1163128"/>
                </a:cubicBezTo>
                <a:lnTo>
                  <a:pt x="1086253" y="1044065"/>
                </a:lnTo>
                <a:cubicBezTo>
                  <a:pt x="1101796" y="1028534"/>
                  <a:pt x="1123993" y="1021658"/>
                  <a:pt x="1145594" y="1025682"/>
                </a:cubicBezTo>
                <a:lnTo>
                  <a:pt x="1187694" y="983582"/>
                </a:lnTo>
                <a:cubicBezTo>
                  <a:pt x="1108941" y="880727"/>
                  <a:pt x="1108941" y="737841"/>
                  <a:pt x="1187694" y="634987"/>
                </a:cubicBezTo>
                <a:cubicBezTo>
                  <a:pt x="1247858" y="556411"/>
                  <a:pt x="1340713" y="517617"/>
                  <a:pt x="1432588" y="523072"/>
                </a:cubicBezTo>
                <a:close/>
                <a:moveTo>
                  <a:pt x="36000" y="395999"/>
                </a:moveTo>
                <a:lnTo>
                  <a:pt x="36000" y="1313370"/>
                </a:lnTo>
                <a:cubicBezTo>
                  <a:pt x="36000" y="1363423"/>
                  <a:pt x="76576" y="1403999"/>
                  <a:pt x="126629" y="1403999"/>
                </a:cubicBezTo>
                <a:lnTo>
                  <a:pt x="1673371" y="1403999"/>
                </a:lnTo>
                <a:cubicBezTo>
                  <a:pt x="1723424" y="1403999"/>
                  <a:pt x="1764000" y="1363423"/>
                  <a:pt x="1764000" y="1313370"/>
                </a:cubicBezTo>
                <a:lnTo>
                  <a:pt x="1764000" y="395999"/>
                </a:lnTo>
                <a:close/>
                <a:moveTo>
                  <a:pt x="1190127" y="193936"/>
                </a:moveTo>
                <a:lnTo>
                  <a:pt x="1190127" y="225301"/>
                </a:lnTo>
                <a:lnTo>
                  <a:pt x="1251742" y="225301"/>
                </a:lnTo>
                <a:lnTo>
                  <a:pt x="1251742" y="193936"/>
                </a:lnTo>
                <a:close/>
                <a:moveTo>
                  <a:pt x="1409574" y="130758"/>
                </a:moveTo>
                <a:cubicBezTo>
                  <a:pt x="1423192" y="130758"/>
                  <a:pt x="1434112" y="135372"/>
                  <a:pt x="1442335" y="144599"/>
                </a:cubicBezTo>
                <a:cubicBezTo>
                  <a:pt x="1450557" y="153827"/>
                  <a:pt x="1454669" y="167817"/>
                  <a:pt x="1454669" y="186569"/>
                </a:cubicBezTo>
                <a:cubicBezTo>
                  <a:pt x="1454669" y="205544"/>
                  <a:pt x="1450446" y="219776"/>
                  <a:pt x="1442000" y="229264"/>
                </a:cubicBezTo>
                <a:cubicBezTo>
                  <a:pt x="1433554" y="238752"/>
                  <a:pt x="1422745" y="243496"/>
                  <a:pt x="1409574" y="243496"/>
                </a:cubicBezTo>
                <a:cubicBezTo>
                  <a:pt x="1396402" y="243496"/>
                  <a:pt x="1385538" y="238715"/>
                  <a:pt x="1376980" y="229152"/>
                </a:cubicBezTo>
                <a:cubicBezTo>
                  <a:pt x="1368423" y="219590"/>
                  <a:pt x="1364144" y="205544"/>
                  <a:pt x="1364144" y="187015"/>
                </a:cubicBezTo>
                <a:cubicBezTo>
                  <a:pt x="1364144" y="168189"/>
                  <a:pt x="1368311" y="154106"/>
                  <a:pt x="1376646" y="144767"/>
                </a:cubicBezTo>
                <a:cubicBezTo>
                  <a:pt x="1384980" y="135428"/>
                  <a:pt x="1395956" y="130758"/>
                  <a:pt x="1409574" y="130758"/>
                </a:cubicBezTo>
                <a:close/>
                <a:moveTo>
                  <a:pt x="1563536" y="105309"/>
                </a:moveTo>
                <a:lnTo>
                  <a:pt x="1614212" y="183555"/>
                </a:lnTo>
                <a:lnTo>
                  <a:pt x="1558290" y="268945"/>
                </a:lnTo>
                <a:lnTo>
                  <a:pt x="1597916" y="268945"/>
                </a:lnTo>
                <a:lnTo>
                  <a:pt x="1634304" y="212353"/>
                </a:lnTo>
                <a:lnTo>
                  <a:pt x="1670581" y="268945"/>
                </a:lnTo>
                <a:lnTo>
                  <a:pt x="1710430" y="268945"/>
                </a:lnTo>
                <a:lnTo>
                  <a:pt x="1654508" y="184783"/>
                </a:lnTo>
                <a:lnTo>
                  <a:pt x="1705407" y="105309"/>
                </a:lnTo>
                <a:lnTo>
                  <a:pt x="1667121" y="105309"/>
                </a:lnTo>
                <a:lnTo>
                  <a:pt x="1634974" y="157882"/>
                </a:lnTo>
                <a:lnTo>
                  <a:pt x="1602157" y="105309"/>
                </a:lnTo>
                <a:close/>
                <a:moveTo>
                  <a:pt x="1409239" y="102518"/>
                </a:moveTo>
                <a:cubicBezTo>
                  <a:pt x="1395919" y="102518"/>
                  <a:pt x="1384161" y="104676"/>
                  <a:pt x="1373967" y="108992"/>
                </a:cubicBezTo>
                <a:cubicBezTo>
                  <a:pt x="1366302" y="112192"/>
                  <a:pt x="1359251" y="117103"/>
                  <a:pt x="1352814" y="123726"/>
                </a:cubicBezTo>
                <a:cubicBezTo>
                  <a:pt x="1346378" y="130349"/>
                  <a:pt x="1341299" y="137828"/>
                  <a:pt x="1337578" y="146162"/>
                </a:cubicBezTo>
                <a:cubicBezTo>
                  <a:pt x="1332592" y="157473"/>
                  <a:pt x="1330100" y="171463"/>
                  <a:pt x="1330100" y="188132"/>
                </a:cubicBezTo>
                <a:cubicBezTo>
                  <a:pt x="1330100" y="214176"/>
                  <a:pt x="1337280" y="234622"/>
                  <a:pt x="1351642" y="249467"/>
                </a:cubicBezTo>
                <a:cubicBezTo>
                  <a:pt x="1366004" y="264313"/>
                  <a:pt x="1385352" y="271736"/>
                  <a:pt x="1409685" y="271736"/>
                </a:cubicBezTo>
                <a:cubicBezTo>
                  <a:pt x="1433721" y="271736"/>
                  <a:pt x="1452920" y="264276"/>
                  <a:pt x="1467282" y="249356"/>
                </a:cubicBezTo>
                <a:cubicBezTo>
                  <a:pt x="1481644" y="234436"/>
                  <a:pt x="1488825" y="213767"/>
                  <a:pt x="1488825" y="187350"/>
                </a:cubicBezTo>
                <a:cubicBezTo>
                  <a:pt x="1488825" y="160710"/>
                  <a:pt x="1481588" y="139911"/>
                  <a:pt x="1467114" y="124954"/>
                </a:cubicBezTo>
                <a:cubicBezTo>
                  <a:pt x="1452641" y="109997"/>
                  <a:pt x="1433349" y="102518"/>
                  <a:pt x="1409239" y="102518"/>
                </a:cubicBezTo>
                <a:close/>
                <a:moveTo>
                  <a:pt x="60001" y="0"/>
                </a:moveTo>
                <a:lnTo>
                  <a:pt x="1739999" y="0"/>
                </a:lnTo>
                <a:cubicBezTo>
                  <a:pt x="1773137" y="0"/>
                  <a:pt x="1800000" y="26863"/>
                  <a:pt x="1800000" y="60001"/>
                </a:cubicBezTo>
                <a:lnTo>
                  <a:pt x="1800000" y="360000"/>
                </a:lnTo>
                <a:lnTo>
                  <a:pt x="1800000" y="1342896"/>
                </a:lnTo>
                <a:cubicBezTo>
                  <a:pt x="1800000" y="1396525"/>
                  <a:pt x="1756526" y="1439999"/>
                  <a:pt x="1702897" y="1439999"/>
                </a:cubicBezTo>
                <a:lnTo>
                  <a:pt x="97103" y="1439999"/>
                </a:lnTo>
                <a:cubicBezTo>
                  <a:pt x="43474" y="1439999"/>
                  <a:pt x="0" y="1396525"/>
                  <a:pt x="0" y="1342896"/>
                </a:cubicBezTo>
                <a:lnTo>
                  <a:pt x="0" y="360000"/>
                </a:lnTo>
                <a:lnTo>
                  <a:pt x="0" y="60001"/>
                </a:lnTo>
                <a:cubicBezTo>
                  <a:pt x="0" y="26863"/>
                  <a:pt x="26863" y="0"/>
                  <a:pt x="60001" y="0"/>
                </a:cubicBezTo>
                <a:close/>
              </a:path>
            </a:pathLst>
          </a:custGeom>
          <a:solidFill>
            <a:srgbClr val="228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en-US" altLang="ko-KR" sz="2400" dirty="0">
              <a:solidFill>
                <a:schemeClr val="tx1"/>
              </a:solidFill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BECA8BCA-C841-7848-45C9-14E3C92E7ECA}"/>
              </a:ext>
            </a:extLst>
          </p:cNvPr>
          <p:cNvGrpSpPr/>
          <p:nvPr/>
        </p:nvGrpSpPr>
        <p:grpSpPr>
          <a:xfrm>
            <a:off x="8902059" y="3286312"/>
            <a:ext cx="2202882" cy="481020"/>
            <a:chOff x="5466107" y="3509750"/>
            <a:chExt cx="2202882" cy="481020"/>
          </a:xfrm>
        </p:grpSpPr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8BC413C5-6DAE-8C37-E657-0455EBD2EB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6107" y="3515570"/>
              <a:ext cx="432000" cy="475200"/>
            </a:xfrm>
            <a:custGeom>
              <a:avLst/>
              <a:gdLst>
                <a:gd name="connsiteX0" fmla="*/ 540000 w 1080000"/>
                <a:gd name="connsiteY0" fmla="*/ 173802 h 1188000"/>
                <a:gd name="connsiteX1" fmla="*/ 180000 w 1080000"/>
                <a:gd name="connsiteY1" fmla="*/ 533802 h 1188000"/>
                <a:gd name="connsiteX2" fmla="*/ 540000 w 1080000"/>
                <a:gd name="connsiteY2" fmla="*/ 893802 h 1188000"/>
                <a:gd name="connsiteX3" fmla="*/ 900000 w 1080000"/>
                <a:gd name="connsiteY3" fmla="*/ 533802 h 1188000"/>
                <a:gd name="connsiteX4" fmla="*/ 540000 w 1080000"/>
                <a:gd name="connsiteY4" fmla="*/ 173802 h 1188000"/>
                <a:gd name="connsiteX5" fmla="*/ 540000 w 1080000"/>
                <a:gd name="connsiteY5" fmla="*/ 0 h 1188000"/>
                <a:gd name="connsiteX6" fmla="*/ 1080000 w 1080000"/>
                <a:gd name="connsiteY6" fmla="*/ 540000 h 1188000"/>
                <a:gd name="connsiteX7" fmla="*/ 921838 w 1080000"/>
                <a:gd name="connsiteY7" fmla="*/ 921838 h 1188000"/>
                <a:gd name="connsiteX8" fmla="*/ 861041 w 1080000"/>
                <a:gd name="connsiteY8" fmla="*/ 972000 h 1188000"/>
                <a:gd name="connsiteX9" fmla="*/ 864000 w 1080000"/>
                <a:gd name="connsiteY9" fmla="*/ 972000 h 1188000"/>
                <a:gd name="connsiteX10" fmla="*/ 848586 w 1080000"/>
                <a:gd name="connsiteY10" fmla="*/ 982276 h 1188000"/>
                <a:gd name="connsiteX11" fmla="*/ 841919 w 1080000"/>
                <a:gd name="connsiteY11" fmla="*/ 987777 h 1188000"/>
                <a:gd name="connsiteX12" fmla="*/ 833395 w 1080000"/>
                <a:gd name="connsiteY12" fmla="*/ 992403 h 1188000"/>
                <a:gd name="connsiteX13" fmla="*/ 540000 w 1080000"/>
                <a:gd name="connsiteY13" fmla="*/ 1188000 h 1188000"/>
                <a:gd name="connsiteX14" fmla="*/ 246605 w 1080000"/>
                <a:gd name="connsiteY14" fmla="*/ 992403 h 1188000"/>
                <a:gd name="connsiteX15" fmla="*/ 238081 w 1080000"/>
                <a:gd name="connsiteY15" fmla="*/ 987777 h 1188000"/>
                <a:gd name="connsiteX16" fmla="*/ 231414 w 1080000"/>
                <a:gd name="connsiteY16" fmla="*/ 982276 h 1188000"/>
                <a:gd name="connsiteX17" fmla="*/ 216000 w 1080000"/>
                <a:gd name="connsiteY17" fmla="*/ 972000 h 1188000"/>
                <a:gd name="connsiteX18" fmla="*/ 218959 w 1080000"/>
                <a:gd name="connsiteY18" fmla="*/ 972000 h 1188000"/>
                <a:gd name="connsiteX19" fmla="*/ 158162 w 1080000"/>
                <a:gd name="connsiteY19" fmla="*/ 921838 h 1188000"/>
                <a:gd name="connsiteX20" fmla="*/ 0 w 1080000"/>
                <a:gd name="connsiteY20" fmla="*/ 540000 h 1188000"/>
                <a:gd name="connsiteX21" fmla="*/ 540000 w 1080000"/>
                <a:gd name="connsiteY21" fmla="*/ 0 h 11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80000" h="1188000">
                  <a:moveTo>
                    <a:pt x="540000" y="173802"/>
                  </a:moveTo>
                  <a:cubicBezTo>
                    <a:pt x="341177" y="173802"/>
                    <a:pt x="180000" y="334979"/>
                    <a:pt x="180000" y="533802"/>
                  </a:cubicBezTo>
                  <a:cubicBezTo>
                    <a:pt x="180000" y="732625"/>
                    <a:pt x="341177" y="893802"/>
                    <a:pt x="540000" y="893802"/>
                  </a:cubicBezTo>
                  <a:cubicBezTo>
                    <a:pt x="738823" y="893802"/>
                    <a:pt x="900000" y="732625"/>
                    <a:pt x="900000" y="533802"/>
                  </a:cubicBezTo>
                  <a:cubicBezTo>
                    <a:pt x="900000" y="334979"/>
                    <a:pt x="738823" y="173802"/>
                    <a:pt x="540000" y="173802"/>
                  </a:cubicBezTo>
                  <a:close/>
                  <a:moveTo>
                    <a:pt x="540000" y="0"/>
                  </a:moveTo>
                  <a:cubicBezTo>
                    <a:pt x="838234" y="0"/>
                    <a:pt x="1080000" y="241766"/>
                    <a:pt x="1080000" y="540000"/>
                  </a:cubicBezTo>
                  <a:cubicBezTo>
                    <a:pt x="1080000" y="689117"/>
                    <a:pt x="1019559" y="824117"/>
                    <a:pt x="921838" y="921838"/>
                  </a:cubicBezTo>
                  <a:lnTo>
                    <a:pt x="861041" y="972000"/>
                  </a:lnTo>
                  <a:lnTo>
                    <a:pt x="864000" y="972000"/>
                  </a:lnTo>
                  <a:lnTo>
                    <a:pt x="848586" y="982276"/>
                  </a:lnTo>
                  <a:lnTo>
                    <a:pt x="841919" y="987777"/>
                  </a:lnTo>
                  <a:lnTo>
                    <a:pt x="833395" y="992403"/>
                  </a:lnTo>
                  <a:lnTo>
                    <a:pt x="540000" y="1188000"/>
                  </a:lnTo>
                  <a:lnTo>
                    <a:pt x="246605" y="992403"/>
                  </a:lnTo>
                  <a:lnTo>
                    <a:pt x="238081" y="987777"/>
                  </a:lnTo>
                  <a:lnTo>
                    <a:pt x="231414" y="982276"/>
                  </a:lnTo>
                  <a:lnTo>
                    <a:pt x="216000" y="972000"/>
                  </a:lnTo>
                  <a:lnTo>
                    <a:pt x="218959" y="972000"/>
                  </a:lnTo>
                  <a:lnTo>
                    <a:pt x="158162" y="921838"/>
                  </a:lnTo>
                  <a:cubicBezTo>
                    <a:pt x="60442" y="824117"/>
                    <a:pt x="0" y="689117"/>
                    <a:pt x="0" y="540000"/>
                  </a:cubicBezTo>
                  <a:cubicBezTo>
                    <a:pt x="0" y="241766"/>
                    <a:pt x="241766" y="0"/>
                    <a:pt x="540000" y="0"/>
                  </a:cubicBezTo>
                  <a:close/>
                </a:path>
              </a:pathLst>
            </a:custGeom>
            <a:solidFill>
              <a:srgbClr val="228C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72000" bIns="144000" rtlCol="0" anchor="ctr" anchorCtr="0">
              <a:no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tx1"/>
                  </a:solidFill>
                </a:rPr>
                <a:t>3</a:t>
              </a:r>
              <a:endParaRPr lang="ko-KR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8AD28D4-8629-5F2E-2416-BB77768CCE30}"/>
                </a:ext>
              </a:extLst>
            </p:cNvPr>
            <p:cNvSpPr txBox="1"/>
            <p:nvPr/>
          </p:nvSpPr>
          <p:spPr>
            <a:xfrm>
              <a:off x="5868989" y="3509750"/>
              <a:ext cx="1800000" cy="432000"/>
            </a:xfrm>
            <a:prstGeom prst="rect">
              <a:avLst/>
            </a:prstGeom>
            <a:noFill/>
          </p:spPr>
          <p:txBody>
            <a:bodyPr wrap="square" tIns="72000" bIns="72000" rtlCol="0" anchor="ctr">
              <a:noAutofit/>
            </a:bodyPr>
            <a:lstStyle/>
            <a:p>
              <a:pPr algn="l" latinLnBrk="0">
                <a:spcAft>
                  <a:spcPts val="400"/>
                </a:spcAft>
              </a:pPr>
              <a:r>
                <a:rPr lang="ko-KR" altLang="en-US" sz="1200" dirty="0">
                  <a:solidFill>
                    <a:srgbClr val="003738"/>
                  </a:solidFill>
                </a:rPr>
                <a:t>백업</a:t>
              </a:r>
              <a:r>
                <a:rPr lang="en-US" altLang="ko-KR" sz="1200" dirty="0">
                  <a:solidFill>
                    <a:srgbClr val="003738"/>
                  </a:solidFill>
                </a:rPr>
                <a:t>(</a:t>
              </a:r>
              <a:r>
                <a:rPr lang="ko-KR" altLang="en-US" sz="1200" dirty="0">
                  <a:solidFill>
                    <a:srgbClr val="003738"/>
                  </a:solidFill>
                </a:rPr>
                <a:t>로드맵</a:t>
              </a:r>
              <a:r>
                <a:rPr lang="en-US" altLang="ko-KR" sz="1200" dirty="0">
                  <a:solidFill>
                    <a:srgbClr val="003738"/>
                  </a:solidFill>
                </a:rPr>
                <a:t>)</a:t>
              </a:r>
              <a:r>
                <a:rPr lang="ko-KR" altLang="en-US" sz="1200" dirty="0">
                  <a:solidFill>
                    <a:srgbClr val="003738"/>
                  </a:solidFill>
                </a:rPr>
                <a:t>과 </a:t>
              </a:r>
              <a:r>
                <a:rPr lang="ko-KR" altLang="en-US" sz="1200" dirty="0" err="1">
                  <a:solidFill>
                    <a:srgbClr val="003738"/>
                  </a:solidFill>
                </a:rPr>
                <a:t>복구시</a:t>
              </a:r>
              <a:r>
                <a:rPr lang="ko-KR" altLang="en-US" sz="1200" dirty="0">
                  <a:solidFill>
                    <a:srgbClr val="003738"/>
                  </a:solidFill>
                </a:rPr>
                <a:t>  악성코드</a:t>
              </a:r>
              <a:r>
                <a:rPr lang="en-US" altLang="ko-KR" sz="1200" dirty="0">
                  <a:solidFill>
                    <a:srgbClr val="003738"/>
                  </a:solidFill>
                </a:rPr>
                <a:t> </a:t>
              </a:r>
              <a:r>
                <a:rPr lang="ko-KR" altLang="en-US" sz="1200" dirty="0">
                  <a:solidFill>
                    <a:srgbClr val="003738"/>
                  </a:solidFill>
                </a:rPr>
                <a:t>탐지</a:t>
              </a:r>
            </a:p>
          </p:txBody>
        </p:sp>
      </p:grpSp>
      <p:sp>
        <p:nvSpPr>
          <p:cNvPr id="38" name="자유형: 도형 37">
            <a:extLst>
              <a:ext uri="{FF2B5EF4-FFF2-40B4-BE49-F238E27FC236}">
                <a16:creationId xmlns:a16="http://schemas.microsoft.com/office/drawing/2014/main" id="{0A70EDEA-0E1E-45C3-AB87-66023B6FBED1}"/>
              </a:ext>
            </a:extLst>
          </p:cNvPr>
          <p:cNvSpPr>
            <a:spLocks noChangeAspect="1"/>
          </p:cNvSpPr>
          <p:nvPr/>
        </p:nvSpPr>
        <p:spPr>
          <a:xfrm>
            <a:off x="9920993" y="3900315"/>
            <a:ext cx="360000" cy="540000"/>
          </a:xfrm>
          <a:custGeom>
            <a:avLst/>
            <a:gdLst>
              <a:gd name="connsiteX0" fmla="*/ 228600 w 266700"/>
              <a:gd name="connsiteY0" fmla="*/ 95250 h 533400"/>
              <a:gd name="connsiteX1" fmla="*/ 38100 w 266700"/>
              <a:gd name="connsiteY1" fmla="*/ 95250 h 533400"/>
              <a:gd name="connsiteX2" fmla="*/ 38100 w 266700"/>
              <a:gd name="connsiteY2" fmla="*/ 38100 h 533400"/>
              <a:gd name="connsiteX3" fmla="*/ 228600 w 266700"/>
              <a:gd name="connsiteY3" fmla="*/ 38100 h 533400"/>
              <a:gd name="connsiteX4" fmla="*/ 228600 w 266700"/>
              <a:gd name="connsiteY4" fmla="*/ 95250 h 533400"/>
              <a:gd name="connsiteX5" fmla="*/ 228600 w 266700"/>
              <a:gd name="connsiteY5" fmla="*/ 190500 h 533400"/>
              <a:gd name="connsiteX6" fmla="*/ 38100 w 266700"/>
              <a:gd name="connsiteY6" fmla="*/ 190500 h 533400"/>
              <a:gd name="connsiteX7" fmla="*/ 38100 w 266700"/>
              <a:gd name="connsiteY7" fmla="*/ 133350 h 533400"/>
              <a:gd name="connsiteX8" fmla="*/ 228600 w 266700"/>
              <a:gd name="connsiteY8" fmla="*/ 133350 h 533400"/>
              <a:gd name="connsiteX9" fmla="*/ 228600 w 266700"/>
              <a:gd name="connsiteY9" fmla="*/ 190500 h 533400"/>
              <a:gd name="connsiteX10" fmla="*/ 133350 w 266700"/>
              <a:gd name="connsiteY10" fmla="*/ 476250 h 533400"/>
              <a:gd name="connsiteX11" fmla="*/ 104775 w 266700"/>
              <a:gd name="connsiteY11" fmla="*/ 447675 h 533400"/>
              <a:gd name="connsiteX12" fmla="*/ 133350 w 266700"/>
              <a:gd name="connsiteY12" fmla="*/ 419100 h 533400"/>
              <a:gd name="connsiteX13" fmla="*/ 161925 w 266700"/>
              <a:gd name="connsiteY13" fmla="*/ 447675 h 533400"/>
              <a:gd name="connsiteX14" fmla="*/ 133350 w 266700"/>
              <a:gd name="connsiteY14" fmla="*/ 476250 h 533400"/>
              <a:gd name="connsiteX15" fmla="*/ 228600 w 266700"/>
              <a:gd name="connsiteY15" fmla="*/ 0 h 533400"/>
              <a:gd name="connsiteX16" fmla="*/ 38100 w 266700"/>
              <a:gd name="connsiteY16" fmla="*/ 0 h 533400"/>
              <a:gd name="connsiteX17" fmla="*/ 0 w 266700"/>
              <a:gd name="connsiteY17" fmla="*/ 38100 h 533400"/>
              <a:gd name="connsiteX18" fmla="*/ 0 w 266700"/>
              <a:gd name="connsiteY18" fmla="*/ 495300 h 533400"/>
              <a:gd name="connsiteX19" fmla="*/ 38100 w 266700"/>
              <a:gd name="connsiteY19" fmla="*/ 533400 h 533400"/>
              <a:gd name="connsiteX20" fmla="*/ 228600 w 266700"/>
              <a:gd name="connsiteY20" fmla="*/ 533400 h 533400"/>
              <a:gd name="connsiteX21" fmla="*/ 266700 w 266700"/>
              <a:gd name="connsiteY21" fmla="*/ 495300 h 533400"/>
              <a:gd name="connsiteX22" fmla="*/ 266700 w 266700"/>
              <a:gd name="connsiteY22" fmla="*/ 38100 h 533400"/>
              <a:gd name="connsiteX23" fmla="*/ 228600 w 266700"/>
              <a:gd name="connsiteY23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6700" h="533400">
                <a:moveTo>
                  <a:pt x="228600" y="95250"/>
                </a:moveTo>
                <a:lnTo>
                  <a:pt x="38100" y="95250"/>
                </a:lnTo>
                <a:lnTo>
                  <a:pt x="38100" y="38100"/>
                </a:lnTo>
                <a:lnTo>
                  <a:pt x="228600" y="38100"/>
                </a:lnTo>
                <a:lnTo>
                  <a:pt x="228600" y="95250"/>
                </a:lnTo>
                <a:close/>
                <a:moveTo>
                  <a:pt x="228600" y="190500"/>
                </a:moveTo>
                <a:lnTo>
                  <a:pt x="38100" y="190500"/>
                </a:lnTo>
                <a:lnTo>
                  <a:pt x="38100" y="133350"/>
                </a:lnTo>
                <a:lnTo>
                  <a:pt x="228600" y="133350"/>
                </a:lnTo>
                <a:lnTo>
                  <a:pt x="228600" y="190500"/>
                </a:lnTo>
                <a:close/>
                <a:moveTo>
                  <a:pt x="133350" y="476250"/>
                </a:moveTo>
                <a:cubicBezTo>
                  <a:pt x="117158" y="476250"/>
                  <a:pt x="104775" y="463867"/>
                  <a:pt x="104775" y="447675"/>
                </a:cubicBezTo>
                <a:cubicBezTo>
                  <a:pt x="104775" y="431483"/>
                  <a:pt x="117158" y="419100"/>
                  <a:pt x="133350" y="419100"/>
                </a:cubicBezTo>
                <a:cubicBezTo>
                  <a:pt x="149542" y="419100"/>
                  <a:pt x="161925" y="431483"/>
                  <a:pt x="161925" y="447675"/>
                </a:cubicBezTo>
                <a:cubicBezTo>
                  <a:pt x="161925" y="463867"/>
                  <a:pt x="149542" y="476250"/>
                  <a:pt x="133350" y="476250"/>
                </a:cubicBezTo>
                <a:close/>
                <a:moveTo>
                  <a:pt x="228600" y="0"/>
                </a:moveTo>
                <a:lnTo>
                  <a:pt x="38100" y="0"/>
                </a:lnTo>
                <a:cubicBezTo>
                  <a:pt x="17145" y="0"/>
                  <a:pt x="0" y="17145"/>
                  <a:pt x="0" y="38100"/>
                </a:cubicBezTo>
                <a:lnTo>
                  <a:pt x="0" y="495300"/>
                </a:lnTo>
                <a:cubicBezTo>
                  <a:pt x="0" y="516255"/>
                  <a:pt x="17145" y="533400"/>
                  <a:pt x="38100" y="533400"/>
                </a:cubicBezTo>
                <a:lnTo>
                  <a:pt x="228600" y="533400"/>
                </a:lnTo>
                <a:cubicBezTo>
                  <a:pt x="249555" y="533400"/>
                  <a:pt x="266700" y="516255"/>
                  <a:pt x="266700" y="495300"/>
                </a:cubicBezTo>
                <a:lnTo>
                  <a:pt x="266700" y="38100"/>
                </a:lnTo>
                <a:cubicBezTo>
                  <a:pt x="266700" y="17145"/>
                  <a:pt x="249555" y="0"/>
                  <a:pt x="2286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4946E9B8-501D-1D49-BD1C-9AADC9518E3B}"/>
              </a:ext>
            </a:extLst>
          </p:cNvPr>
          <p:cNvSpPr>
            <a:spLocks noChangeAspect="1"/>
          </p:cNvSpPr>
          <p:nvPr/>
        </p:nvSpPr>
        <p:spPr>
          <a:xfrm>
            <a:off x="10411220" y="3900315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7AC5D1D-41A7-8F47-0EB5-62135BBB3ECE}"/>
              </a:ext>
            </a:extLst>
          </p:cNvPr>
          <p:cNvSpPr txBox="1"/>
          <p:nvPr/>
        </p:nvSpPr>
        <p:spPr>
          <a:xfrm>
            <a:off x="9691220" y="4480572"/>
            <a:ext cx="1440000" cy="432000"/>
          </a:xfrm>
          <a:prstGeom prst="rect">
            <a:avLst/>
          </a:prstGeom>
          <a:noFill/>
        </p:spPr>
        <p:txBody>
          <a:bodyPr wrap="square" tIns="72000" bIns="72000" rtlCol="0" anchor="ctr">
            <a:noAutofit/>
          </a:bodyPr>
          <a:lstStyle/>
          <a:p>
            <a:pPr algn="ctr" latinLnBrk="0">
              <a:spcAft>
                <a:spcPts val="400"/>
              </a:spcAft>
            </a:pPr>
            <a:r>
              <a:rPr lang="ko-KR" altLang="en-US" sz="1200" dirty="0">
                <a:solidFill>
                  <a:srgbClr val="003738"/>
                </a:solidFill>
              </a:rPr>
              <a:t>운영 서버</a:t>
            </a:r>
            <a:r>
              <a:rPr lang="en-US" altLang="ko-KR" sz="1200" dirty="0">
                <a:solidFill>
                  <a:srgbClr val="003738"/>
                </a:solidFill>
              </a:rPr>
              <a:t>/VM</a:t>
            </a:r>
            <a:endParaRPr lang="ko-KR" altLang="en-US" sz="1200" dirty="0">
              <a:solidFill>
                <a:srgbClr val="003738"/>
              </a:solidFill>
            </a:endParaRPr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BB268F3D-0D2D-FFBB-B7C8-19B3FF2FC8A0}"/>
              </a:ext>
            </a:extLst>
          </p:cNvPr>
          <p:cNvSpPr>
            <a:spLocks noChangeAspect="1"/>
          </p:cNvSpPr>
          <p:nvPr/>
        </p:nvSpPr>
        <p:spPr>
          <a:xfrm>
            <a:off x="5578622" y="1953456"/>
            <a:ext cx="432000" cy="475200"/>
          </a:xfrm>
          <a:custGeom>
            <a:avLst/>
            <a:gdLst>
              <a:gd name="connsiteX0" fmla="*/ 540000 w 1080000"/>
              <a:gd name="connsiteY0" fmla="*/ 173802 h 1188000"/>
              <a:gd name="connsiteX1" fmla="*/ 180000 w 1080000"/>
              <a:gd name="connsiteY1" fmla="*/ 533802 h 1188000"/>
              <a:gd name="connsiteX2" fmla="*/ 540000 w 1080000"/>
              <a:gd name="connsiteY2" fmla="*/ 893802 h 1188000"/>
              <a:gd name="connsiteX3" fmla="*/ 900000 w 1080000"/>
              <a:gd name="connsiteY3" fmla="*/ 533802 h 1188000"/>
              <a:gd name="connsiteX4" fmla="*/ 540000 w 1080000"/>
              <a:gd name="connsiteY4" fmla="*/ 173802 h 1188000"/>
              <a:gd name="connsiteX5" fmla="*/ 540000 w 1080000"/>
              <a:gd name="connsiteY5" fmla="*/ 0 h 1188000"/>
              <a:gd name="connsiteX6" fmla="*/ 1080000 w 1080000"/>
              <a:gd name="connsiteY6" fmla="*/ 540000 h 1188000"/>
              <a:gd name="connsiteX7" fmla="*/ 921838 w 1080000"/>
              <a:gd name="connsiteY7" fmla="*/ 921838 h 1188000"/>
              <a:gd name="connsiteX8" fmla="*/ 861041 w 1080000"/>
              <a:gd name="connsiteY8" fmla="*/ 972000 h 1188000"/>
              <a:gd name="connsiteX9" fmla="*/ 864000 w 1080000"/>
              <a:gd name="connsiteY9" fmla="*/ 972000 h 1188000"/>
              <a:gd name="connsiteX10" fmla="*/ 848586 w 1080000"/>
              <a:gd name="connsiteY10" fmla="*/ 982276 h 1188000"/>
              <a:gd name="connsiteX11" fmla="*/ 841919 w 1080000"/>
              <a:gd name="connsiteY11" fmla="*/ 987777 h 1188000"/>
              <a:gd name="connsiteX12" fmla="*/ 833395 w 1080000"/>
              <a:gd name="connsiteY12" fmla="*/ 992403 h 1188000"/>
              <a:gd name="connsiteX13" fmla="*/ 540000 w 1080000"/>
              <a:gd name="connsiteY13" fmla="*/ 1188000 h 1188000"/>
              <a:gd name="connsiteX14" fmla="*/ 246605 w 1080000"/>
              <a:gd name="connsiteY14" fmla="*/ 992403 h 1188000"/>
              <a:gd name="connsiteX15" fmla="*/ 238081 w 1080000"/>
              <a:gd name="connsiteY15" fmla="*/ 987777 h 1188000"/>
              <a:gd name="connsiteX16" fmla="*/ 231414 w 1080000"/>
              <a:gd name="connsiteY16" fmla="*/ 982276 h 1188000"/>
              <a:gd name="connsiteX17" fmla="*/ 216000 w 1080000"/>
              <a:gd name="connsiteY17" fmla="*/ 972000 h 1188000"/>
              <a:gd name="connsiteX18" fmla="*/ 218959 w 1080000"/>
              <a:gd name="connsiteY18" fmla="*/ 972000 h 1188000"/>
              <a:gd name="connsiteX19" fmla="*/ 158162 w 1080000"/>
              <a:gd name="connsiteY19" fmla="*/ 921838 h 1188000"/>
              <a:gd name="connsiteX20" fmla="*/ 0 w 1080000"/>
              <a:gd name="connsiteY20" fmla="*/ 540000 h 1188000"/>
              <a:gd name="connsiteX21" fmla="*/ 540000 w 1080000"/>
              <a:gd name="connsiteY21" fmla="*/ 0 h 11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80000" h="1188000">
                <a:moveTo>
                  <a:pt x="540000" y="173802"/>
                </a:moveTo>
                <a:cubicBezTo>
                  <a:pt x="341177" y="173802"/>
                  <a:pt x="180000" y="334979"/>
                  <a:pt x="180000" y="533802"/>
                </a:cubicBezTo>
                <a:cubicBezTo>
                  <a:pt x="180000" y="732625"/>
                  <a:pt x="341177" y="893802"/>
                  <a:pt x="540000" y="893802"/>
                </a:cubicBezTo>
                <a:cubicBezTo>
                  <a:pt x="738823" y="893802"/>
                  <a:pt x="900000" y="732625"/>
                  <a:pt x="900000" y="533802"/>
                </a:cubicBezTo>
                <a:cubicBezTo>
                  <a:pt x="900000" y="334979"/>
                  <a:pt x="738823" y="173802"/>
                  <a:pt x="540000" y="173802"/>
                </a:cubicBezTo>
                <a:close/>
                <a:moveTo>
                  <a:pt x="540000" y="0"/>
                </a:moveTo>
                <a:cubicBezTo>
                  <a:pt x="838234" y="0"/>
                  <a:pt x="1080000" y="241766"/>
                  <a:pt x="1080000" y="540000"/>
                </a:cubicBezTo>
                <a:cubicBezTo>
                  <a:pt x="1080000" y="689117"/>
                  <a:pt x="1019559" y="824117"/>
                  <a:pt x="921838" y="921838"/>
                </a:cubicBezTo>
                <a:lnTo>
                  <a:pt x="861041" y="972000"/>
                </a:lnTo>
                <a:lnTo>
                  <a:pt x="864000" y="972000"/>
                </a:lnTo>
                <a:lnTo>
                  <a:pt x="848586" y="982276"/>
                </a:lnTo>
                <a:lnTo>
                  <a:pt x="841919" y="987777"/>
                </a:lnTo>
                <a:lnTo>
                  <a:pt x="833395" y="992403"/>
                </a:lnTo>
                <a:lnTo>
                  <a:pt x="540000" y="1188000"/>
                </a:lnTo>
                <a:lnTo>
                  <a:pt x="246605" y="992403"/>
                </a:lnTo>
                <a:lnTo>
                  <a:pt x="238081" y="987777"/>
                </a:lnTo>
                <a:lnTo>
                  <a:pt x="231414" y="982276"/>
                </a:lnTo>
                <a:lnTo>
                  <a:pt x="216000" y="972000"/>
                </a:lnTo>
                <a:lnTo>
                  <a:pt x="218959" y="972000"/>
                </a:lnTo>
                <a:lnTo>
                  <a:pt x="158162" y="921838"/>
                </a:lnTo>
                <a:cubicBezTo>
                  <a:pt x="60442" y="824117"/>
                  <a:pt x="0" y="689117"/>
                  <a:pt x="0" y="540000"/>
                </a:cubicBezTo>
                <a:cubicBezTo>
                  <a:pt x="0" y="241766"/>
                  <a:pt x="241766" y="0"/>
                  <a:pt x="540000" y="0"/>
                </a:cubicBezTo>
                <a:close/>
              </a:path>
            </a:pathLst>
          </a:custGeom>
          <a:solidFill>
            <a:srgbClr val="228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72000" bIns="144000" rtlCol="0" anchor="ctr" anchorCtr="0">
            <a:noAutofit/>
          </a:bodyPr>
          <a:lstStyle/>
          <a:p>
            <a:pPr algn="ctr"/>
            <a:r>
              <a:rPr lang="en-US" altLang="ko-KR" sz="1400" b="1" dirty="0">
                <a:solidFill>
                  <a:schemeClr val="tx1"/>
                </a:solidFill>
              </a:rPr>
              <a:t>0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98C701-0C3C-5D09-E686-23252B954D69}"/>
              </a:ext>
            </a:extLst>
          </p:cNvPr>
          <p:cNvSpPr txBox="1"/>
          <p:nvPr/>
        </p:nvSpPr>
        <p:spPr>
          <a:xfrm>
            <a:off x="5981504" y="1947636"/>
            <a:ext cx="2160000" cy="432000"/>
          </a:xfrm>
          <a:prstGeom prst="rect">
            <a:avLst/>
          </a:prstGeom>
          <a:noFill/>
        </p:spPr>
        <p:txBody>
          <a:bodyPr wrap="square" tIns="72000" bIns="72000" rtlCol="0" anchor="ctr">
            <a:noAutofit/>
          </a:bodyPr>
          <a:lstStyle/>
          <a:p>
            <a:pPr algn="l" latinLnBrk="0">
              <a:spcAft>
                <a:spcPts val="400"/>
              </a:spcAft>
            </a:pPr>
            <a:r>
              <a:rPr lang="ko-KR" altLang="en-US" sz="1200" dirty="0">
                <a:solidFill>
                  <a:srgbClr val="003738"/>
                </a:solidFill>
              </a:rPr>
              <a:t>백업 계정 </a:t>
            </a:r>
            <a:r>
              <a:rPr lang="en-US" altLang="ko-KR" sz="1200" dirty="0">
                <a:solidFill>
                  <a:srgbClr val="003738"/>
                </a:solidFill>
              </a:rPr>
              <a:t>MFA (</a:t>
            </a:r>
            <a:r>
              <a:rPr lang="ko-KR" altLang="en-US" sz="1200" dirty="0">
                <a:solidFill>
                  <a:srgbClr val="003738"/>
                </a:solidFill>
              </a:rPr>
              <a:t>다중인증</a:t>
            </a:r>
            <a:r>
              <a:rPr lang="en-US" altLang="ko-KR" sz="1200" dirty="0">
                <a:solidFill>
                  <a:srgbClr val="003738"/>
                </a:solidFill>
              </a:rPr>
              <a:t>) </a:t>
            </a:r>
            <a:r>
              <a:rPr lang="ko-KR" altLang="en-US" sz="1200" dirty="0">
                <a:solidFill>
                  <a:srgbClr val="003738"/>
                </a:solidFill>
              </a:rPr>
              <a:t>적용으로 이중 보안</a:t>
            </a:r>
          </a:p>
        </p:txBody>
      </p:sp>
      <p:pic>
        <p:nvPicPr>
          <p:cNvPr id="25" name="그래픽 24" descr="오래된 열쇠 단색으로 채워진">
            <a:extLst>
              <a:ext uri="{FF2B5EF4-FFF2-40B4-BE49-F238E27FC236}">
                <a16:creationId xmlns:a16="http://schemas.microsoft.com/office/drawing/2014/main" id="{95BB79E4-F822-8A04-01DD-94E0983748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10622" y="2416499"/>
            <a:ext cx="540000" cy="540000"/>
          </a:xfrm>
          <a:prstGeom prst="rect">
            <a:avLst/>
          </a:prstGeom>
        </p:spPr>
      </p:pic>
      <p:pic>
        <p:nvPicPr>
          <p:cNvPr id="27" name="그래픽 26" descr="오래된 열쇠 단색으로 채워진">
            <a:extLst>
              <a:ext uri="{FF2B5EF4-FFF2-40B4-BE49-F238E27FC236}">
                <a16:creationId xmlns:a16="http://schemas.microsoft.com/office/drawing/2014/main" id="{91A58E43-2D5D-3ACB-5BAC-38351888F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2622" y="2416499"/>
            <a:ext cx="540000" cy="5400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778E4164-4B04-FD39-1E94-9102765F2B5E}"/>
              </a:ext>
            </a:extLst>
          </p:cNvPr>
          <p:cNvSpPr txBox="1"/>
          <p:nvPr/>
        </p:nvSpPr>
        <p:spPr>
          <a:xfrm>
            <a:off x="6341862" y="2516862"/>
            <a:ext cx="579520" cy="339274"/>
          </a:xfrm>
          <a:prstGeom prst="rect">
            <a:avLst/>
          </a:prstGeom>
          <a:noFill/>
        </p:spPr>
        <p:txBody>
          <a:bodyPr wrap="square" tIns="72000" bIns="72000" rtlCol="0">
            <a:noAutofit/>
          </a:bodyPr>
          <a:lstStyle/>
          <a:p>
            <a:pPr algn="ctr" latinLnBrk="0">
              <a:spcAft>
                <a:spcPts val="400"/>
              </a:spcAft>
            </a:pPr>
            <a:r>
              <a:rPr lang="en-US" altLang="ko-KR" sz="2000" dirty="0">
                <a:solidFill>
                  <a:srgbClr val="12315F"/>
                </a:solidFill>
              </a:rPr>
              <a:t>+</a:t>
            </a:r>
            <a:endParaRPr lang="ko-KR" altLang="en-US" sz="2000" dirty="0">
              <a:solidFill>
                <a:srgbClr val="12315F"/>
              </a:solidFill>
            </a:endParaRPr>
          </a:p>
        </p:txBody>
      </p:sp>
      <p:cxnSp>
        <p:nvCxnSpPr>
          <p:cNvPr id="30" name="연결선: 꺾임 29">
            <a:extLst>
              <a:ext uri="{FF2B5EF4-FFF2-40B4-BE49-F238E27FC236}">
                <a16:creationId xmlns:a16="http://schemas.microsoft.com/office/drawing/2014/main" id="{01C33B11-43DE-BBEC-FD42-B7968A0755E5}"/>
              </a:ext>
            </a:extLst>
          </p:cNvPr>
          <p:cNvCxnSpPr>
            <a:cxnSpLocks/>
            <a:stCxn id="5" idx="13"/>
            <a:endCxn id="35" idx="0"/>
          </p:cNvCxnSpPr>
          <p:nvPr/>
        </p:nvCxnSpPr>
        <p:spPr>
          <a:xfrm flipH="1">
            <a:off x="4691714" y="2428656"/>
            <a:ext cx="1102908" cy="1484414"/>
          </a:xfrm>
          <a:prstGeom prst="bentConnector4">
            <a:avLst>
              <a:gd name="adj1" fmla="val 1131"/>
              <a:gd name="adj2" fmla="val 63440"/>
            </a:avLst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그림 34">
            <a:extLst>
              <a:ext uri="{FF2B5EF4-FFF2-40B4-BE49-F238E27FC236}">
                <a16:creationId xmlns:a16="http://schemas.microsoft.com/office/drawing/2014/main" id="{FFD32D97-BA7C-5B87-00BA-58049D5CC1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2476" y="3913070"/>
            <a:ext cx="1798476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14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5CF093-4BA8-C8AB-3863-01663DE9C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OS</a:t>
            </a:r>
            <a:r>
              <a:rPr lang="ko-KR" altLang="en-US" dirty="0"/>
              <a:t> 보호 기능 필수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1ECE2DA-765E-239C-7094-A38A8AFCDF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OS </a:t>
            </a:r>
            <a:r>
              <a:rPr lang="ko-KR" altLang="en-US" dirty="0"/>
              <a:t>백업 능력이 없으면 랜섬웨어 대응 능력이 없습니다</a:t>
            </a:r>
            <a:r>
              <a:rPr lang="en-US" altLang="ko-KR" dirty="0"/>
              <a:t>. </a:t>
            </a:r>
            <a:r>
              <a:rPr lang="ko-KR" altLang="en-US" dirty="0">
                <a:highlight>
                  <a:srgbClr val="FFFF00"/>
                </a:highlight>
              </a:rPr>
              <a:t>깨끗한 </a:t>
            </a:r>
            <a:r>
              <a:rPr lang="en-US" altLang="ko-KR" dirty="0">
                <a:highlight>
                  <a:srgbClr val="FFFF00"/>
                </a:highlight>
              </a:rPr>
              <a:t>OS</a:t>
            </a:r>
            <a:r>
              <a:rPr lang="ko-KR" altLang="en-US" dirty="0">
                <a:highlight>
                  <a:srgbClr val="FFFF00"/>
                </a:highlight>
              </a:rPr>
              <a:t> 없이 리눅스와 윈도우는 작동하지 않기 때문입니다</a:t>
            </a:r>
            <a:r>
              <a:rPr lang="en-US" altLang="ko-KR" dirty="0"/>
              <a:t>. </a:t>
            </a:r>
            <a:r>
              <a:rPr lang="ko-KR" altLang="en-US" dirty="0"/>
              <a:t>빔은 </a:t>
            </a:r>
            <a:r>
              <a:rPr lang="en-US" altLang="ko-KR" dirty="0"/>
              <a:t>OS</a:t>
            </a:r>
            <a:r>
              <a:rPr lang="ko-KR" altLang="en-US" dirty="0"/>
              <a:t>와 </a:t>
            </a:r>
            <a:r>
              <a:rPr lang="en-US" altLang="ko-KR" dirty="0"/>
              <a:t>DB</a:t>
            </a:r>
            <a:r>
              <a:rPr lang="ko-KR" altLang="en-US" dirty="0"/>
              <a:t>를 통합 백업하고 복구는 </a:t>
            </a:r>
            <a:r>
              <a:rPr lang="en-US" altLang="ko-KR" dirty="0"/>
              <a:t>OS</a:t>
            </a:r>
            <a:r>
              <a:rPr lang="ko-KR" altLang="en-US" dirty="0"/>
              <a:t>와 </a:t>
            </a:r>
            <a:r>
              <a:rPr lang="en-US" altLang="ko-KR" dirty="0"/>
              <a:t>DB</a:t>
            </a:r>
            <a:r>
              <a:rPr lang="ko-KR" altLang="en-US" dirty="0"/>
              <a:t>를 분리 또는 함께 선택적으로 </a:t>
            </a:r>
            <a:r>
              <a:rPr lang="ko-KR" altLang="en-US" dirty="0" err="1"/>
              <a:t>복구할수</a:t>
            </a:r>
            <a:r>
              <a:rPr lang="ko-KR" altLang="en-US" dirty="0"/>
              <a:t>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63CC8E30-6532-40CB-EC80-A6D188CE2D1A}"/>
              </a:ext>
            </a:extLst>
          </p:cNvPr>
          <p:cNvSpPr>
            <a:spLocks noChangeAspect="1"/>
          </p:cNvSpPr>
          <p:nvPr/>
        </p:nvSpPr>
        <p:spPr>
          <a:xfrm>
            <a:off x="3771696" y="3220370"/>
            <a:ext cx="720000" cy="572168"/>
          </a:xfrm>
          <a:custGeom>
            <a:avLst/>
            <a:gdLst>
              <a:gd name="connsiteX0" fmla="*/ 205714 w 1440000"/>
              <a:gd name="connsiteY0" fmla="*/ 798503 h 1144336"/>
              <a:gd name="connsiteX1" fmla="*/ 281786 w 1440000"/>
              <a:gd name="connsiteY1" fmla="*/ 798503 h 1144336"/>
              <a:gd name="connsiteX2" fmla="*/ 281786 w 1440000"/>
              <a:gd name="connsiteY2" fmla="*/ 871419 h 1144336"/>
              <a:gd name="connsiteX3" fmla="*/ 205714 w 1440000"/>
              <a:gd name="connsiteY3" fmla="*/ 871419 h 1144336"/>
              <a:gd name="connsiteX4" fmla="*/ 1006802 w 1440000"/>
              <a:gd name="connsiteY4" fmla="*/ 707494 h 1144336"/>
              <a:gd name="connsiteX5" fmla="*/ 1234285 w 1440000"/>
              <a:gd name="connsiteY5" fmla="*/ 707494 h 1144336"/>
              <a:gd name="connsiteX6" fmla="*/ 1167621 w 1440000"/>
              <a:gd name="connsiteY6" fmla="*/ 861442 h 1144336"/>
              <a:gd name="connsiteX7" fmla="*/ 303520 w 1440000"/>
              <a:gd name="connsiteY7" fmla="*/ 704753 h 1144336"/>
              <a:gd name="connsiteX8" fmla="*/ 379590 w 1440000"/>
              <a:gd name="connsiteY8" fmla="*/ 704753 h 1144336"/>
              <a:gd name="connsiteX9" fmla="*/ 379590 w 1440000"/>
              <a:gd name="connsiteY9" fmla="*/ 871419 h 1144336"/>
              <a:gd name="connsiteX10" fmla="*/ 303520 w 1440000"/>
              <a:gd name="connsiteY10" fmla="*/ 871419 h 1144336"/>
              <a:gd name="connsiteX11" fmla="*/ 401326 w 1440000"/>
              <a:gd name="connsiteY11" fmla="*/ 611003 h 1144336"/>
              <a:gd name="connsiteX12" fmla="*/ 477396 w 1440000"/>
              <a:gd name="connsiteY12" fmla="*/ 611003 h 1144336"/>
              <a:gd name="connsiteX13" fmla="*/ 477396 w 1440000"/>
              <a:gd name="connsiteY13" fmla="*/ 871419 h 1144336"/>
              <a:gd name="connsiteX14" fmla="*/ 401326 w 1440000"/>
              <a:gd name="connsiteY14" fmla="*/ 871419 h 1144336"/>
              <a:gd name="connsiteX15" fmla="*/ 499130 w 1440000"/>
              <a:gd name="connsiteY15" fmla="*/ 517253 h 1144336"/>
              <a:gd name="connsiteX16" fmla="*/ 575202 w 1440000"/>
              <a:gd name="connsiteY16" fmla="*/ 517253 h 1144336"/>
              <a:gd name="connsiteX17" fmla="*/ 575202 w 1440000"/>
              <a:gd name="connsiteY17" fmla="*/ 871419 h 1144336"/>
              <a:gd name="connsiteX18" fmla="*/ 499130 w 1440000"/>
              <a:gd name="connsiteY18" fmla="*/ 871419 h 1144336"/>
              <a:gd name="connsiteX19" fmla="*/ 987560 w 1440000"/>
              <a:gd name="connsiteY19" fmla="*/ 444336 h 1144336"/>
              <a:gd name="connsiteX20" fmla="*/ 1234286 w 1440000"/>
              <a:gd name="connsiteY20" fmla="*/ 681179 h 1144336"/>
              <a:gd name="connsiteX21" fmla="*/ 987560 w 1440000"/>
              <a:gd name="connsiteY21" fmla="*/ 681179 h 1144336"/>
              <a:gd name="connsiteX22" fmla="*/ 960069 w 1440000"/>
              <a:gd name="connsiteY22" fmla="*/ 444336 h 1144336"/>
              <a:gd name="connsiteX23" fmla="*/ 960069 w 1440000"/>
              <a:gd name="connsiteY23" fmla="*/ 699599 h 1144336"/>
              <a:gd name="connsiteX24" fmla="*/ 1148378 w 1440000"/>
              <a:gd name="connsiteY24" fmla="*/ 879863 h 1144336"/>
              <a:gd name="connsiteX25" fmla="*/ 973815 w 1440000"/>
              <a:gd name="connsiteY25" fmla="*/ 944336 h 1144336"/>
              <a:gd name="connsiteX26" fmla="*/ 712656 w 1440000"/>
              <a:gd name="connsiteY26" fmla="*/ 694336 h 1144336"/>
              <a:gd name="connsiteX27" fmla="*/ 960069 w 1440000"/>
              <a:gd name="connsiteY27" fmla="*/ 444336 h 1144336"/>
              <a:gd name="connsiteX28" fmla="*/ 34286 w 1440000"/>
              <a:gd name="connsiteY28" fmla="*/ 288000 h 1144336"/>
              <a:gd name="connsiteX29" fmla="*/ 34286 w 1440000"/>
              <a:gd name="connsiteY29" fmla="*/ 1036078 h 1144336"/>
              <a:gd name="connsiteX30" fmla="*/ 111351 w 1440000"/>
              <a:gd name="connsiteY30" fmla="*/ 1111003 h 1144336"/>
              <a:gd name="connsiteX31" fmla="*/ 1328649 w 1440000"/>
              <a:gd name="connsiteY31" fmla="*/ 1111003 h 1144336"/>
              <a:gd name="connsiteX32" fmla="*/ 1405714 w 1440000"/>
              <a:gd name="connsiteY32" fmla="*/ 1036078 h 1144336"/>
              <a:gd name="connsiteX33" fmla="*/ 1405714 w 1440000"/>
              <a:gd name="connsiteY33" fmla="*/ 288000 h 1144336"/>
              <a:gd name="connsiteX34" fmla="*/ 837699 w 1440000"/>
              <a:gd name="connsiteY34" fmla="*/ 156478 h 1144336"/>
              <a:gd name="connsiteX35" fmla="*/ 837699 w 1440000"/>
              <a:gd name="connsiteY35" fmla="*/ 181880 h 1144336"/>
              <a:gd name="connsiteX36" fmla="*/ 943525 w 1440000"/>
              <a:gd name="connsiteY36" fmla="*/ 181880 h 1144336"/>
              <a:gd name="connsiteX37" fmla="*/ 943525 w 1440000"/>
              <a:gd name="connsiteY37" fmla="*/ 156478 h 1144336"/>
              <a:gd name="connsiteX38" fmla="*/ 1072550 w 1440000"/>
              <a:gd name="connsiteY38" fmla="*/ 125144 h 1144336"/>
              <a:gd name="connsiteX39" fmla="*/ 1116585 w 1440000"/>
              <a:gd name="connsiteY39" fmla="*/ 169179 h 1144336"/>
              <a:gd name="connsiteX40" fmla="*/ 1072550 w 1440000"/>
              <a:gd name="connsiteY40" fmla="*/ 213214 h 1144336"/>
              <a:gd name="connsiteX41" fmla="*/ 1028515 w 1440000"/>
              <a:gd name="connsiteY41" fmla="*/ 169179 h 1144336"/>
              <a:gd name="connsiteX42" fmla="*/ 1072550 w 1440000"/>
              <a:gd name="connsiteY42" fmla="*/ 125144 h 1144336"/>
              <a:gd name="connsiteX43" fmla="*/ 1072550 w 1440000"/>
              <a:gd name="connsiteY43" fmla="*/ 97179 h 1144336"/>
              <a:gd name="connsiteX44" fmla="*/ 1000550 w 1440000"/>
              <a:gd name="connsiteY44" fmla="*/ 169179 h 1144336"/>
              <a:gd name="connsiteX45" fmla="*/ 1072550 w 1440000"/>
              <a:gd name="connsiteY45" fmla="*/ 241179 h 1144336"/>
              <a:gd name="connsiteX46" fmla="*/ 1144550 w 1440000"/>
              <a:gd name="connsiteY46" fmla="*/ 169179 h 1144336"/>
              <a:gd name="connsiteX47" fmla="*/ 1072550 w 1440000"/>
              <a:gd name="connsiteY47" fmla="*/ 97179 h 1144336"/>
              <a:gd name="connsiteX48" fmla="*/ 1240154 w 1440000"/>
              <a:gd name="connsiteY48" fmla="*/ 92883 h 1144336"/>
              <a:gd name="connsiteX49" fmla="*/ 1206960 w 1440000"/>
              <a:gd name="connsiteY49" fmla="*/ 115592 h 1144336"/>
              <a:gd name="connsiteX50" fmla="*/ 1243621 w 1440000"/>
              <a:gd name="connsiteY50" fmla="*/ 169179 h 1144336"/>
              <a:gd name="connsiteX51" fmla="*/ 1206960 w 1440000"/>
              <a:gd name="connsiteY51" fmla="*/ 222766 h 1144336"/>
              <a:gd name="connsiteX52" fmla="*/ 1238489 w 1440000"/>
              <a:gd name="connsiteY52" fmla="*/ 244336 h 1144336"/>
              <a:gd name="connsiteX53" fmla="*/ 1240933 w 1440000"/>
              <a:gd name="connsiteY53" fmla="*/ 244336 h 1144336"/>
              <a:gd name="connsiteX54" fmla="*/ 1267986 w 1440000"/>
              <a:gd name="connsiteY54" fmla="*/ 204793 h 1144336"/>
              <a:gd name="connsiteX55" fmla="*/ 1295039 w 1440000"/>
              <a:gd name="connsiteY55" fmla="*/ 244336 h 1144336"/>
              <a:gd name="connsiteX56" fmla="*/ 1297483 w 1440000"/>
              <a:gd name="connsiteY56" fmla="*/ 244336 h 1144336"/>
              <a:gd name="connsiteX57" fmla="*/ 1329012 w 1440000"/>
              <a:gd name="connsiteY57" fmla="*/ 222766 h 1144336"/>
              <a:gd name="connsiteX58" fmla="*/ 1292351 w 1440000"/>
              <a:gd name="connsiteY58" fmla="*/ 169179 h 1144336"/>
              <a:gd name="connsiteX59" fmla="*/ 1329012 w 1440000"/>
              <a:gd name="connsiteY59" fmla="*/ 115592 h 1144336"/>
              <a:gd name="connsiteX60" fmla="*/ 1295818 w 1440000"/>
              <a:gd name="connsiteY60" fmla="*/ 92883 h 1144336"/>
              <a:gd name="connsiteX61" fmla="*/ 1267986 w 1440000"/>
              <a:gd name="connsiteY61" fmla="*/ 133565 h 1144336"/>
              <a:gd name="connsiteX62" fmla="*/ 48001 w 1440000"/>
              <a:gd name="connsiteY62" fmla="*/ 0 h 1144336"/>
              <a:gd name="connsiteX63" fmla="*/ 1391999 w 1440000"/>
              <a:gd name="connsiteY63" fmla="*/ 0 h 1144336"/>
              <a:gd name="connsiteX64" fmla="*/ 1440000 w 1440000"/>
              <a:gd name="connsiteY64" fmla="*/ 48001 h 1144336"/>
              <a:gd name="connsiteX65" fmla="*/ 1440000 w 1440000"/>
              <a:gd name="connsiteY65" fmla="*/ 244336 h 1144336"/>
              <a:gd name="connsiteX66" fmla="*/ 1440000 w 1440000"/>
              <a:gd name="connsiteY66" fmla="*/ 288000 h 1144336"/>
              <a:gd name="connsiteX67" fmla="*/ 1440000 w 1440000"/>
              <a:gd name="connsiteY67" fmla="*/ 1063417 h 1144336"/>
              <a:gd name="connsiteX68" fmla="*/ 1356769 w 1440000"/>
              <a:gd name="connsiteY68" fmla="*/ 1144336 h 1144336"/>
              <a:gd name="connsiteX69" fmla="*/ 83231 w 1440000"/>
              <a:gd name="connsiteY69" fmla="*/ 1144336 h 1144336"/>
              <a:gd name="connsiteX70" fmla="*/ 0 w 1440000"/>
              <a:gd name="connsiteY70" fmla="*/ 1063417 h 1144336"/>
              <a:gd name="connsiteX71" fmla="*/ 0 w 1440000"/>
              <a:gd name="connsiteY71" fmla="*/ 288000 h 1144336"/>
              <a:gd name="connsiteX72" fmla="*/ 0 w 1440000"/>
              <a:gd name="connsiteY72" fmla="*/ 244336 h 1144336"/>
              <a:gd name="connsiteX73" fmla="*/ 0 w 1440000"/>
              <a:gd name="connsiteY73" fmla="*/ 48001 h 1144336"/>
              <a:gd name="connsiteX74" fmla="*/ 48001 w 1440000"/>
              <a:gd name="connsiteY74" fmla="*/ 0 h 1144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440000" h="1144336">
                <a:moveTo>
                  <a:pt x="205714" y="798503"/>
                </a:moveTo>
                <a:lnTo>
                  <a:pt x="281786" y="798503"/>
                </a:lnTo>
                <a:lnTo>
                  <a:pt x="281786" y="871419"/>
                </a:lnTo>
                <a:lnTo>
                  <a:pt x="205714" y="871419"/>
                </a:lnTo>
                <a:close/>
                <a:moveTo>
                  <a:pt x="1006802" y="707494"/>
                </a:moveTo>
                <a:lnTo>
                  <a:pt x="1234285" y="707494"/>
                </a:lnTo>
                <a:cubicBezTo>
                  <a:pt x="1231535" y="764731"/>
                  <a:pt x="1208169" y="818679"/>
                  <a:pt x="1167621" y="861442"/>
                </a:cubicBezTo>
                <a:close/>
                <a:moveTo>
                  <a:pt x="303520" y="704753"/>
                </a:moveTo>
                <a:lnTo>
                  <a:pt x="379590" y="704753"/>
                </a:lnTo>
                <a:lnTo>
                  <a:pt x="379590" y="871419"/>
                </a:lnTo>
                <a:lnTo>
                  <a:pt x="303520" y="871419"/>
                </a:lnTo>
                <a:close/>
                <a:moveTo>
                  <a:pt x="401326" y="611003"/>
                </a:moveTo>
                <a:lnTo>
                  <a:pt x="477396" y="611003"/>
                </a:lnTo>
                <a:lnTo>
                  <a:pt x="477396" y="871419"/>
                </a:lnTo>
                <a:lnTo>
                  <a:pt x="401326" y="871419"/>
                </a:lnTo>
                <a:close/>
                <a:moveTo>
                  <a:pt x="499130" y="517253"/>
                </a:moveTo>
                <a:lnTo>
                  <a:pt x="575202" y="517253"/>
                </a:lnTo>
                <a:lnTo>
                  <a:pt x="575202" y="871419"/>
                </a:lnTo>
                <a:lnTo>
                  <a:pt x="499130" y="871419"/>
                </a:lnTo>
                <a:close/>
                <a:moveTo>
                  <a:pt x="987560" y="444336"/>
                </a:moveTo>
                <a:cubicBezTo>
                  <a:pt x="1120889" y="450916"/>
                  <a:pt x="1227413" y="552889"/>
                  <a:pt x="1234286" y="681179"/>
                </a:cubicBezTo>
                <a:lnTo>
                  <a:pt x="987560" y="681179"/>
                </a:lnTo>
                <a:close/>
                <a:moveTo>
                  <a:pt x="960069" y="444336"/>
                </a:moveTo>
                <a:lnTo>
                  <a:pt x="960069" y="699599"/>
                </a:lnTo>
                <a:lnTo>
                  <a:pt x="1148378" y="879863"/>
                </a:lnTo>
                <a:cubicBezTo>
                  <a:pt x="1100271" y="921968"/>
                  <a:pt x="1039105" y="944336"/>
                  <a:pt x="973815" y="944336"/>
                </a:cubicBezTo>
                <a:cubicBezTo>
                  <a:pt x="829491" y="944336"/>
                  <a:pt x="712656" y="832494"/>
                  <a:pt x="712656" y="694336"/>
                </a:cubicBezTo>
                <a:cubicBezTo>
                  <a:pt x="712656" y="561442"/>
                  <a:pt x="822617" y="450916"/>
                  <a:pt x="960069" y="444336"/>
                </a:cubicBezTo>
                <a:close/>
                <a:moveTo>
                  <a:pt x="34286" y="288000"/>
                </a:moveTo>
                <a:lnTo>
                  <a:pt x="34286" y="1036078"/>
                </a:lnTo>
                <a:cubicBezTo>
                  <a:pt x="34286" y="1077457"/>
                  <a:pt x="68790" y="1111003"/>
                  <a:pt x="111351" y="1111003"/>
                </a:cubicBezTo>
                <a:lnTo>
                  <a:pt x="1328649" y="1111003"/>
                </a:lnTo>
                <a:cubicBezTo>
                  <a:pt x="1371211" y="1111003"/>
                  <a:pt x="1405714" y="1077457"/>
                  <a:pt x="1405714" y="1036078"/>
                </a:cubicBezTo>
                <a:lnTo>
                  <a:pt x="1405714" y="288000"/>
                </a:lnTo>
                <a:close/>
                <a:moveTo>
                  <a:pt x="837699" y="156478"/>
                </a:moveTo>
                <a:lnTo>
                  <a:pt x="837699" y="181880"/>
                </a:lnTo>
                <a:lnTo>
                  <a:pt x="943525" y="181880"/>
                </a:lnTo>
                <a:lnTo>
                  <a:pt x="943525" y="156478"/>
                </a:lnTo>
                <a:close/>
                <a:moveTo>
                  <a:pt x="1072550" y="125144"/>
                </a:moveTo>
                <a:cubicBezTo>
                  <a:pt x="1096870" y="125144"/>
                  <a:pt x="1116585" y="144859"/>
                  <a:pt x="1116585" y="169179"/>
                </a:cubicBezTo>
                <a:cubicBezTo>
                  <a:pt x="1116585" y="193499"/>
                  <a:pt x="1096870" y="213214"/>
                  <a:pt x="1072550" y="213214"/>
                </a:cubicBezTo>
                <a:cubicBezTo>
                  <a:pt x="1048230" y="213214"/>
                  <a:pt x="1028515" y="193499"/>
                  <a:pt x="1028515" y="169179"/>
                </a:cubicBezTo>
                <a:cubicBezTo>
                  <a:pt x="1028515" y="144859"/>
                  <a:pt x="1048230" y="125144"/>
                  <a:pt x="1072550" y="125144"/>
                </a:cubicBezTo>
                <a:close/>
                <a:moveTo>
                  <a:pt x="1072550" y="97179"/>
                </a:moveTo>
                <a:cubicBezTo>
                  <a:pt x="1032785" y="97179"/>
                  <a:pt x="1000550" y="129414"/>
                  <a:pt x="1000550" y="169179"/>
                </a:cubicBezTo>
                <a:cubicBezTo>
                  <a:pt x="1000550" y="208944"/>
                  <a:pt x="1032785" y="241179"/>
                  <a:pt x="1072550" y="241179"/>
                </a:cubicBezTo>
                <a:cubicBezTo>
                  <a:pt x="1112315" y="241179"/>
                  <a:pt x="1144550" y="208944"/>
                  <a:pt x="1144550" y="169179"/>
                </a:cubicBezTo>
                <a:cubicBezTo>
                  <a:pt x="1144550" y="129414"/>
                  <a:pt x="1112315" y="97179"/>
                  <a:pt x="1072550" y="97179"/>
                </a:cubicBezTo>
                <a:close/>
                <a:moveTo>
                  <a:pt x="1240154" y="92883"/>
                </a:moveTo>
                <a:lnTo>
                  <a:pt x="1206960" y="115592"/>
                </a:lnTo>
                <a:lnTo>
                  <a:pt x="1243621" y="169179"/>
                </a:lnTo>
                <a:lnTo>
                  <a:pt x="1206960" y="222766"/>
                </a:lnTo>
                <a:lnTo>
                  <a:pt x="1238489" y="244336"/>
                </a:lnTo>
                <a:lnTo>
                  <a:pt x="1240933" y="244336"/>
                </a:lnTo>
                <a:lnTo>
                  <a:pt x="1267986" y="204793"/>
                </a:lnTo>
                <a:lnTo>
                  <a:pt x="1295039" y="244336"/>
                </a:lnTo>
                <a:lnTo>
                  <a:pt x="1297483" y="244336"/>
                </a:lnTo>
                <a:lnTo>
                  <a:pt x="1329012" y="222766"/>
                </a:lnTo>
                <a:lnTo>
                  <a:pt x="1292351" y="169179"/>
                </a:lnTo>
                <a:lnTo>
                  <a:pt x="1329012" y="115592"/>
                </a:lnTo>
                <a:lnTo>
                  <a:pt x="1295818" y="92883"/>
                </a:lnTo>
                <a:lnTo>
                  <a:pt x="1267986" y="133565"/>
                </a:lnTo>
                <a:close/>
                <a:moveTo>
                  <a:pt x="48001" y="0"/>
                </a:moveTo>
                <a:lnTo>
                  <a:pt x="1391999" y="0"/>
                </a:lnTo>
                <a:cubicBezTo>
                  <a:pt x="1418509" y="0"/>
                  <a:pt x="1440000" y="21491"/>
                  <a:pt x="1440000" y="48001"/>
                </a:cubicBezTo>
                <a:lnTo>
                  <a:pt x="1440000" y="244336"/>
                </a:lnTo>
                <a:lnTo>
                  <a:pt x="1440000" y="288000"/>
                </a:lnTo>
                <a:lnTo>
                  <a:pt x="1440000" y="1063417"/>
                </a:lnTo>
                <a:cubicBezTo>
                  <a:pt x="1440000" y="1108107"/>
                  <a:pt x="1402736" y="1144336"/>
                  <a:pt x="1356769" y="1144336"/>
                </a:cubicBezTo>
                <a:lnTo>
                  <a:pt x="83231" y="1144336"/>
                </a:lnTo>
                <a:cubicBezTo>
                  <a:pt x="37264" y="1144336"/>
                  <a:pt x="0" y="1108107"/>
                  <a:pt x="0" y="1063417"/>
                </a:cubicBezTo>
                <a:lnTo>
                  <a:pt x="0" y="288000"/>
                </a:lnTo>
                <a:lnTo>
                  <a:pt x="0" y="244336"/>
                </a:lnTo>
                <a:lnTo>
                  <a:pt x="0" y="48001"/>
                </a:lnTo>
                <a:cubicBezTo>
                  <a:pt x="0" y="21491"/>
                  <a:pt x="21491" y="0"/>
                  <a:pt x="48001" y="0"/>
                </a:cubicBezTo>
                <a:close/>
              </a:path>
            </a:pathLst>
          </a:custGeom>
          <a:solidFill>
            <a:srgbClr val="2377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latinLnBrk="0">
              <a:spcAft>
                <a:spcPts val="800"/>
              </a:spcAft>
            </a:pPr>
            <a:endParaRPr lang="ko-KR" altLang="en-US" sz="1200" dirty="0">
              <a:solidFill>
                <a:schemeClr val="accent5"/>
              </a:solidFill>
            </a:endParaRPr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F44C3A1F-E002-623A-027A-E9DA609F683A}"/>
              </a:ext>
            </a:extLst>
          </p:cNvPr>
          <p:cNvSpPr/>
          <p:nvPr/>
        </p:nvSpPr>
        <p:spPr>
          <a:xfrm>
            <a:off x="1846194" y="3344387"/>
            <a:ext cx="540000" cy="448151"/>
          </a:xfrm>
          <a:custGeom>
            <a:avLst/>
            <a:gdLst>
              <a:gd name="connsiteX0" fmla="*/ 439762 w 540000"/>
              <a:gd name="connsiteY0" fmla="*/ 354838 h 491224"/>
              <a:gd name="connsiteX1" fmla="*/ 385762 w 540000"/>
              <a:gd name="connsiteY1" fmla="*/ 408838 h 491224"/>
              <a:gd name="connsiteX2" fmla="*/ 439762 w 540000"/>
              <a:gd name="connsiteY2" fmla="*/ 462838 h 491224"/>
              <a:gd name="connsiteX3" fmla="*/ 493762 w 540000"/>
              <a:gd name="connsiteY3" fmla="*/ 408838 h 491224"/>
              <a:gd name="connsiteX4" fmla="*/ 439762 w 540000"/>
              <a:gd name="connsiteY4" fmla="*/ 354838 h 491224"/>
              <a:gd name="connsiteX5" fmla="*/ 0 w 540000"/>
              <a:gd name="connsiteY5" fmla="*/ 326452 h 491224"/>
              <a:gd name="connsiteX6" fmla="*/ 540000 w 540000"/>
              <a:gd name="connsiteY6" fmla="*/ 326452 h 491224"/>
              <a:gd name="connsiteX7" fmla="*/ 540000 w 540000"/>
              <a:gd name="connsiteY7" fmla="*/ 491224 h 491224"/>
              <a:gd name="connsiteX8" fmla="*/ 0 w 540000"/>
              <a:gd name="connsiteY8" fmla="*/ 491224 h 491224"/>
              <a:gd name="connsiteX9" fmla="*/ 70736 w 540000"/>
              <a:gd name="connsiteY9" fmla="*/ 18000 h 491224"/>
              <a:gd name="connsiteX10" fmla="*/ 36000 w 540000"/>
              <a:gd name="connsiteY10" fmla="*/ 306000 h 491224"/>
              <a:gd name="connsiteX11" fmla="*/ 504000 w 540000"/>
              <a:gd name="connsiteY11" fmla="*/ 306000 h 491224"/>
              <a:gd name="connsiteX12" fmla="*/ 469264 w 540000"/>
              <a:gd name="connsiteY12" fmla="*/ 18000 h 491224"/>
              <a:gd name="connsiteX13" fmla="*/ 39078 w 540000"/>
              <a:gd name="connsiteY13" fmla="*/ 0 h 491224"/>
              <a:gd name="connsiteX14" fmla="*/ 500922 w 540000"/>
              <a:gd name="connsiteY14" fmla="*/ 0 h 491224"/>
              <a:gd name="connsiteX15" fmla="*/ 540000 w 540000"/>
              <a:gd name="connsiteY15" fmla="*/ 324000 h 491224"/>
              <a:gd name="connsiteX16" fmla="*/ 0 w 540000"/>
              <a:gd name="connsiteY16" fmla="*/ 324000 h 491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40000" h="491224">
                <a:moveTo>
                  <a:pt x="439762" y="354838"/>
                </a:moveTo>
                <a:cubicBezTo>
                  <a:pt x="409939" y="354838"/>
                  <a:pt x="385762" y="379015"/>
                  <a:pt x="385762" y="408838"/>
                </a:cubicBezTo>
                <a:cubicBezTo>
                  <a:pt x="385762" y="438661"/>
                  <a:pt x="409939" y="462838"/>
                  <a:pt x="439762" y="462838"/>
                </a:cubicBezTo>
                <a:cubicBezTo>
                  <a:pt x="469585" y="462838"/>
                  <a:pt x="493762" y="438661"/>
                  <a:pt x="493762" y="408838"/>
                </a:cubicBezTo>
                <a:cubicBezTo>
                  <a:pt x="493762" y="379015"/>
                  <a:pt x="469585" y="354838"/>
                  <a:pt x="439762" y="354838"/>
                </a:cubicBezTo>
                <a:close/>
                <a:moveTo>
                  <a:pt x="0" y="326452"/>
                </a:moveTo>
                <a:lnTo>
                  <a:pt x="540000" y="326452"/>
                </a:lnTo>
                <a:lnTo>
                  <a:pt x="540000" y="491224"/>
                </a:lnTo>
                <a:lnTo>
                  <a:pt x="0" y="491224"/>
                </a:lnTo>
                <a:close/>
                <a:moveTo>
                  <a:pt x="70736" y="18000"/>
                </a:moveTo>
                <a:lnTo>
                  <a:pt x="36000" y="306000"/>
                </a:lnTo>
                <a:lnTo>
                  <a:pt x="504000" y="306000"/>
                </a:lnTo>
                <a:lnTo>
                  <a:pt x="469264" y="18000"/>
                </a:lnTo>
                <a:close/>
                <a:moveTo>
                  <a:pt x="39078" y="0"/>
                </a:moveTo>
                <a:lnTo>
                  <a:pt x="500922" y="0"/>
                </a:lnTo>
                <a:lnTo>
                  <a:pt x="540000" y="324000"/>
                </a:lnTo>
                <a:lnTo>
                  <a:pt x="0" y="324000"/>
                </a:lnTo>
                <a:close/>
              </a:path>
            </a:pathLst>
          </a:custGeom>
          <a:solidFill>
            <a:srgbClr val="237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180000" rtlCol="0" anchor="ctr">
            <a:noAutofit/>
          </a:bodyPr>
          <a:lstStyle/>
          <a:p>
            <a:pPr algn="ctr"/>
            <a:r>
              <a:rPr lang="en-US" altLang="ko-KR" sz="1200" dirty="0">
                <a:solidFill>
                  <a:schemeClr val="tx1"/>
                </a:solidFill>
              </a:rPr>
              <a:t>/root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" name="자유형: 도형 6">
            <a:extLst>
              <a:ext uri="{FF2B5EF4-FFF2-40B4-BE49-F238E27FC236}">
                <a16:creationId xmlns:a16="http://schemas.microsoft.com/office/drawing/2014/main" id="{60102E2E-8CDE-D914-C69E-0F99C92F04CA}"/>
              </a:ext>
            </a:extLst>
          </p:cNvPr>
          <p:cNvSpPr>
            <a:spLocks noChangeAspect="1"/>
          </p:cNvSpPr>
          <p:nvPr/>
        </p:nvSpPr>
        <p:spPr>
          <a:xfrm>
            <a:off x="2821349" y="4923436"/>
            <a:ext cx="540000" cy="810000"/>
          </a:xfrm>
          <a:custGeom>
            <a:avLst/>
            <a:gdLst>
              <a:gd name="connsiteX0" fmla="*/ 228600 w 266700"/>
              <a:gd name="connsiteY0" fmla="*/ 95250 h 533400"/>
              <a:gd name="connsiteX1" fmla="*/ 38100 w 266700"/>
              <a:gd name="connsiteY1" fmla="*/ 95250 h 533400"/>
              <a:gd name="connsiteX2" fmla="*/ 38100 w 266700"/>
              <a:gd name="connsiteY2" fmla="*/ 38100 h 533400"/>
              <a:gd name="connsiteX3" fmla="*/ 228600 w 266700"/>
              <a:gd name="connsiteY3" fmla="*/ 38100 h 533400"/>
              <a:gd name="connsiteX4" fmla="*/ 228600 w 266700"/>
              <a:gd name="connsiteY4" fmla="*/ 95250 h 533400"/>
              <a:gd name="connsiteX5" fmla="*/ 228600 w 266700"/>
              <a:gd name="connsiteY5" fmla="*/ 190500 h 533400"/>
              <a:gd name="connsiteX6" fmla="*/ 38100 w 266700"/>
              <a:gd name="connsiteY6" fmla="*/ 190500 h 533400"/>
              <a:gd name="connsiteX7" fmla="*/ 38100 w 266700"/>
              <a:gd name="connsiteY7" fmla="*/ 133350 h 533400"/>
              <a:gd name="connsiteX8" fmla="*/ 228600 w 266700"/>
              <a:gd name="connsiteY8" fmla="*/ 133350 h 533400"/>
              <a:gd name="connsiteX9" fmla="*/ 228600 w 266700"/>
              <a:gd name="connsiteY9" fmla="*/ 190500 h 533400"/>
              <a:gd name="connsiteX10" fmla="*/ 133350 w 266700"/>
              <a:gd name="connsiteY10" fmla="*/ 476250 h 533400"/>
              <a:gd name="connsiteX11" fmla="*/ 104775 w 266700"/>
              <a:gd name="connsiteY11" fmla="*/ 447675 h 533400"/>
              <a:gd name="connsiteX12" fmla="*/ 133350 w 266700"/>
              <a:gd name="connsiteY12" fmla="*/ 419100 h 533400"/>
              <a:gd name="connsiteX13" fmla="*/ 161925 w 266700"/>
              <a:gd name="connsiteY13" fmla="*/ 447675 h 533400"/>
              <a:gd name="connsiteX14" fmla="*/ 133350 w 266700"/>
              <a:gd name="connsiteY14" fmla="*/ 476250 h 533400"/>
              <a:gd name="connsiteX15" fmla="*/ 228600 w 266700"/>
              <a:gd name="connsiteY15" fmla="*/ 0 h 533400"/>
              <a:gd name="connsiteX16" fmla="*/ 38100 w 266700"/>
              <a:gd name="connsiteY16" fmla="*/ 0 h 533400"/>
              <a:gd name="connsiteX17" fmla="*/ 0 w 266700"/>
              <a:gd name="connsiteY17" fmla="*/ 38100 h 533400"/>
              <a:gd name="connsiteX18" fmla="*/ 0 w 266700"/>
              <a:gd name="connsiteY18" fmla="*/ 495300 h 533400"/>
              <a:gd name="connsiteX19" fmla="*/ 38100 w 266700"/>
              <a:gd name="connsiteY19" fmla="*/ 533400 h 533400"/>
              <a:gd name="connsiteX20" fmla="*/ 228600 w 266700"/>
              <a:gd name="connsiteY20" fmla="*/ 533400 h 533400"/>
              <a:gd name="connsiteX21" fmla="*/ 266700 w 266700"/>
              <a:gd name="connsiteY21" fmla="*/ 495300 h 533400"/>
              <a:gd name="connsiteX22" fmla="*/ 266700 w 266700"/>
              <a:gd name="connsiteY22" fmla="*/ 38100 h 533400"/>
              <a:gd name="connsiteX23" fmla="*/ 228600 w 266700"/>
              <a:gd name="connsiteY23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6700" h="533400">
                <a:moveTo>
                  <a:pt x="228600" y="95250"/>
                </a:moveTo>
                <a:lnTo>
                  <a:pt x="38100" y="95250"/>
                </a:lnTo>
                <a:lnTo>
                  <a:pt x="38100" y="38100"/>
                </a:lnTo>
                <a:lnTo>
                  <a:pt x="228600" y="38100"/>
                </a:lnTo>
                <a:lnTo>
                  <a:pt x="228600" y="95250"/>
                </a:lnTo>
                <a:close/>
                <a:moveTo>
                  <a:pt x="228600" y="190500"/>
                </a:moveTo>
                <a:lnTo>
                  <a:pt x="38100" y="190500"/>
                </a:lnTo>
                <a:lnTo>
                  <a:pt x="38100" y="133350"/>
                </a:lnTo>
                <a:lnTo>
                  <a:pt x="228600" y="133350"/>
                </a:lnTo>
                <a:lnTo>
                  <a:pt x="228600" y="190500"/>
                </a:lnTo>
                <a:close/>
                <a:moveTo>
                  <a:pt x="133350" y="476250"/>
                </a:moveTo>
                <a:cubicBezTo>
                  <a:pt x="117158" y="476250"/>
                  <a:pt x="104775" y="463867"/>
                  <a:pt x="104775" y="447675"/>
                </a:cubicBezTo>
                <a:cubicBezTo>
                  <a:pt x="104775" y="431483"/>
                  <a:pt x="117158" y="419100"/>
                  <a:pt x="133350" y="419100"/>
                </a:cubicBezTo>
                <a:cubicBezTo>
                  <a:pt x="149542" y="419100"/>
                  <a:pt x="161925" y="431483"/>
                  <a:pt x="161925" y="447675"/>
                </a:cubicBezTo>
                <a:cubicBezTo>
                  <a:pt x="161925" y="463867"/>
                  <a:pt x="149542" y="476250"/>
                  <a:pt x="133350" y="476250"/>
                </a:cubicBezTo>
                <a:close/>
                <a:moveTo>
                  <a:pt x="228600" y="0"/>
                </a:moveTo>
                <a:lnTo>
                  <a:pt x="38100" y="0"/>
                </a:lnTo>
                <a:cubicBezTo>
                  <a:pt x="17145" y="0"/>
                  <a:pt x="0" y="17145"/>
                  <a:pt x="0" y="38100"/>
                </a:cubicBezTo>
                <a:lnTo>
                  <a:pt x="0" y="495300"/>
                </a:lnTo>
                <a:cubicBezTo>
                  <a:pt x="0" y="516255"/>
                  <a:pt x="17145" y="533400"/>
                  <a:pt x="38100" y="533400"/>
                </a:cubicBezTo>
                <a:lnTo>
                  <a:pt x="228600" y="533400"/>
                </a:lnTo>
                <a:cubicBezTo>
                  <a:pt x="249555" y="533400"/>
                  <a:pt x="266700" y="516255"/>
                  <a:pt x="266700" y="495300"/>
                </a:cubicBezTo>
                <a:lnTo>
                  <a:pt x="266700" y="38100"/>
                </a:lnTo>
                <a:cubicBezTo>
                  <a:pt x="266700" y="17145"/>
                  <a:pt x="249555" y="0"/>
                  <a:pt x="2286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 cap="flat">
            <a:solidFill>
              <a:srgbClr val="003738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2EF926-4FEB-AE31-1D37-C165E464D5C9}"/>
              </a:ext>
            </a:extLst>
          </p:cNvPr>
          <p:cNvSpPr txBox="1"/>
          <p:nvPr/>
        </p:nvSpPr>
        <p:spPr>
          <a:xfrm>
            <a:off x="2613738" y="5828139"/>
            <a:ext cx="955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서버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2F67A3-B425-875D-DAA1-6350D53BB5D4}"/>
              </a:ext>
            </a:extLst>
          </p:cNvPr>
          <p:cNvSpPr txBox="1"/>
          <p:nvPr/>
        </p:nvSpPr>
        <p:spPr>
          <a:xfrm>
            <a:off x="1734798" y="2152056"/>
            <a:ext cx="762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 dirty="0">
                <a:solidFill>
                  <a:srgbClr val="12315F"/>
                </a:solidFill>
              </a:rPr>
              <a:t>1</a:t>
            </a:r>
            <a:endParaRPr lang="ko-KR" altLang="en-US" sz="4800" b="1" dirty="0">
              <a:solidFill>
                <a:srgbClr val="12315F"/>
              </a:solidFill>
            </a:endParaRPr>
          </a:p>
        </p:txBody>
      </p:sp>
      <p:sp>
        <p:nvSpPr>
          <p:cNvPr id="9" name="자유형: 도형 8">
            <a:extLst>
              <a:ext uri="{FF2B5EF4-FFF2-40B4-BE49-F238E27FC236}">
                <a16:creationId xmlns:a16="http://schemas.microsoft.com/office/drawing/2014/main" id="{CCA639FE-C58A-14AB-340E-5DB0E895F300}"/>
              </a:ext>
            </a:extLst>
          </p:cNvPr>
          <p:cNvSpPr/>
          <p:nvPr/>
        </p:nvSpPr>
        <p:spPr>
          <a:xfrm>
            <a:off x="898071" y="4163786"/>
            <a:ext cx="4367893" cy="620485"/>
          </a:xfrm>
          <a:custGeom>
            <a:avLst/>
            <a:gdLst>
              <a:gd name="connsiteX0" fmla="*/ 4367893 w 4367893"/>
              <a:gd name="connsiteY0" fmla="*/ 0 h 620485"/>
              <a:gd name="connsiteX1" fmla="*/ 2196193 w 4367893"/>
              <a:gd name="connsiteY1" fmla="*/ 620485 h 620485"/>
              <a:gd name="connsiteX2" fmla="*/ 0 w 4367893"/>
              <a:gd name="connsiteY2" fmla="*/ 8164 h 620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67893" h="620485">
                <a:moveTo>
                  <a:pt x="4367893" y="0"/>
                </a:moveTo>
                <a:lnTo>
                  <a:pt x="2196193" y="620485"/>
                </a:lnTo>
                <a:lnTo>
                  <a:pt x="0" y="8164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40CCCE-F7D1-5135-37D5-DB1C002F7E38}"/>
              </a:ext>
            </a:extLst>
          </p:cNvPr>
          <p:cNvSpPr txBox="1"/>
          <p:nvPr/>
        </p:nvSpPr>
        <p:spPr>
          <a:xfrm>
            <a:off x="3750300" y="2152056"/>
            <a:ext cx="762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 dirty="0">
                <a:solidFill>
                  <a:srgbClr val="12315F"/>
                </a:solidFill>
              </a:rPr>
              <a:t>2</a:t>
            </a:r>
            <a:endParaRPr lang="ko-KR" altLang="en-US" sz="4800" b="1" dirty="0">
              <a:solidFill>
                <a:srgbClr val="12315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AE02E3-E666-878A-127F-A2D8DD9C72E4}"/>
              </a:ext>
            </a:extLst>
          </p:cNvPr>
          <p:cNvSpPr txBox="1"/>
          <p:nvPr/>
        </p:nvSpPr>
        <p:spPr>
          <a:xfrm>
            <a:off x="3477986" y="3839409"/>
            <a:ext cx="1307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/>
              <a:t>Application/DB,</a:t>
            </a:r>
          </a:p>
          <a:p>
            <a:pPr algn="ctr"/>
            <a:r>
              <a:rPr lang="ko-KR" altLang="en-US" sz="1200" dirty="0"/>
              <a:t>서버의 데이터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329AEC-37B6-C4F6-B512-735B3058A4FD}"/>
              </a:ext>
            </a:extLst>
          </p:cNvPr>
          <p:cNvSpPr txBox="1"/>
          <p:nvPr/>
        </p:nvSpPr>
        <p:spPr>
          <a:xfrm>
            <a:off x="1543049" y="3839409"/>
            <a:ext cx="1146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/>
              <a:t>OS,</a:t>
            </a:r>
          </a:p>
          <a:p>
            <a:pPr algn="ctr"/>
            <a:r>
              <a:rPr lang="ko-KR" altLang="en-US" sz="1200" dirty="0"/>
              <a:t>서버의 구성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E92B36-CCB8-CDA9-0A13-BB0EEF15CBD4}"/>
              </a:ext>
            </a:extLst>
          </p:cNvPr>
          <p:cNvSpPr txBox="1"/>
          <p:nvPr/>
        </p:nvSpPr>
        <p:spPr>
          <a:xfrm>
            <a:off x="6508287" y="2874202"/>
            <a:ext cx="3643994" cy="1773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latinLnBrk="0">
              <a:lnSpc>
                <a:spcPct val="12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ko-KR" altLang="en-US" sz="1400" dirty="0">
                <a:solidFill>
                  <a:schemeClr val="tx1"/>
                </a:solidFill>
              </a:rPr>
              <a:t>랜섬웨어 </a:t>
            </a:r>
            <a:r>
              <a:rPr lang="ko-KR" altLang="en-US" sz="1400" dirty="0" err="1">
                <a:solidFill>
                  <a:schemeClr val="tx1"/>
                </a:solidFill>
              </a:rPr>
              <a:t>상황시</a:t>
            </a:r>
            <a:r>
              <a:rPr lang="ko-KR" altLang="en-US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>
                <a:solidFill>
                  <a:schemeClr val="tx1"/>
                </a:solidFill>
              </a:rPr>
              <a:t>OS</a:t>
            </a:r>
            <a:r>
              <a:rPr lang="ko-KR" altLang="en-US" sz="1400" dirty="0">
                <a:solidFill>
                  <a:schemeClr val="tx1"/>
                </a:solidFill>
              </a:rPr>
              <a:t>가 </a:t>
            </a:r>
            <a:r>
              <a:rPr lang="ko-KR" altLang="en-US" sz="1400" dirty="0" err="1">
                <a:solidFill>
                  <a:schemeClr val="tx1"/>
                </a:solidFill>
              </a:rPr>
              <a:t>제일먼저</a:t>
            </a:r>
            <a:r>
              <a:rPr lang="ko-KR" altLang="en-US" sz="1400" dirty="0">
                <a:solidFill>
                  <a:schemeClr val="tx1"/>
                </a:solidFill>
              </a:rPr>
              <a:t> 정상화 </a:t>
            </a:r>
            <a:r>
              <a:rPr lang="ko-KR" altLang="en-US" sz="1400" dirty="0" err="1">
                <a:solidFill>
                  <a:schemeClr val="tx1"/>
                </a:solidFill>
              </a:rPr>
              <a:t>되야함</a:t>
            </a:r>
            <a:r>
              <a:rPr lang="ko-KR" altLang="en-US" sz="1400" dirty="0">
                <a:solidFill>
                  <a:schemeClr val="tx1"/>
                </a:solidFill>
              </a:rPr>
              <a:t> 그 다음에 </a:t>
            </a:r>
            <a:r>
              <a:rPr lang="en-US" altLang="ko-KR" sz="1400" dirty="0">
                <a:solidFill>
                  <a:schemeClr val="tx1"/>
                </a:solidFill>
              </a:rPr>
              <a:t>File</a:t>
            </a:r>
            <a:r>
              <a:rPr lang="ko-KR" altLang="en-US" sz="1400" dirty="0">
                <a:solidFill>
                  <a:schemeClr val="tx1"/>
                </a:solidFill>
              </a:rPr>
              <a:t>과 </a:t>
            </a:r>
            <a:r>
              <a:rPr lang="en-US" altLang="ko-KR" sz="1400" dirty="0">
                <a:solidFill>
                  <a:schemeClr val="tx1"/>
                </a:solidFill>
              </a:rPr>
              <a:t>DB</a:t>
            </a:r>
            <a:r>
              <a:rPr lang="ko-KR" altLang="en-US" sz="1400" dirty="0">
                <a:solidFill>
                  <a:schemeClr val="tx1"/>
                </a:solidFill>
              </a:rPr>
              <a:t>의 순서로 정상화 </a:t>
            </a:r>
            <a:r>
              <a:rPr lang="ko-KR" altLang="en-US" sz="1400" dirty="0" err="1">
                <a:solidFill>
                  <a:schemeClr val="tx1"/>
                </a:solidFill>
              </a:rPr>
              <a:t>되는게</a:t>
            </a:r>
            <a:r>
              <a:rPr lang="ko-KR" altLang="en-US" sz="1400" dirty="0">
                <a:solidFill>
                  <a:schemeClr val="tx1"/>
                </a:solidFill>
              </a:rPr>
              <a:t> 일반적인 랜섬웨어 복구 절차임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marL="171450" indent="-171450" latinLnBrk="0">
              <a:lnSpc>
                <a:spcPct val="12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ko-KR" altLang="en-US" sz="1400" dirty="0">
                <a:solidFill>
                  <a:schemeClr val="tx1"/>
                </a:solidFill>
              </a:rPr>
              <a:t>구형 백업 솔루션은 랜섬웨어 상황에서 </a:t>
            </a:r>
            <a:r>
              <a:rPr lang="en-US" altLang="ko-KR" sz="1400" dirty="0">
                <a:solidFill>
                  <a:schemeClr val="tx1"/>
                </a:solidFill>
              </a:rPr>
              <a:t>OS </a:t>
            </a:r>
            <a:r>
              <a:rPr lang="ko-KR" altLang="en-US" sz="1400" dirty="0">
                <a:solidFill>
                  <a:schemeClr val="tx1"/>
                </a:solidFill>
              </a:rPr>
              <a:t>복구 능력 없음 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151760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E08493-66AB-40A7-A8A6-EB0F51E89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2D52600-8AD2-45A5-8837-A8BA479FDD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14</a:t>
            </a:fld>
            <a:endParaRPr lang="ko-KR" altLang="en-US"/>
          </a:p>
        </p:txBody>
      </p:sp>
      <p:graphicFrame>
        <p:nvGraphicFramePr>
          <p:cNvPr id="4" name="표 6">
            <a:extLst>
              <a:ext uri="{FF2B5EF4-FFF2-40B4-BE49-F238E27FC236}">
                <a16:creationId xmlns:a16="http://schemas.microsoft.com/office/drawing/2014/main" id="{6420D192-79DD-F4D4-E7D7-5031690F41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724760"/>
              </p:ext>
            </p:extLst>
          </p:nvPr>
        </p:nvGraphicFramePr>
        <p:xfrm>
          <a:off x="3761448" y="1238057"/>
          <a:ext cx="4669104" cy="4032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478666">
                  <a:extLst>
                    <a:ext uri="{9D8B030D-6E8A-4147-A177-3AD203B41FA5}">
                      <a16:colId xmlns:a16="http://schemas.microsoft.com/office/drawing/2014/main" val="2397790526"/>
                    </a:ext>
                  </a:extLst>
                </a:gridCol>
                <a:gridCol w="4190438">
                  <a:extLst>
                    <a:ext uri="{9D8B030D-6E8A-4147-A177-3AD203B41FA5}">
                      <a16:colId xmlns:a16="http://schemas.microsoft.com/office/drawing/2014/main" val="22971635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1.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제조사와 제품의 신뢰성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632956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2.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통합 백업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60091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3.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랜섬웨어 방어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22035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4.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EA20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가상환경 지원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E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238150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5.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고급 모니터링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1515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6.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성능 </a:t>
                      </a:r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빔 </a:t>
                      </a:r>
                      <a:r>
                        <a:rPr lang="ko-KR" altLang="en-US" sz="1600" b="1" dirty="0" err="1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플래그쉽</a:t>
                      </a:r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 기능</a:t>
                      </a:r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03813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7.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미래 기술과의 호환성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8406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5455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>
            <a:extLst>
              <a:ext uri="{FF2B5EF4-FFF2-40B4-BE49-F238E27FC236}">
                <a16:creationId xmlns:a16="http://schemas.microsoft.com/office/drawing/2014/main" id="{A6D8C380-D4AF-443C-B6A1-6CCCAF4A1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클라우드</a:t>
            </a:r>
            <a:r>
              <a:rPr lang="en-US" altLang="ko-KR" dirty="0"/>
              <a:t> </a:t>
            </a:r>
            <a:r>
              <a:rPr lang="ko-KR" altLang="en-US" dirty="0"/>
              <a:t>환경 최적 백업 솔루션 </a:t>
            </a:r>
            <a:r>
              <a:rPr lang="en-US" altLang="ko-KR" dirty="0"/>
              <a:t>– 1/2</a:t>
            </a:r>
            <a:endParaRPr lang="ko-KR" altLang="en-US" dirty="0"/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541B2AA0-A7FF-4F2D-A090-1C6932D375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VMware VM </a:t>
            </a:r>
            <a:r>
              <a:rPr lang="ko-KR" altLang="en-US" dirty="0"/>
              <a:t>준실시간 </a:t>
            </a:r>
            <a:r>
              <a:rPr lang="en-US" altLang="ko-KR" dirty="0"/>
              <a:t>DR </a:t>
            </a:r>
            <a:r>
              <a:rPr lang="ko-KR" altLang="en-US" dirty="0"/>
              <a:t>복제가 가능하며 백업본으로 </a:t>
            </a:r>
            <a:r>
              <a:rPr lang="en-US" altLang="ko-KR" dirty="0"/>
              <a:t>DB</a:t>
            </a:r>
            <a:r>
              <a:rPr lang="ko-KR" altLang="en-US" dirty="0"/>
              <a:t>의 테이블</a:t>
            </a:r>
            <a:r>
              <a:rPr lang="en-US" altLang="ko-KR" dirty="0"/>
              <a:t>, </a:t>
            </a:r>
            <a:r>
              <a:rPr lang="ko-KR" altLang="en-US" dirty="0"/>
              <a:t>거래단위 복구 등 최단시간 </a:t>
            </a:r>
            <a:r>
              <a:rPr lang="en-US" altLang="ko-KR" dirty="0"/>
              <a:t>RTO</a:t>
            </a:r>
            <a:r>
              <a:rPr lang="ko-KR" altLang="en-US" dirty="0"/>
              <a:t>를 제공합니다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52B04E0F-B39D-4A22-AEB3-4DF4D0E4C719}"/>
              </a:ext>
            </a:extLst>
          </p:cNvPr>
          <p:cNvGrpSpPr/>
          <p:nvPr/>
        </p:nvGrpSpPr>
        <p:grpSpPr>
          <a:xfrm>
            <a:off x="1988387" y="3495219"/>
            <a:ext cx="8215226" cy="2520000"/>
            <a:chOff x="1862667" y="3209905"/>
            <a:chExt cx="8215226" cy="2878667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05400090-7C36-495E-9CCC-986E5E68C2B2}"/>
                </a:ext>
              </a:extLst>
            </p:cNvPr>
            <p:cNvCxnSpPr/>
            <p:nvPr/>
          </p:nvCxnSpPr>
          <p:spPr>
            <a:xfrm>
              <a:off x="1862667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0FA014F7-58E8-41F4-9B43-EAFC9E0651D6}"/>
                </a:ext>
              </a:extLst>
            </p:cNvPr>
            <p:cNvCxnSpPr/>
            <p:nvPr/>
          </p:nvCxnSpPr>
          <p:spPr>
            <a:xfrm>
              <a:off x="8024088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16D907CF-CEA8-4449-9F38-7913C775643F}"/>
                </a:ext>
              </a:extLst>
            </p:cNvPr>
            <p:cNvCxnSpPr/>
            <p:nvPr/>
          </p:nvCxnSpPr>
          <p:spPr>
            <a:xfrm>
              <a:off x="3916474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DB6F5499-DD74-4582-B873-12E54D6112A4}"/>
                </a:ext>
              </a:extLst>
            </p:cNvPr>
            <p:cNvCxnSpPr/>
            <p:nvPr/>
          </p:nvCxnSpPr>
          <p:spPr>
            <a:xfrm>
              <a:off x="5970281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938D3770-7B9E-4DB1-B406-FB7B949A95AC}"/>
                </a:ext>
              </a:extLst>
            </p:cNvPr>
            <p:cNvCxnSpPr/>
            <p:nvPr/>
          </p:nvCxnSpPr>
          <p:spPr>
            <a:xfrm>
              <a:off x="10077893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연결선: 구부러짐 26">
            <a:extLst>
              <a:ext uri="{FF2B5EF4-FFF2-40B4-BE49-F238E27FC236}">
                <a16:creationId xmlns:a16="http://schemas.microsoft.com/office/drawing/2014/main" id="{235EC798-43AA-4278-9E4F-991554147784}"/>
              </a:ext>
            </a:extLst>
          </p:cNvPr>
          <p:cNvCxnSpPr>
            <a:cxnSpLocks/>
            <a:stCxn id="43" idx="0"/>
            <a:endCxn id="49" idx="0"/>
          </p:cNvCxnSpPr>
          <p:nvPr/>
        </p:nvCxnSpPr>
        <p:spPr>
          <a:xfrm rot="16200000" flipV="1">
            <a:off x="984250" y="3061122"/>
            <a:ext cx="36663" cy="1179612"/>
          </a:xfrm>
          <a:prstGeom prst="curvedConnector3">
            <a:avLst>
              <a:gd name="adj1" fmla="val 723517"/>
            </a:avLst>
          </a:prstGeom>
          <a:ln>
            <a:solidFill>
              <a:srgbClr val="0037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1A299EEF-AC7A-4877-ADE2-FF661AD437CD}"/>
              </a:ext>
            </a:extLst>
          </p:cNvPr>
          <p:cNvGraphicFramePr>
            <a:graphicFrameLocks noGrp="1"/>
          </p:cNvGraphicFramePr>
          <p:nvPr/>
        </p:nvGraphicFramePr>
        <p:xfrm>
          <a:off x="58994" y="4331937"/>
          <a:ext cx="1895524" cy="153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VMware, Hyper-V</a:t>
                      </a:r>
                    </a:p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Nutanix AHV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 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통 이미지 복구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err="1">
                          <a:solidFill>
                            <a:srgbClr val="12315F"/>
                          </a:solidFill>
                        </a:rPr>
                        <a:t>장애시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 가장 최근의 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 복구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cxnSp>
        <p:nvCxnSpPr>
          <p:cNvPr id="24" name="연결선: 구부러짐 23">
            <a:extLst>
              <a:ext uri="{FF2B5EF4-FFF2-40B4-BE49-F238E27FC236}">
                <a16:creationId xmlns:a16="http://schemas.microsoft.com/office/drawing/2014/main" id="{A192D0C1-4BE6-4757-B892-ADEC2D13FC33}"/>
              </a:ext>
            </a:extLst>
          </p:cNvPr>
          <p:cNvCxnSpPr>
            <a:cxnSpLocks/>
            <a:stCxn id="38" idx="0"/>
            <a:endCxn id="57" idx="0"/>
          </p:cNvCxnSpPr>
          <p:nvPr/>
        </p:nvCxnSpPr>
        <p:spPr>
          <a:xfrm rot="16200000" flipH="1" flipV="1">
            <a:off x="3004204" y="3098216"/>
            <a:ext cx="18331" cy="1123754"/>
          </a:xfrm>
          <a:prstGeom prst="curvedConnector3">
            <a:avLst>
              <a:gd name="adj1" fmla="val -1247068"/>
            </a:avLst>
          </a:prstGeom>
          <a:ln>
            <a:solidFill>
              <a:srgbClr val="0037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표 29">
            <a:extLst>
              <a:ext uri="{FF2B5EF4-FFF2-40B4-BE49-F238E27FC236}">
                <a16:creationId xmlns:a16="http://schemas.microsoft.com/office/drawing/2014/main" id="{1C4E897F-8A8A-4D7E-9AD5-59E9D0D9146B}"/>
              </a:ext>
            </a:extLst>
          </p:cNvPr>
          <p:cNvGraphicFramePr>
            <a:graphicFrameLocks noGrp="1"/>
          </p:cNvGraphicFramePr>
          <p:nvPr/>
        </p:nvGraphicFramePr>
        <p:xfrm>
          <a:off x="2093361" y="4331937"/>
          <a:ext cx="1895524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VMware, Hyper-V</a:t>
                      </a:r>
                    </a:p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Nutanix AHV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으로 파일복구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1-2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분의 짧은 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RTO</a:t>
                      </a:r>
                      <a:endParaRPr lang="ko-KR" altLang="en-US" sz="1000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graphicFrame>
        <p:nvGraphicFramePr>
          <p:cNvPr id="33" name="표 32">
            <a:extLst>
              <a:ext uri="{FF2B5EF4-FFF2-40B4-BE49-F238E27FC236}">
                <a16:creationId xmlns:a16="http://schemas.microsoft.com/office/drawing/2014/main" id="{9B652DD5-F46E-4089-B7BC-1EB9A46AC8E6}"/>
              </a:ext>
            </a:extLst>
          </p:cNvPr>
          <p:cNvGraphicFramePr>
            <a:graphicFrameLocks noGrp="1"/>
          </p:cNvGraphicFramePr>
          <p:nvPr/>
        </p:nvGraphicFramePr>
        <p:xfrm>
          <a:off x="4118868" y="4331937"/>
          <a:ext cx="1895524" cy="153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VMware, Hyper-V, Nutanix AHV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으로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MS SQL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테이블 복구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1-2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분의 짧은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RTO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cxnSp>
        <p:nvCxnSpPr>
          <p:cNvPr id="34" name="연결선: 구부러짐 33">
            <a:extLst>
              <a:ext uri="{FF2B5EF4-FFF2-40B4-BE49-F238E27FC236}">
                <a16:creationId xmlns:a16="http://schemas.microsoft.com/office/drawing/2014/main" id="{122725CF-D7F2-4886-9B75-2A636CB38A3B}"/>
              </a:ext>
            </a:extLst>
          </p:cNvPr>
          <p:cNvCxnSpPr>
            <a:cxnSpLocks/>
            <a:endCxn id="68" idx="0"/>
          </p:cNvCxnSpPr>
          <p:nvPr/>
        </p:nvCxnSpPr>
        <p:spPr>
          <a:xfrm rot="16200000" flipH="1" flipV="1">
            <a:off x="5037910" y="3070527"/>
            <a:ext cx="30070" cy="1165811"/>
          </a:xfrm>
          <a:prstGeom prst="curvedConnector3">
            <a:avLst>
              <a:gd name="adj1" fmla="val -760226"/>
            </a:avLst>
          </a:prstGeom>
          <a:ln>
            <a:solidFill>
              <a:srgbClr val="0037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연결선: 구부러짐 38">
            <a:extLst>
              <a:ext uri="{FF2B5EF4-FFF2-40B4-BE49-F238E27FC236}">
                <a16:creationId xmlns:a16="http://schemas.microsoft.com/office/drawing/2014/main" id="{F7E69ACA-317E-450B-841C-9C73FF4A0A2B}"/>
              </a:ext>
            </a:extLst>
          </p:cNvPr>
          <p:cNvCxnSpPr>
            <a:cxnSpLocks/>
            <a:stCxn id="1029" idx="0"/>
            <a:endCxn id="81" idx="0"/>
          </p:cNvCxnSpPr>
          <p:nvPr/>
        </p:nvCxnSpPr>
        <p:spPr>
          <a:xfrm rot="16200000" flipH="1" flipV="1">
            <a:off x="7049905" y="3086743"/>
            <a:ext cx="95319" cy="1068129"/>
          </a:xfrm>
          <a:prstGeom prst="curvedConnector3">
            <a:avLst>
              <a:gd name="adj1" fmla="val -239826"/>
            </a:avLst>
          </a:prstGeom>
          <a:ln>
            <a:solidFill>
              <a:srgbClr val="0037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표 41">
            <a:extLst>
              <a:ext uri="{FF2B5EF4-FFF2-40B4-BE49-F238E27FC236}">
                <a16:creationId xmlns:a16="http://schemas.microsoft.com/office/drawing/2014/main" id="{4210C98D-FD4D-49A1-B264-D4E9A0D17D30}"/>
              </a:ext>
            </a:extLst>
          </p:cNvPr>
          <p:cNvGraphicFramePr>
            <a:graphicFrameLocks noGrp="1"/>
          </p:cNvGraphicFramePr>
          <p:nvPr/>
        </p:nvGraphicFramePr>
        <p:xfrm>
          <a:off x="6168206" y="4331937"/>
          <a:ext cx="1895524" cy="153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VMware, Hyper-V</a:t>
                      </a:r>
                    </a:p>
                    <a:p>
                      <a:pPr latinLnBrk="0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Nutanix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 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AHV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으로 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Oracle DB 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시점복구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1-2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분의 짧은 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RTO</a:t>
                      </a:r>
                      <a:endParaRPr lang="ko-KR" altLang="en-US" sz="1000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graphicFrame>
        <p:nvGraphicFramePr>
          <p:cNvPr id="45" name="표 44">
            <a:extLst>
              <a:ext uri="{FF2B5EF4-FFF2-40B4-BE49-F238E27FC236}">
                <a16:creationId xmlns:a16="http://schemas.microsoft.com/office/drawing/2014/main" id="{F448280E-4217-4F18-B867-D6D913DEA34A}"/>
              </a:ext>
            </a:extLst>
          </p:cNvPr>
          <p:cNvGraphicFramePr>
            <a:graphicFrameLocks noGrp="1"/>
          </p:cNvGraphicFramePr>
          <p:nvPr/>
        </p:nvGraphicFramePr>
        <p:xfrm>
          <a:off x="8235887" y="4331937"/>
          <a:ext cx="1895524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VMware, Hyper-V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Oracle 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데이터베이스 거래단위 복구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1-2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분의 짧은 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RTO</a:t>
                      </a:r>
                      <a:endParaRPr lang="ko-KR" altLang="en-US" sz="1000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graphicFrame>
        <p:nvGraphicFramePr>
          <p:cNvPr id="58" name="표 57">
            <a:extLst>
              <a:ext uri="{FF2B5EF4-FFF2-40B4-BE49-F238E27FC236}">
                <a16:creationId xmlns:a16="http://schemas.microsoft.com/office/drawing/2014/main" id="{DB137BBA-F35F-4A6F-8DAA-98B7480B459F}"/>
              </a:ext>
            </a:extLst>
          </p:cNvPr>
          <p:cNvGraphicFramePr>
            <a:graphicFrameLocks noGrp="1"/>
          </p:cNvGraphicFramePr>
          <p:nvPr/>
        </p:nvGraphicFramePr>
        <p:xfrm>
          <a:off x="10237482" y="4331937"/>
          <a:ext cx="1895524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VMware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 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준실시간 복제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, </a:t>
                      </a:r>
                      <a:r>
                        <a:rPr lang="ko-KR" altLang="en-US" sz="1000" dirty="0" err="1">
                          <a:solidFill>
                            <a:srgbClr val="12315F"/>
                          </a:solidFill>
                        </a:rPr>
                        <a:t>페일오버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, </a:t>
                      </a:r>
                      <a:r>
                        <a:rPr lang="ko-KR" altLang="en-US" sz="1000" dirty="0" err="1">
                          <a:solidFill>
                            <a:srgbClr val="12315F"/>
                          </a:solidFill>
                        </a:rPr>
                        <a:t>페일백</a:t>
                      </a:r>
                      <a:endParaRPr lang="ko-KR" altLang="en-US" sz="1000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rgbClr val="12315F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rgbClr val="12315F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VM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단위 </a:t>
                      </a:r>
                      <a:r>
                        <a:rPr lang="en-US" altLang="ko-KR" sz="1000" dirty="0">
                          <a:solidFill>
                            <a:srgbClr val="12315F"/>
                          </a:solidFill>
                        </a:rPr>
                        <a:t>DR </a:t>
                      </a:r>
                      <a:r>
                        <a:rPr lang="ko-KR" altLang="en-US" sz="1000" dirty="0">
                          <a:solidFill>
                            <a:srgbClr val="12315F"/>
                          </a:solidFill>
                        </a:rPr>
                        <a:t>구축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sp>
        <p:nvSpPr>
          <p:cNvPr id="56" name="말풍선: 사각형 55">
            <a:extLst>
              <a:ext uri="{FF2B5EF4-FFF2-40B4-BE49-F238E27FC236}">
                <a16:creationId xmlns:a16="http://schemas.microsoft.com/office/drawing/2014/main" id="{F21D7C4F-564B-44B8-A42E-874F0ACAC672}"/>
              </a:ext>
            </a:extLst>
          </p:cNvPr>
          <p:cNvSpPr/>
          <p:nvPr/>
        </p:nvSpPr>
        <p:spPr>
          <a:xfrm>
            <a:off x="5615470" y="1840875"/>
            <a:ext cx="2436060" cy="864000"/>
          </a:xfrm>
          <a:prstGeom prst="wedgeRectCallout">
            <a:avLst>
              <a:gd name="adj1" fmla="val -24754"/>
              <a:gd name="adj2" fmla="val 73952"/>
            </a:avLst>
          </a:prstGeom>
          <a:solidFill>
            <a:schemeClr val="bg1">
              <a:lumMod val="95000"/>
            </a:schemeClr>
          </a:solidFill>
          <a:ln>
            <a:solidFill>
              <a:srgbClr val="12315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sz="1200" dirty="0">
                <a:solidFill>
                  <a:srgbClr val="12315F"/>
                </a:solidFill>
              </a:rPr>
              <a:t>에이전트리스 </a:t>
            </a:r>
            <a:r>
              <a:rPr lang="en-US" altLang="ko-KR" sz="1200" dirty="0">
                <a:solidFill>
                  <a:srgbClr val="12315F"/>
                </a:solidFill>
              </a:rPr>
              <a:t>DB </a:t>
            </a:r>
            <a:r>
              <a:rPr lang="ko-KR" altLang="en-US" sz="1200" dirty="0">
                <a:solidFill>
                  <a:srgbClr val="12315F"/>
                </a:solidFill>
              </a:rPr>
              <a:t>백업과 복구 </a:t>
            </a:r>
            <a:r>
              <a:rPr lang="en-US" altLang="ko-KR" sz="1200" dirty="0">
                <a:solidFill>
                  <a:srgbClr val="12315F"/>
                </a:solidFill>
              </a:rPr>
              <a:t>(</a:t>
            </a:r>
            <a:r>
              <a:rPr lang="ko-KR" altLang="en-US" sz="1200" dirty="0">
                <a:solidFill>
                  <a:srgbClr val="12315F"/>
                </a:solidFill>
              </a:rPr>
              <a:t>거래단위</a:t>
            </a:r>
            <a:r>
              <a:rPr lang="en-US" altLang="ko-KR" sz="1200" dirty="0">
                <a:solidFill>
                  <a:srgbClr val="12315F"/>
                </a:solidFill>
              </a:rPr>
              <a:t>, </a:t>
            </a:r>
            <a:r>
              <a:rPr lang="ko-KR" altLang="en-US" sz="1200" dirty="0">
                <a:solidFill>
                  <a:srgbClr val="12315F"/>
                </a:solidFill>
              </a:rPr>
              <a:t>테이블단위</a:t>
            </a:r>
            <a:r>
              <a:rPr lang="en-US" altLang="ko-KR" sz="1200" dirty="0">
                <a:solidFill>
                  <a:srgbClr val="12315F"/>
                </a:solidFill>
              </a:rPr>
              <a:t>)</a:t>
            </a:r>
            <a:endParaRPr lang="ko-KR" altLang="en-US" sz="1200" dirty="0">
              <a:solidFill>
                <a:srgbClr val="12315F"/>
              </a:solidFill>
            </a:endParaRPr>
          </a:p>
        </p:txBody>
      </p:sp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E9F8D38E-C6A4-434F-8326-D28E4D386226}"/>
              </a:ext>
            </a:extLst>
          </p:cNvPr>
          <p:cNvCxnSpPr>
            <a:cxnSpLocks/>
            <a:stCxn id="112" idx="3"/>
            <a:endCxn id="113" idx="1"/>
          </p:cNvCxnSpPr>
          <p:nvPr/>
        </p:nvCxnSpPr>
        <p:spPr>
          <a:xfrm flipV="1">
            <a:off x="10890034" y="3951149"/>
            <a:ext cx="575864" cy="9419"/>
          </a:xfrm>
          <a:prstGeom prst="straightConnector1">
            <a:avLst/>
          </a:prstGeom>
          <a:ln>
            <a:solidFill>
              <a:srgbClr val="C0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611EECD3-13AB-4C33-AA2F-50612EC92770}"/>
              </a:ext>
            </a:extLst>
          </p:cNvPr>
          <p:cNvSpPr>
            <a:spLocks noChangeAspect="1"/>
          </p:cNvSpPr>
          <p:nvPr/>
        </p:nvSpPr>
        <p:spPr>
          <a:xfrm>
            <a:off x="1322387" y="3669259"/>
            <a:ext cx="540000" cy="540000"/>
          </a:xfrm>
          <a:prstGeom prst="rect">
            <a:avLst/>
          </a:prstGeom>
          <a:solidFill>
            <a:srgbClr val="2377F2"/>
          </a:solidFill>
          <a:ln>
            <a:solidFill>
              <a:srgbClr val="005F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pic>
        <p:nvPicPr>
          <p:cNvPr id="4" name="그래픽 3" descr="무서워하는 얼굴(윤곽선) 단색으로 채워진">
            <a:extLst>
              <a:ext uri="{FF2B5EF4-FFF2-40B4-BE49-F238E27FC236}">
                <a16:creationId xmlns:a16="http://schemas.microsoft.com/office/drawing/2014/main" id="{D7AA312B-B7AB-423D-852C-3A16EBAD9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5572" y="3177277"/>
            <a:ext cx="360000" cy="360000"/>
          </a:xfrm>
          <a:prstGeom prst="rect">
            <a:avLst/>
          </a:prstGeom>
        </p:spPr>
      </p:pic>
      <p:sp>
        <p:nvSpPr>
          <p:cNvPr id="49" name="직사각형 48">
            <a:extLst>
              <a:ext uri="{FF2B5EF4-FFF2-40B4-BE49-F238E27FC236}">
                <a16:creationId xmlns:a16="http://schemas.microsoft.com/office/drawing/2014/main" id="{4EE15E47-2FA3-46C1-BD74-BC18A13AE0A8}"/>
              </a:ext>
            </a:extLst>
          </p:cNvPr>
          <p:cNvSpPr>
            <a:spLocks noChangeAspect="1"/>
          </p:cNvSpPr>
          <p:nvPr/>
        </p:nvSpPr>
        <p:spPr>
          <a:xfrm>
            <a:off x="142775" y="3632596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pic>
        <p:nvPicPr>
          <p:cNvPr id="55" name="그래픽 54" descr="무서워하는 얼굴(윤곽선) 단색으로 채워진">
            <a:extLst>
              <a:ext uri="{FF2B5EF4-FFF2-40B4-BE49-F238E27FC236}">
                <a16:creationId xmlns:a16="http://schemas.microsoft.com/office/drawing/2014/main" id="{1C406A4B-FB88-4BE1-83E1-68407E71B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74290" y="3213940"/>
            <a:ext cx="360000" cy="360000"/>
          </a:xfrm>
          <a:prstGeom prst="rect">
            <a:avLst/>
          </a:prstGeom>
        </p:spPr>
      </p:pic>
      <p:sp>
        <p:nvSpPr>
          <p:cNvPr id="57" name="직사각형 56">
            <a:extLst>
              <a:ext uri="{FF2B5EF4-FFF2-40B4-BE49-F238E27FC236}">
                <a16:creationId xmlns:a16="http://schemas.microsoft.com/office/drawing/2014/main" id="{6D66D7E1-1F0E-4A82-AB1D-5ECBF2122C9D}"/>
              </a:ext>
            </a:extLst>
          </p:cNvPr>
          <p:cNvSpPr>
            <a:spLocks noChangeAspect="1"/>
          </p:cNvSpPr>
          <p:nvPr/>
        </p:nvSpPr>
        <p:spPr>
          <a:xfrm>
            <a:off x="2181493" y="3669259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pic>
        <p:nvPicPr>
          <p:cNvPr id="38" name="그래픽 37" descr="문서 윤곽선">
            <a:extLst>
              <a:ext uri="{FF2B5EF4-FFF2-40B4-BE49-F238E27FC236}">
                <a16:creationId xmlns:a16="http://schemas.microsoft.com/office/drawing/2014/main" id="{FA151B38-A930-49D9-B06F-3536A2F00F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05247" y="3650928"/>
            <a:ext cx="540000" cy="540000"/>
          </a:xfrm>
          <a:prstGeom prst="rect">
            <a:avLst/>
          </a:prstGeom>
        </p:spPr>
      </p:pic>
      <p:pic>
        <p:nvPicPr>
          <p:cNvPr id="67" name="그래픽 66" descr="무서워하는 얼굴(윤곽선) 단색으로 채워진">
            <a:extLst>
              <a:ext uri="{FF2B5EF4-FFF2-40B4-BE49-F238E27FC236}">
                <a16:creationId xmlns:a16="http://schemas.microsoft.com/office/drawing/2014/main" id="{01E03D1B-9C37-407B-BA6A-E30DC9BDA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92836" y="3213149"/>
            <a:ext cx="360000" cy="360000"/>
          </a:xfrm>
          <a:prstGeom prst="rect">
            <a:avLst/>
          </a:prstGeom>
        </p:spPr>
      </p:pic>
      <p:sp>
        <p:nvSpPr>
          <p:cNvPr id="68" name="직사각형 67">
            <a:extLst>
              <a:ext uri="{FF2B5EF4-FFF2-40B4-BE49-F238E27FC236}">
                <a16:creationId xmlns:a16="http://schemas.microsoft.com/office/drawing/2014/main" id="{26F67CBC-0164-4BAF-94BE-B4BDDD164FBF}"/>
              </a:ext>
            </a:extLst>
          </p:cNvPr>
          <p:cNvSpPr>
            <a:spLocks noChangeAspect="1"/>
          </p:cNvSpPr>
          <p:nvPr/>
        </p:nvSpPr>
        <p:spPr>
          <a:xfrm>
            <a:off x="4200039" y="3668468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pic>
        <p:nvPicPr>
          <p:cNvPr id="1029" name="그래픽 1028" descr="시계 단색으로 채워진">
            <a:extLst>
              <a:ext uri="{FF2B5EF4-FFF2-40B4-BE49-F238E27FC236}">
                <a16:creationId xmlns:a16="http://schemas.microsoft.com/office/drawing/2014/main" id="{0C5A3F3F-7ABB-4145-8E3F-8BFB84AD4D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07629" y="3573149"/>
            <a:ext cx="648000" cy="648000"/>
          </a:xfrm>
          <a:prstGeom prst="rect">
            <a:avLst/>
          </a:prstGeom>
        </p:spPr>
      </p:pic>
      <p:pic>
        <p:nvPicPr>
          <p:cNvPr id="80" name="그래픽 79" descr="무서워하는 얼굴(윤곽선) 단색으로 채워진">
            <a:extLst>
              <a:ext uri="{FF2B5EF4-FFF2-40B4-BE49-F238E27FC236}">
                <a16:creationId xmlns:a16="http://schemas.microsoft.com/office/drawing/2014/main" id="{38AB497A-26EF-4DBE-A879-C005169C9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6297" y="3213149"/>
            <a:ext cx="360000" cy="360000"/>
          </a:xfrm>
          <a:prstGeom prst="rect">
            <a:avLst/>
          </a:prstGeom>
        </p:spPr>
      </p:pic>
      <p:sp>
        <p:nvSpPr>
          <p:cNvPr id="81" name="직사각형 80">
            <a:extLst>
              <a:ext uri="{FF2B5EF4-FFF2-40B4-BE49-F238E27FC236}">
                <a16:creationId xmlns:a16="http://schemas.microsoft.com/office/drawing/2014/main" id="{8ACD12DC-5970-49DE-B137-395FFB5FB7A2}"/>
              </a:ext>
            </a:extLst>
          </p:cNvPr>
          <p:cNvSpPr>
            <a:spLocks noChangeAspect="1"/>
          </p:cNvSpPr>
          <p:nvPr/>
        </p:nvSpPr>
        <p:spPr>
          <a:xfrm>
            <a:off x="6293500" y="3668468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pic>
        <p:nvPicPr>
          <p:cNvPr id="93" name="그래픽 92" descr="월 단위 달력 윤곽선">
            <a:extLst>
              <a:ext uri="{FF2B5EF4-FFF2-40B4-BE49-F238E27FC236}">
                <a16:creationId xmlns:a16="http://schemas.microsoft.com/office/drawing/2014/main" id="{AA081A7B-A92D-4DE1-801B-0FC7463ECF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73134" y="3582568"/>
            <a:ext cx="648000" cy="648000"/>
          </a:xfrm>
          <a:prstGeom prst="rect">
            <a:avLst/>
          </a:prstGeom>
        </p:spPr>
      </p:pic>
      <p:pic>
        <p:nvPicPr>
          <p:cNvPr id="64" name="그래픽 63" descr="쇼핑 카트 단색으로 채워진">
            <a:extLst>
              <a:ext uri="{FF2B5EF4-FFF2-40B4-BE49-F238E27FC236}">
                <a16:creationId xmlns:a16="http://schemas.microsoft.com/office/drawing/2014/main" id="{C59BA540-3B49-4471-89C3-24F7E881585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678947" y="3402568"/>
            <a:ext cx="360000" cy="360000"/>
          </a:xfrm>
          <a:prstGeom prst="rect">
            <a:avLst/>
          </a:prstGeom>
        </p:spPr>
      </p:pic>
      <p:pic>
        <p:nvPicPr>
          <p:cNvPr id="66" name="그래픽 65" descr="신용 카드 단색으로 채워진">
            <a:extLst>
              <a:ext uri="{FF2B5EF4-FFF2-40B4-BE49-F238E27FC236}">
                <a16:creationId xmlns:a16="http://schemas.microsoft.com/office/drawing/2014/main" id="{A4A60C11-8627-4524-8217-A6F6E4AF8F3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275357" y="3620807"/>
            <a:ext cx="720000" cy="720000"/>
          </a:xfrm>
          <a:prstGeom prst="rect">
            <a:avLst/>
          </a:prstGeom>
        </p:spPr>
      </p:pic>
      <p:pic>
        <p:nvPicPr>
          <p:cNvPr id="105" name="그래픽 104" descr="무서워하는 얼굴(윤곽선) 단색으로 채워진">
            <a:extLst>
              <a:ext uri="{FF2B5EF4-FFF2-40B4-BE49-F238E27FC236}">
                <a16:creationId xmlns:a16="http://schemas.microsoft.com/office/drawing/2014/main" id="{237F3F0C-5E25-4170-9A41-6F3A73586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4270" y="3225830"/>
            <a:ext cx="360000" cy="360000"/>
          </a:xfrm>
          <a:prstGeom prst="rect">
            <a:avLst/>
          </a:prstGeom>
        </p:spPr>
      </p:pic>
      <p:sp>
        <p:nvSpPr>
          <p:cNvPr id="106" name="직사각형 105">
            <a:extLst>
              <a:ext uri="{FF2B5EF4-FFF2-40B4-BE49-F238E27FC236}">
                <a16:creationId xmlns:a16="http://schemas.microsoft.com/office/drawing/2014/main" id="{19D8A9DD-3DFE-41D6-A42C-8639453D4BD6}"/>
              </a:ext>
            </a:extLst>
          </p:cNvPr>
          <p:cNvSpPr>
            <a:spLocks noChangeAspect="1"/>
          </p:cNvSpPr>
          <p:nvPr/>
        </p:nvSpPr>
        <p:spPr>
          <a:xfrm>
            <a:off x="8331473" y="3681149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107" name="연결선: 구부러짐 106">
            <a:extLst>
              <a:ext uri="{FF2B5EF4-FFF2-40B4-BE49-F238E27FC236}">
                <a16:creationId xmlns:a16="http://schemas.microsoft.com/office/drawing/2014/main" id="{22A243F9-24E4-4A74-8669-CD039E8DAB45}"/>
              </a:ext>
            </a:extLst>
          </p:cNvPr>
          <p:cNvCxnSpPr>
            <a:cxnSpLocks/>
            <a:stCxn id="66" idx="0"/>
            <a:endCxn id="106" idx="0"/>
          </p:cNvCxnSpPr>
          <p:nvPr/>
        </p:nvCxnSpPr>
        <p:spPr>
          <a:xfrm rot="16200000" flipH="1" flipV="1">
            <a:off x="9088244" y="3134036"/>
            <a:ext cx="60342" cy="1033884"/>
          </a:xfrm>
          <a:prstGeom prst="curvedConnector3">
            <a:avLst>
              <a:gd name="adj1" fmla="val -378841"/>
            </a:avLst>
          </a:prstGeom>
          <a:ln>
            <a:solidFill>
              <a:srgbClr val="0037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1" name="그래픽 110" descr="무서워하는 얼굴(윤곽선) 단색으로 채워진">
            <a:extLst>
              <a:ext uri="{FF2B5EF4-FFF2-40B4-BE49-F238E27FC236}">
                <a16:creationId xmlns:a16="http://schemas.microsoft.com/office/drawing/2014/main" id="{8888E3F1-E80B-4D7A-9F6C-6FFBC90A94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42831" y="3235249"/>
            <a:ext cx="360000" cy="360000"/>
          </a:xfrm>
          <a:prstGeom prst="rect">
            <a:avLst/>
          </a:prstGeom>
        </p:spPr>
      </p:pic>
      <p:sp>
        <p:nvSpPr>
          <p:cNvPr id="112" name="직사각형 111">
            <a:extLst>
              <a:ext uri="{FF2B5EF4-FFF2-40B4-BE49-F238E27FC236}">
                <a16:creationId xmlns:a16="http://schemas.microsoft.com/office/drawing/2014/main" id="{70A6447D-B7C2-486E-921C-78BED2D273FA}"/>
              </a:ext>
            </a:extLst>
          </p:cNvPr>
          <p:cNvSpPr>
            <a:spLocks noChangeAspect="1"/>
          </p:cNvSpPr>
          <p:nvPr/>
        </p:nvSpPr>
        <p:spPr>
          <a:xfrm>
            <a:off x="10350034" y="3690568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113" name="직사각형 112">
            <a:extLst>
              <a:ext uri="{FF2B5EF4-FFF2-40B4-BE49-F238E27FC236}">
                <a16:creationId xmlns:a16="http://schemas.microsoft.com/office/drawing/2014/main" id="{48830120-F294-4ED5-B241-B2851F40F03C}"/>
              </a:ext>
            </a:extLst>
          </p:cNvPr>
          <p:cNvSpPr>
            <a:spLocks noChangeAspect="1"/>
          </p:cNvSpPr>
          <p:nvPr/>
        </p:nvSpPr>
        <p:spPr>
          <a:xfrm>
            <a:off x="11465898" y="3681149"/>
            <a:ext cx="540000" cy="540000"/>
          </a:xfrm>
          <a:prstGeom prst="rect">
            <a:avLst/>
          </a:prstGeom>
          <a:solidFill>
            <a:srgbClr val="2377F2"/>
          </a:solidFill>
          <a:ln>
            <a:solidFill>
              <a:srgbClr val="005F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pic>
        <p:nvPicPr>
          <p:cNvPr id="76" name="그래픽 75" descr="활짝 웃는 얼굴(윤곽선) 단색으로 채워진">
            <a:extLst>
              <a:ext uri="{FF2B5EF4-FFF2-40B4-BE49-F238E27FC236}">
                <a16:creationId xmlns:a16="http://schemas.microsoft.com/office/drawing/2014/main" id="{B6B9DE2A-BFB0-47AA-8477-DD9BE06A070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555898" y="3235249"/>
            <a:ext cx="360000" cy="360000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75A98A07-5E36-4A52-9115-E24354C8B8D7}"/>
              </a:ext>
            </a:extLst>
          </p:cNvPr>
          <p:cNvSpPr txBox="1"/>
          <p:nvPr/>
        </p:nvSpPr>
        <p:spPr>
          <a:xfrm>
            <a:off x="10890034" y="3618197"/>
            <a:ext cx="5399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/>
              <a:t>CDP</a:t>
            </a:r>
            <a:endParaRPr lang="ko-KR" altLang="en-US" sz="1200" dirty="0"/>
          </a:p>
        </p:txBody>
      </p:sp>
      <p:sp>
        <p:nvSpPr>
          <p:cNvPr id="3" name="자유형: 도형 2">
            <a:extLst>
              <a:ext uri="{FF2B5EF4-FFF2-40B4-BE49-F238E27FC236}">
                <a16:creationId xmlns:a16="http://schemas.microsoft.com/office/drawing/2014/main" id="{04910DA8-1DCC-4660-2780-2C50CE054981}"/>
              </a:ext>
            </a:extLst>
          </p:cNvPr>
          <p:cNvSpPr>
            <a:spLocks noChangeAspect="1"/>
          </p:cNvSpPr>
          <p:nvPr/>
        </p:nvSpPr>
        <p:spPr>
          <a:xfrm>
            <a:off x="5486173" y="2825282"/>
            <a:ext cx="540000" cy="546230"/>
          </a:xfrm>
          <a:custGeom>
            <a:avLst/>
            <a:gdLst>
              <a:gd name="connsiteX0" fmla="*/ 315634 w 742950"/>
              <a:gd name="connsiteY0" fmla="*/ 574000 h 751522"/>
              <a:gd name="connsiteX1" fmla="*/ 371475 w 742950"/>
              <a:gd name="connsiteY1" fmla="*/ 581977 h 751522"/>
              <a:gd name="connsiteX2" fmla="*/ 506730 w 742950"/>
              <a:gd name="connsiteY2" fmla="*/ 581977 h 751522"/>
              <a:gd name="connsiteX3" fmla="*/ 635317 w 742950"/>
              <a:gd name="connsiteY3" fmla="*/ 659130 h 751522"/>
              <a:gd name="connsiteX4" fmla="*/ 485775 w 742950"/>
              <a:gd name="connsiteY4" fmla="*/ 663892 h 751522"/>
              <a:gd name="connsiteX5" fmla="*/ 449580 w 742950"/>
              <a:gd name="connsiteY5" fmla="*/ 650557 h 751522"/>
              <a:gd name="connsiteX6" fmla="*/ 507682 w 742950"/>
              <a:gd name="connsiteY6" fmla="*/ 699135 h 751522"/>
              <a:gd name="connsiteX7" fmla="*/ 485775 w 742950"/>
              <a:gd name="connsiteY7" fmla="*/ 751522 h 751522"/>
              <a:gd name="connsiteX8" fmla="*/ 392430 w 742950"/>
              <a:gd name="connsiteY8" fmla="*/ 668655 h 751522"/>
              <a:gd name="connsiteX9" fmla="*/ 372427 w 742950"/>
              <a:gd name="connsiteY9" fmla="*/ 641985 h 751522"/>
              <a:gd name="connsiteX10" fmla="*/ 352425 w 742950"/>
              <a:gd name="connsiteY10" fmla="*/ 668655 h 751522"/>
              <a:gd name="connsiteX11" fmla="*/ 259080 w 742950"/>
              <a:gd name="connsiteY11" fmla="*/ 751522 h 751522"/>
              <a:gd name="connsiteX12" fmla="*/ 237172 w 742950"/>
              <a:gd name="connsiteY12" fmla="*/ 699135 h 751522"/>
              <a:gd name="connsiteX13" fmla="*/ 295275 w 742950"/>
              <a:gd name="connsiteY13" fmla="*/ 650557 h 751522"/>
              <a:gd name="connsiteX14" fmla="*/ 259080 w 742950"/>
              <a:gd name="connsiteY14" fmla="*/ 663892 h 751522"/>
              <a:gd name="connsiteX15" fmla="*/ 109537 w 742950"/>
              <a:gd name="connsiteY15" fmla="*/ 659130 h 751522"/>
              <a:gd name="connsiteX16" fmla="*/ 236219 w 742950"/>
              <a:gd name="connsiteY16" fmla="*/ 581025 h 751522"/>
              <a:gd name="connsiteX17" fmla="*/ 315634 w 742950"/>
              <a:gd name="connsiteY17" fmla="*/ 574000 h 751522"/>
              <a:gd name="connsiteX18" fmla="*/ 103555 w 742950"/>
              <a:gd name="connsiteY18" fmla="*/ 464745 h 751522"/>
              <a:gd name="connsiteX19" fmla="*/ 159068 w 742950"/>
              <a:gd name="connsiteY19" fmla="*/ 472440 h 751522"/>
              <a:gd name="connsiteX20" fmla="*/ 285750 w 742950"/>
              <a:gd name="connsiteY20" fmla="*/ 550545 h 751522"/>
              <a:gd name="connsiteX21" fmla="*/ 136207 w 742950"/>
              <a:gd name="connsiteY21" fmla="*/ 555307 h 751522"/>
              <a:gd name="connsiteX22" fmla="*/ 9525 w 742950"/>
              <a:gd name="connsiteY22" fmla="*/ 477202 h 751522"/>
              <a:gd name="connsiteX23" fmla="*/ 103555 w 742950"/>
              <a:gd name="connsiteY23" fmla="*/ 464745 h 751522"/>
              <a:gd name="connsiteX24" fmla="*/ 639396 w 742950"/>
              <a:gd name="connsiteY24" fmla="*/ 464343 h 751522"/>
              <a:gd name="connsiteX25" fmla="*/ 733425 w 742950"/>
              <a:gd name="connsiteY25" fmla="*/ 477202 h 751522"/>
              <a:gd name="connsiteX26" fmla="*/ 606742 w 742950"/>
              <a:gd name="connsiteY26" fmla="*/ 555307 h 751522"/>
              <a:gd name="connsiteX27" fmla="*/ 457200 w 742950"/>
              <a:gd name="connsiteY27" fmla="*/ 550545 h 751522"/>
              <a:gd name="connsiteX28" fmla="*/ 583883 w 742950"/>
              <a:gd name="connsiteY28" fmla="*/ 472440 h 751522"/>
              <a:gd name="connsiteX29" fmla="*/ 639396 w 742950"/>
              <a:gd name="connsiteY29" fmla="*/ 464343 h 751522"/>
              <a:gd name="connsiteX30" fmla="*/ 742950 w 742950"/>
              <a:gd name="connsiteY30" fmla="*/ 261938 h 751522"/>
              <a:gd name="connsiteX31" fmla="*/ 672465 w 742950"/>
              <a:gd name="connsiteY31" fmla="*/ 393383 h 751522"/>
              <a:gd name="connsiteX32" fmla="*/ 541020 w 742950"/>
              <a:gd name="connsiteY32" fmla="*/ 463868 h 751522"/>
              <a:gd name="connsiteX33" fmla="*/ 611505 w 742950"/>
              <a:gd name="connsiteY33" fmla="*/ 332423 h 751522"/>
              <a:gd name="connsiteX34" fmla="*/ 742950 w 742950"/>
              <a:gd name="connsiteY34" fmla="*/ 261938 h 751522"/>
              <a:gd name="connsiteX35" fmla="*/ 0 w 742950"/>
              <a:gd name="connsiteY35" fmla="*/ 261938 h 751522"/>
              <a:gd name="connsiteX36" fmla="*/ 131445 w 742950"/>
              <a:gd name="connsiteY36" fmla="*/ 332423 h 751522"/>
              <a:gd name="connsiteX37" fmla="*/ 201930 w 742950"/>
              <a:gd name="connsiteY37" fmla="*/ 463868 h 751522"/>
              <a:gd name="connsiteX38" fmla="*/ 70485 w 742950"/>
              <a:gd name="connsiteY38" fmla="*/ 393383 h 751522"/>
              <a:gd name="connsiteX39" fmla="*/ 0 w 742950"/>
              <a:gd name="connsiteY39" fmla="*/ 261938 h 751522"/>
              <a:gd name="connsiteX40" fmla="*/ 641985 w 742950"/>
              <a:gd name="connsiteY40" fmla="*/ 73343 h 751522"/>
              <a:gd name="connsiteX41" fmla="*/ 646747 w 742950"/>
              <a:gd name="connsiteY41" fmla="*/ 222885 h 751522"/>
              <a:gd name="connsiteX42" fmla="*/ 568642 w 742950"/>
              <a:gd name="connsiteY42" fmla="*/ 349568 h 751522"/>
              <a:gd name="connsiteX43" fmla="*/ 563880 w 742950"/>
              <a:gd name="connsiteY43" fmla="*/ 200025 h 751522"/>
              <a:gd name="connsiteX44" fmla="*/ 641985 w 742950"/>
              <a:gd name="connsiteY44" fmla="*/ 73343 h 751522"/>
              <a:gd name="connsiteX45" fmla="*/ 101917 w 742950"/>
              <a:gd name="connsiteY45" fmla="*/ 73343 h 751522"/>
              <a:gd name="connsiteX46" fmla="*/ 180022 w 742950"/>
              <a:gd name="connsiteY46" fmla="*/ 200025 h 751522"/>
              <a:gd name="connsiteX47" fmla="*/ 175260 w 742950"/>
              <a:gd name="connsiteY47" fmla="*/ 349568 h 751522"/>
              <a:gd name="connsiteX48" fmla="*/ 97155 w 742950"/>
              <a:gd name="connsiteY48" fmla="*/ 222885 h 751522"/>
              <a:gd name="connsiteX49" fmla="*/ 101917 w 742950"/>
              <a:gd name="connsiteY49" fmla="*/ 73343 h 751522"/>
              <a:gd name="connsiteX50" fmla="*/ 454342 w 742950"/>
              <a:gd name="connsiteY50" fmla="*/ 0 h 751522"/>
              <a:gd name="connsiteX51" fmla="*/ 532447 w 742950"/>
              <a:gd name="connsiteY51" fmla="*/ 126682 h 751522"/>
              <a:gd name="connsiteX52" fmla="*/ 527685 w 742950"/>
              <a:gd name="connsiteY52" fmla="*/ 276225 h 751522"/>
              <a:gd name="connsiteX53" fmla="*/ 449580 w 742950"/>
              <a:gd name="connsiteY53" fmla="*/ 149543 h 751522"/>
              <a:gd name="connsiteX54" fmla="*/ 454342 w 742950"/>
              <a:gd name="connsiteY54" fmla="*/ 0 h 751522"/>
              <a:gd name="connsiteX55" fmla="*/ 289560 w 742950"/>
              <a:gd name="connsiteY55" fmla="*/ 0 h 751522"/>
              <a:gd name="connsiteX56" fmla="*/ 294322 w 742950"/>
              <a:gd name="connsiteY56" fmla="*/ 149543 h 751522"/>
              <a:gd name="connsiteX57" fmla="*/ 216217 w 742950"/>
              <a:gd name="connsiteY57" fmla="*/ 276225 h 751522"/>
              <a:gd name="connsiteX58" fmla="*/ 211455 w 742950"/>
              <a:gd name="connsiteY58" fmla="*/ 126682 h 751522"/>
              <a:gd name="connsiteX59" fmla="*/ 289560 w 742950"/>
              <a:gd name="connsiteY59" fmla="*/ 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742950" h="751522">
                <a:moveTo>
                  <a:pt x="315634" y="574000"/>
                </a:moveTo>
                <a:cubicBezTo>
                  <a:pt x="339328" y="575310"/>
                  <a:pt x="359092" y="579120"/>
                  <a:pt x="371475" y="581977"/>
                </a:cubicBezTo>
                <a:cubicBezTo>
                  <a:pt x="396240" y="576262"/>
                  <a:pt x="450532" y="566737"/>
                  <a:pt x="506730" y="581977"/>
                </a:cubicBezTo>
                <a:cubicBezTo>
                  <a:pt x="582929" y="601980"/>
                  <a:pt x="635317" y="659130"/>
                  <a:pt x="635317" y="659130"/>
                </a:cubicBezTo>
                <a:cubicBezTo>
                  <a:pt x="635317" y="659130"/>
                  <a:pt x="561975" y="683895"/>
                  <a:pt x="485775" y="663892"/>
                </a:cubicBezTo>
                <a:cubicBezTo>
                  <a:pt x="472440" y="660082"/>
                  <a:pt x="461010" y="655320"/>
                  <a:pt x="449580" y="650557"/>
                </a:cubicBezTo>
                <a:cubicBezTo>
                  <a:pt x="463867" y="670560"/>
                  <a:pt x="478155" y="686752"/>
                  <a:pt x="507682" y="699135"/>
                </a:cubicBezTo>
                <a:lnTo>
                  <a:pt x="485775" y="751522"/>
                </a:lnTo>
                <a:cubicBezTo>
                  <a:pt x="433387" y="729615"/>
                  <a:pt x="411480" y="697230"/>
                  <a:pt x="392430" y="668655"/>
                </a:cubicBezTo>
                <a:cubicBezTo>
                  <a:pt x="385762" y="659130"/>
                  <a:pt x="379095" y="650557"/>
                  <a:pt x="372427" y="641985"/>
                </a:cubicBezTo>
                <a:cubicBezTo>
                  <a:pt x="364807" y="650557"/>
                  <a:pt x="359092" y="659130"/>
                  <a:pt x="352425" y="668655"/>
                </a:cubicBezTo>
                <a:cubicBezTo>
                  <a:pt x="332422" y="697230"/>
                  <a:pt x="310514" y="729615"/>
                  <a:pt x="259080" y="751522"/>
                </a:cubicBezTo>
                <a:lnTo>
                  <a:pt x="237172" y="699135"/>
                </a:lnTo>
                <a:cubicBezTo>
                  <a:pt x="266700" y="686752"/>
                  <a:pt x="280987" y="670560"/>
                  <a:pt x="295275" y="650557"/>
                </a:cubicBezTo>
                <a:cubicBezTo>
                  <a:pt x="283845" y="656272"/>
                  <a:pt x="271462" y="660082"/>
                  <a:pt x="259080" y="663892"/>
                </a:cubicBezTo>
                <a:cubicBezTo>
                  <a:pt x="182880" y="683895"/>
                  <a:pt x="109537" y="659130"/>
                  <a:pt x="109537" y="659130"/>
                </a:cubicBezTo>
                <a:cubicBezTo>
                  <a:pt x="109537" y="659130"/>
                  <a:pt x="160019" y="601027"/>
                  <a:pt x="236219" y="581025"/>
                </a:cubicBezTo>
                <a:cubicBezTo>
                  <a:pt x="264318" y="573881"/>
                  <a:pt x="291941" y="572690"/>
                  <a:pt x="315634" y="574000"/>
                </a:cubicBezTo>
                <a:close/>
                <a:moveTo>
                  <a:pt x="103555" y="464745"/>
                </a:moveTo>
                <a:cubicBezTo>
                  <a:pt x="121147" y="465236"/>
                  <a:pt x="140018" y="467439"/>
                  <a:pt x="159068" y="472440"/>
                </a:cubicBezTo>
                <a:cubicBezTo>
                  <a:pt x="235268" y="492442"/>
                  <a:pt x="285750" y="550545"/>
                  <a:pt x="285750" y="550545"/>
                </a:cubicBezTo>
                <a:cubicBezTo>
                  <a:pt x="285750" y="550545"/>
                  <a:pt x="212408" y="575310"/>
                  <a:pt x="136207" y="555307"/>
                </a:cubicBezTo>
                <a:cubicBezTo>
                  <a:pt x="60008" y="535305"/>
                  <a:pt x="9525" y="477202"/>
                  <a:pt x="9525" y="477202"/>
                </a:cubicBezTo>
                <a:cubicBezTo>
                  <a:pt x="9525" y="477202"/>
                  <a:pt x="50780" y="463271"/>
                  <a:pt x="103555" y="464745"/>
                </a:cubicBezTo>
                <a:close/>
                <a:moveTo>
                  <a:pt x="639396" y="464343"/>
                </a:moveTo>
                <a:cubicBezTo>
                  <a:pt x="692170" y="462736"/>
                  <a:pt x="733425" y="477202"/>
                  <a:pt x="733425" y="477202"/>
                </a:cubicBezTo>
                <a:cubicBezTo>
                  <a:pt x="733425" y="477202"/>
                  <a:pt x="682942" y="535305"/>
                  <a:pt x="606742" y="555307"/>
                </a:cubicBezTo>
                <a:cubicBezTo>
                  <a:pt x="530542" y="575310"/>
                  <a:pt x="457200" y="550545"/>
                  <a:pt x="457200" y="550545"/>
                </a:cubicBezTo>
                <a:cubicBezTo>
                  <a:pt x="457200" y="550545"/>
                  <a:pt x="507682" y="492442"/>
                  <a:pt x="583883" y="472440"/>
                </a:cubicBezTo>
                <a:cubicBezTo>
                  <a:pt x="602933" y="467201"/>
                  <a:pt x="621804" y="464879"/>
                  <a:pt x="639396" y="464343"/>
                </a:cubicBezTo>
                <a:close/>
                <a:moveTo>
                  <a:pt x="742950" y="261938"/>
                </a:moveTo>
                <a:cubicBezTo>
                  <a:pt x="742950" y="261938"/>
                  <a:pt x="727710" y="337186"/>
                  <a:pt x="672465" y="393383"/>
                </a:cubicBezTo>
                <a:cubicBezTo>
                  <a:pt x="616267" y="448628"/>
                  <a:pt x="541020" y="463868"/>
                  <a:pt x="541020" y="463868"/>
                </a:cubicBezTo>
                <a:cubicBezTo>
                  <a:pt x="541020" y="463868"/>
                  <a:pt x="555308" y="388620"/>
                  <a:pt x="611505" y="332423"/>
                </a:cubicBezTo>
                <a:cubicBezTo>
                  <a:pt x="667702" y="277178"/>
                  <a:pt x="742950" y="261938"/>
                  <a:pt x="742950" y="261938"/>
                </a:cubicBezTo>
                <a:close/>
                <a:moveTo>
                  <a:pt x="0" y="261938"/>
                </a:moveTo>
                <a:cubicBezTo>
                  <a:pt x="0" y="261938"/>
                  <a:pt x="75248" y="277178"/>
                  <a:pt x="131445" y="332423"/>
                </a:cubicBezTo>
                <a:cubicBezTo>
                  <a:pt x="186690" y="388620"/>
                  <a:pt x="201930" y="463868"/>
                  <a:pt x="201930" y="463868"/>
                </a:cubicBezTo>
                <a:cubicBezTo>
                  <a:pt x="201930" y="463868"/>
                  <a:pt x="126682" y="448628"/>
                  <a:pt x="70485" y="393383"/>
                </a:cubicBezTo>
                <a:cubicBezTo>
                  <a:pt x="15240" y="337186"/>
                  <a:pt x="0" y="261938"/>
                  <a:pt x="0" y="261938"/>
                </a:cubicBezTo>
                <a:close/>
                <a:moveTo>
                  <a:pt x="641985" y="73343"/>
                </a:moveTo>
                <a:cubicBezTo>
                  <a:pt x="641985" y="73343"/>
                  <a:pt x="666750" y="146685"/>
                  <a:pt x="646747" y="222885"/>
                </a:cubicBezTo>
                <a:cubicBezTo>
                  <a:pt x="625792" y="299086"/>
                  <a:pt x="568642" y="349568"/>
                  <a:pt x="568642" y="349568"/>
                </a:cubicBezTo>
                <a:cubicBezTo>
                  <a:pt x="568642" y="349568"/>
                  <a:pt x="543877" y="276226"/>
                  <a:pt x="563880" y="200025"/>
                </a:cubicBezTo>
                <a:cubicBezTo>
                  <a:pt x="583882" y="123825"/>
                  <a:pt x="641985" y="73343"/>
                  <a:pt x="641985" y="73343"/>
                </a:cubicBezTo>
                <a:close/>
                <a:moveTo>
                  <a:pt x="101917" y="73343"/>
                </a:moveTo>
                <a:cubicBezTo>
                  <a:pt x="101917" y="73343"/>
                  <a:pt x="160020" y="123825"/>
                  <a:pt x="180022" y="200025"/>
                </a:cubicBezTo>
                <a:cubicBezTo>
                  <a:pt x="200025" y="276226"/>
                  <a:pt x="175260" y="349568"/>
                  <a:pt x="175260" y="349568"/>
                </a:cubicBezTo>
                <a:cubicBezTo>
                  <a:pt x="175260" y="349568"/>
                  <a:pt x="117157" y="299086"/>
                  <a:pt x="97155" y="222885"/>
                </a:cubicBezTo>
                <a:cubicBezTo>
                  <a:pt x="77152" y="146685"/>
                  <a:pt x="101917" y="73343"/>
                  <a:pt x="101917" y="73343"/>
                </a:cubicBezTo>
                <a:close/>
                <a:moveTo>
                  <a:pt x="454342" y="0"/>
                </a:moveTo>
                <a:cubicBezTo>
                  <a:pt x="454342" y="0"/>
                  <a:pt x="512445" y="50483"/>
                  <a:pt x="532447" y="126682"/>
                </a:cubicBezTo>
                <a:cubicBezTo>
                  <a:pt x="552450" y="202883"/>
                  <a:pt x="527685" y="276225"/>
                  <a:pt x="527685" y="276225"/>
                </a:cubicBezTo>
                <a:cubicBezTo>
                  <a:pt x="527685" y="276225"/>
                  <a:pt x="469582" y="225743"/>
                  <a:pt x="449580" y="149543"/>
                </a:cubicBezTo>
                <a:cubicBezTo>
                  <a:pt x="429577" y="73343"/>
                  <a:pt x="454342" y="0"/>
                  <a:pt x="454342" y="0"/>
                </a:cubicBezTo>
                <a:close/>
                <a:moveTo>
                  <a:pt x="289560" y="0"/>
                </a:moveTo>
                <a:cubicBezTo>
                  <a:pt x="289560" y="0"/>
                  <a:pt x="314325" y="73343"/>
                  <a:pt x="294322" y="149543"/>
                </a:cubicBezTo>
                <a:cubicBezTo>
                  <a:pt x="273367" y="225743"/>
                  <a:pt x="216217" y="276225"/>
                  <a:pt x="216217" y="276225"/>
                </a:cubicBezTo>
                <a:cubicBezTo>
                  <a:pt x="216217" y="276225"/>
                  <a:pt x="191452" y="202883"/>
                  <a:pt x="211455" y="126682"/>
                </a:cubicBezTo>
                <a:cubicBezTo>
                  <a:pt x="231457" y="50483"/>
                  <a:pt x="289560" y="0"/>
                  <a:pt x="289560" y="0"/>
                </a:cubicBezTo>
                <a:close/>
              </a:path>
            </a:pathLst>
          </a:custGeom>
          <a:solidFill>
            <a:srgbClr val="2377F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srgbClr val="2377F2"/>
                </a:solidFill>
              </a:rPr>
              <a:t>Best</a:t>
            </a:r>
            <a:endParaRPr lang="ko-KR" altLang="en-US" sz="800" b="1" dirty="0">
              <a:solidFill>
                <a:srgbClr val="2377F2"/>
              </a:solidFill>
            </a:endParaRPr>
          </a:p>
        </p:txBody>
      </p:sp>
      <p:sp>
        <p:nvSpPr>
          <p:cNvPr id="5" name="말풍선: 사각형 4">
            <a:extLst>
              <a:ext uri="{FF2B5EF4-FFF2-40B4-BE49-F238E27FC236}">
                <a16:creationId xmlns:a16="http://schemas.microsoft.com/office/drawing/2014/main" id="{E1566C7C-1452-64B9-BB75-C22BDCE3C4A6}"/>
              </a:ext>
            </a:extLst>
          </p:cNvPr>
          <p:cNvSpPr/>
          <p:nvPr/>
        </p:nvSpPr>
        <p:spPr>
          <a:xfrm>
            <a:off x="10449761" y="1840875"/>
            <a:ext cx="1662768" cy="864000"/>
          </a:xfrm>
          <a:prstGeom prst="wedgeRectCallout">
            <a:avLst>
              <a:gd name="adj1" fmla="val -24754"/>
              <a:gd name="adj2" fmla="val 73952"/>
            </a:avLst>
          </a:prstGeom>
          <a:solidFill>
            <a:schemeClr val="bg1">
              <a:lumMod val="95000"/>
            </a:schemeClr>
          </a:solidFill>
          <a:ln>
            <a:solidFill>
              <a:srgbClr val="12315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en-US" altLang="ko-KR" sz="1200" dirty="0">
                <a:solidFill>
                  <a:srgbClr val="12315F"/>
                </a:solidFill>
              </a:rPr>
              <a:t>VMware VM </a:t>
            </a:r>
            <a:r>
              <a:rPr lang="ko-KR" altLang="en-US" sz="1200" dirty="0">
                <a:solidFill>
                  <a:srgbClr val="12315F"/>
                </a:solidFill>
              </a:rPr>
              <a:t>준실시간 복제</a:t>
            </a:r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65569560-7467-54D0-2399-0B15EBCDE3E7}"/>
              </a:ext>
            </a:extLst>
          </p:cNvPr>
          <p:cNvSpPr>
            <a:spLocks noChangeAspect="1"/>
          </p:cNvSpPr>
          <p:nvPr/>
        </p:nvSpPr>
        <p:spPr>
          <a:xfrm>
            <a:off x="11011145" y="2825725"/>
            <a:ext cx="540000" cy="546230"/>
          </a:xfrm>
          <a:custGeom>
            <a:avLst/>
            <a:gdLst>
              <a:gd name="connsiteX0" fmla="*/ 315634 w 742950"/>
              <a:gd name="connsiteY0" fmla="*/ 574000 h 751522"/>
              <a:gd name="connsiteX1" fmla="*/ 371475 w 742950"/>
              <a:gd name="connsiteY1" fmla="*/ 581977 h 751522"/>
              <a:gd name="connsiteX2" fmla="*/ 506730 w 742950"/>
              <a:gd name="connsiteY2" fmla="*/ 581977 h 751522"/>
              <a:gd name="connsiteX3" fmla="*/ 635317 w 742950"/>
              <a:gd name="connsiteY3" fmla="*/ 659130 h 751522"/>
              <a:gd name="connsiteX4" fmla="*/ 485775 w 742950"/>
              <a:gd name="connsiteY4" fmla="*/ 663892 h 751522"/>
              <a:gd name="connsiteX5" fmla="*/ 449580 w 742950"/>
              <a:gd name="connsiteY5" fmla="*/ 650557 h 751522"/>
              <a:gd name="connsiteX6" fmla="*/ 507682 w 742950"/>
              <a:gd name="connsiteY6" fmla="*/ 699135 h 751522"/>
              <a:gd name="connsiteX7" fmla="*/ 485775 w 742950"/>
              <a:gd name="connsiteY7" fmla="*/ 751522 h 751522"/>
              <a:gd name="connsiteX8" fmla="*/ 392430 w 742950"/>
              <a:gd name="connsiteY8" fmla="*/ 668655 h 751522"/>
              <a:gd name="connsiteX9" fmla="*/ 372427 w 742950"/>
              <a:gd name="connsiteY9" fmla="*/ 641985 h 751522"/>
              <a:gd name="connsiteX10" fmla="*/ 352425 w 742950"/>
              <a:gd name="connsiteY10" fmla="*/ 668655 h 751522"/>
              <a:gd name="connsiteX11" fmla="*/ 259080 w 742950"/>
              <a:gd name="connsiteY11" fmla="*/ 751522 h 751522"/>
              <a:gd name="connsiteX12" fmla="*/ 237172 w 742950"/>
              <a:gd name="connsiteY12" fmla="*/ 699135 h 751522"/>
              <a:gd name="connsiteX13" fmla="*/ 295275 w 742950"/>
              <a:gd name="connsiteY13" fmla="*/ 650557 h 751522"/>
              <a:gd name="connsiteX14" fmla="*/ 259080 w 742950"/>
              <a:gd name="connsiteY14" fmla="*/ 663892 h 751522"/>
              <a:gd name="connsiteX15" fmla="*/ 109537 w 742950"/>
              <a:gd name="connsiteY15" fmla="*/ 659130 h 751522"/>
              <a:gd name="connsiteX16" fmla="*/ 236219 w 742950"/>
              <a:gd name="connsiteY16" fmla="*/ 581025 h 751522"/>
              <a:gd name="connsiteX17" fmla="*/ 315634 w 742950"/>
              <a:gd name="connsiteY17" fmla="*/ 574000 h 751522"/>
              <a:gd name="connsiteX18" fmla="*/ 103555 w 742950"/>
              <a:gd name="connsiteY18" fmla="*/ 464745 h 751522"/>
              <a:gd name="connsiteX19" fmla="*/ 159068 w 742950"/>
              <a:gd name="connsiteY19" fmla="*/ 472440 h 751522"/>
              <a:gd name="connsiteX20" fmla="*/ 285750 w 742950"/>
              <a:gd name="connsiteY20" fmla="*/ 550545 h 751522"/>
              <a:gd name="connsiteX21" fmla="*/ 136207 w 742950"/>
              <a:gd name="connsiteY21" fmla="*/ 555307 h 751522"/>
              <a:gd name="connsiteX22" fmla="*/ 9525 w 742950"/>
              <a:gd name="connsiteY22" fmla="*/ 477202 h 751522"/>
              <a:gd name="connsiteX23" fmla="*/ 103555 w 742950"/>
              <a:gd name="connsiteY23" fmla="*/ 464745 h 751522"/>
              <a:gd name="connsiteX24" fmla="*/ 639396 w 742950"/>
              <a:gd name="connsiteY24" fmla="*/ 464343 h 751522"/>
              <a:gd name="connsiteX25" fmla="*/ 733425 w 742950"/>
              <a:gd name="connsiteY25" fmla="*/ 477202 h 751522"/>
              <a:gd name="connsiteX26" fmla="*/ 606742 w 742950"/>
              <a:gd name="connsiteY26" fmla="*/ 555307 h 751522"/>
              <a:gd name="connsiteX27" fmla="*/ 457200 w 742950"/>
              <a:gd name="connsiteY27" fmla="*/ 550545 h 751522"/>
              <a:gd name="connsiteX28" fmla="*/ 583883 w 742950"/>
              <a:gd name="connsiteY28" fmla="*/ 472440 h 751522"/>
              <a:gd name="connsiteX29" fmla="*/ 639396 w 742950"/>
              <a:gd name="connsiteY29" fmla="*/ 464343 h 751522"/>
              <a:gd name="connsiteX30" fmla="*/ 742950 w 742950"/>
              <a:gd name="connsiteY30" fmla="*/ 261938 h 751522"/>
              <a:gd name="connsiteX31" fmla="*/ 672465 w 742950"/>
              <a:gd name="connsiteY31" fmla="*/ 393383 h 751522"/>
              <a:gd name="connsiteX32" fmla="*/ 541020 w 742950"/>
              <a:gd name="connsiteY32" fmla="*/ 463868 h 751522"/>
              <a:gd name="connsiteX33" fmla="*/ 611505 w 742950"/>
              <a:gd name="connsiteY33" fmla="*/ 332423 h 751522"/>
              <a:gd name="connsiteX34" fmla="*/ 742950 w 742950"/>
              <a:gd name="connsiteY34" fmla="*/ 261938 h 751522"/>
              <a:gd name="connsiteX35" fmla="*/ 0 w 742950"/>
              <a:gd name="connsiteY35" fmla="*/ 261938 h 751522"/>
              <a:gd name="connsiteX36" fmla="*/ 131445 w 742950"/>
              <a:gd name="connsiteY36" fmla="*/ 332423 h 751522"/>
              <a:gd name="connsiteX37" fmla="*/ 201930 w 742950"/>
              <a:gd name="connsiteY37" fmla="*/ 463868 h 751522"/>
              <a:gd name="connsiteX38" fmla="*/ 70485 w 742950"/>
              <a:gd name="connsiteY38" fmla="*/ 393383 h 751522"/>
              <a:gd name="connsiteX39" fmla="*/ 0 w 742950"/>
              <a:gd name="connsiteY39" fmla="*/ 261938 h 751522"/>
              <a:gd name="connsiteX40" fmla="*/ 641985 w 742950"/>
              <a:gd name="connsiteY40" fmla="*/ 73343 h 751522"/>
              <a:gd name="connsiteX41" fmla="*/ 646747 w 742950"/>
              <a:gd name="connsiteY41" fmla="*/ 222885 h 751522"/>
              <a:gd name="connsiteX42" fmla="*/ 568642 w 742950"/>
              <a:gd name="connsiteY42" fmla="*/ 349568 h 751522"/>
              <a:gd name="connsiteX43" fmla="*/ 563880 w 742950"/>
              <a:gd name="connsiteY43" fmla="*/ 200025 h 751522"/>
              <a:gd name="connsiteX44" fmla="*/ 641985 w 742950"/>
              <a:gd name="connsiteY44" fmla="*/ 73343 h 751522"/>
              <a:gd name="connsiteX45" fmla="*/ 101917 w 742950"/>
              <a:gd name="connsiteY45" fmla="*/ 73343 h 751522"/>
              <a:gd name="connsiteX46" fmla="*/ 180022 w 742950"/>
              <a:gd name="connsiteY46" fmla="*/ 200025 h 751522"/>
              <a:gd name="connsiteX47" fmla="*/ 175260 w 742950"/>
              <a:gd name="connsiteY47" fmla="*/ 349568 h 751522"/>
              <a:gd name="connsiteX48" fmla="*/ 97155 w 742950"/>
              <a:gd name="connsiteY48" fmla="*/ 222885 h 751522"/>
              <a:gd name="connsiteX49" fmla="*/ 101917 w 742950"/>
              <a:gd name="connsiteY49" fmla="*/ 73343 h 751522"/>
              <a:gd name="connsiteX50" fmla="*/ 454342 w 742950"/>
              <a:gd name="connsiteY50" fmla="*/ 0 h 751522"/>
              <a:gd name="connsiteX51" fmla="*/ 532447 w 742950"/>
              <a:gd name="connsiteY51" fmla="*/ 126682 h 751522"/>
              <a:gd name="connsiteX52" fmla="*/ 527685 w 742950"/>
              <a:gd name="connsiteY52" fmla="*/ 276225 h 751522"/>
              <a:gd name="connsiteX53" fmla="*/ 449580 w 742950"/>
              <a:gd name="connsiteY53" fmla="*/ 149543 h 751522"/>
              <a:gd name="connsiteX54" fmla="*/ 454342 w 742950"/>
              <a:gd name="connsiteY54" fmla="*/ 0 h 751522"/>
              <a:gd name="connsiteX55" fmla="*/ 289560 w 742950"/>
              <a:gd name="connsiteY55" fmla="*/ 0 h 751522"/>
              <a:gd name="connsiteX56" fmla="*/ 294322 w 742950"/>
              <a:gd name="connsiteY56" fmla="*/ 149543 h 751522"/>
              <a:gd name="connsiteX57" fmla="*/ 216217 w 742950"/>
              <a:gd name="connsiteY57" fmla="*/ 276225 h 751522"/>
              <a:gd name="connsiteX58" fmla="*/ 211455 w 742950"/>
              <a:gd name="connsiteY58" fmla="*/ 126682 h 751522"/>
              <a:gd name="connsiteX59" fmla="*/ 289560 w 742950"/>
              <a:gd name="connsiteY59" fmla="*/ 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742950" h="751522">
                <a:moveTo>
                  <a:pt x="315634" y="574000"/>
                </a:moveTo>
                <a:cubicBezTo>
                  <a:pt x="339328" y="575310"/>
                  <a:pt x="359092" y="579120"/>
                  <a:pt x="371475" y="581977"/>
                </a:cubicBezTo>
                <a:cubicBezTo>
                  <a:pt x="396240" y="576262"/>
                  <a:pt x="450532" y="566737"/>
                  <a:pt x="506730" y="581977"/>
                </a:cubicBezTo>
                <a:cubicBezTo>
                  <a:pt x="582929" y="601980"/>
                  <a:pt x="635317" y="659130"/>
                  <a:pt x="635317" y="659130"/>
                </a:cubicBezTo>
                <a:cubicBezTo>
                  <a:pt x="635317" y="659130"/>
                  <a:pt x="561975" y="683895"/>
                  <a:pt x="485775" y="663892"/>
                </a:cubicBezTo>
                <a:cubicBezTo>
                  <a:pt x="472440" y="660082"/>
                  <a:pt x="461010" y="655320"/>
                  <a:pt x="449580" y="650557"/>
                </a:cubicBezTo>
                <a:cubicBezTo>
                  <a:pt x="463867" y="670560"/>
                  <a:pt x="478155" y="686752"/>
                  <a:pt x="507682" y="699135"/>
                </a:cubicBezTo>
                <a:lnTo>
                  <a:pt x="485775" y="751522"/>
                </a:lnTo>
                <a:cubicBezTo>
                  <a:pt x="433387" y="729615"/>
                  <a:pt x="411480" y="697230"/>
                  <a:pt x="392430" y="668655"/>
                </a:cubicBezTo>
                <a:cubicBezTo>
                  <a:pt x="385762" y="659130"/>
                  <a:pt x="379095" y="650557"/>
                  <a:pt x="372427" y="641985"/>
                </a:cubicBezTo>
                <a:cubicBezTo>
                  <a:pt x="364807" y="650557"/>
                  <a:pt x="359092" y="659130"/>
                  <a:pt x="352425" y="668655"/>
                </a:cubicBezTo>
                <a:cubicBezTo>
                  <a:pt x="332422" y="697230"/>
                  <a:pt x="310514" y="729615"/>
                  <a:pt x="259080" y="751522"/>
                </a:cubicBezTo>
                <a:lnTo>
                  <a:pt x="237172" y="699135"/>
                </a:lnTo>
                <a:cubicBezTo>
                  <a:pt x="266700" y="686752"/>
                  <a:pt x="280987" y="670560"/>
                  <a:pt x="295275" y="650557"/>
                </a:cubicBezTo>
                <a:cubicBezTo>
                  <a:pt x="283845" y="656272"/>
                  <a:pt x="271462" y="660082"/>
                  <a:pt x="259080" y="663892"/>
                </a:cubicBezTo>
                <a:cubicBezTo>
                  <a:pt x="182880" y="683895"/>
                  <a:pt x="109537" y="659130"/>
                  <a:pt x="109537" y="659130"/>
                </a:cubicBezTo>
                <a:cubicBezTo>
                  <a:pt x="109537" y="659130"/>
                  <a:pt x="160019" y="601027"/>
                  <a:pt x="236219" y="581025"/>
                </a:cubicBezTo>
                <a:cubicBezTo>
                  <a:pt x="264318" y="573881"/>
                  <a:pt x="291941" y="572690"/>
                  <a:pt x="315634" y="574000"/>
                </a:cubicBezTo>
                <a:close/>
                <a:moveTo>
                  <a:pt x="103555" y="464745"/>
                </a:moveTo>
                <a:cubicBezTo>
                  <a:pt x="121147" y="465236"/>
                  <a:pt x="140018" y="467439"/>
                  <a:pt x="159068" y="472440"/>
                </a:cubicBezTo>
                <a:cubicBezTo>
                  <a:pt x="235268" y="492442"/>
                  <a:pt x="285750" y="550545"/>
                  <a:pt x="285750" y="550545"/>
                </a:cubicBezTo>
                <a:cubicBezTo>
                  <a:pt x="285750" y="550545"/>
                  <a:pt x="212408" y="575310"/>
                  <a:pt x="136207" y="555307"/>
                </a:cubicBezTo>
                <a:cubicBezTo>
                  <a:pt x="60008" y="535305"/>
                  <a:pt x="9525" y="477202"/>
                  <a:pt x="9525" y="477202"/>
                </a:cubicBezTo>
                <a:cubicBezTo>
                  <a:pt x="9525" y="477202"/>
                  <a:pt x="50780" y="463271"/>
                  <a:pt x="103555" y="464745"/>
                </a:cubicBezTo>
                <a:close/>
                <a:moveTo>
                  <a:pt x="639396" y="464343"/>
                </a:moveTo>
                <a:cubicBezTo>
                  <a:pt x="692170" y="462736"/>
                  <a:pt x="733425" y="477202"/>
                  <a:pt x="733425" y="477202"/>
                </a:cubicBezTo>
                <a:cubicBezTo>
                  <a:pt x="733425" y="477202"/>
                  <a:pt x="682942" y="535305"/>
                  <a:pt x="606742" y="555307"/>
                </a:cubicBezTo>
                <a:cubicBezTo>
                  <a:pt x="530542" y="575310"/>
                  <a:pt x="457200" y="550545"/>
                  <a:pt x="457200" y="550545"/>
                </a:cubicBezTo>
                <a:cubicBezTo>
                  <a:pt x="457200" y="550545"/>
                  <a:pt x="507682" y="492442"/>
                  <a:pt x="583883" y="472440"/>
                </a:cubicBezTo>
                <a:cubicBezTo>
                  <a:pt x="602933" y="467201"/>
                  <a:pt x="621804" y="464879"/>
                  <a:pt x="639396" y="464343"/>
                </a:cubicBezTo>
                <a:close/>
                <a:moveTo>
                  <a:pt x="742950" y="261938"/>
                </a:moveTo>
                <a:cubicBezTo>
                  <a:pt x="742950" y="261938"/>
                  <a:pt x="727710" y="337186"/>
                  <a:pt x="672465" y="393383"/>
                </a:cubicBezTo>
                <a:cubicBezTo>
                  <a:pt x="616267" y="448628"/>
                  <a:pt x="541020" y="463868"/>
                  <a:pt x="541020" y="463868"/>
                </a:cubicBezTo>
                <a:cubicBezTo>
                  <a:pt x="541020" y="463868"/>
                  <a:pt x="555308" y="388620"/>
                  <a:pt x="611505" y="332423"/>
                </a:cubicBezTo>
                <a:cubicBezTo>
                  <a:pt x="667702" y="277178"/>
                  <a:pt x="742950" y="261938"/>
                  <a:pt x="742950" y="261938"/>
                </a:cubicBezTo>
                <a:close/>
                <a:moveTo>
                  <a:pt x="0" y="261938"/>
                </a:moveTo>
                <a:cubicBezTo>
                  <a:pt x="0" y="261938"/>
                  <a:pt x="75248" y="277178"/>
                  <a:pt x="131445" y="332423"/>
                </a:cubicBezTo>
                <a:cubicBezTo>
                  <a:pt x="186690" y="388620"/>
                  <a:pt x="201930" y="463868"/>
                  <a:pt x="201930" y="463868"/>
                </a:cubicBezTo>
                <a:cubicBezTo>
                  <a:pt x="201930" y="463868"/>
                  <a:pt x="126682" y="448628"/>
                  <a:pt x="70485" y="393383"/>
                </a:cubicBezTo>
                <a:cubicBezTo>
                  <a:pt x="15240" y="337186"/>
                  <a:pt x="0" y="261938"/>
                  <a:pt x="0" y="261938"/>
                </a:cubicBezTo>
                <a:close/>
                <a:moveTo>
                  <a:pt x="641985" y="73343"/>
                </a:moveTo>
                <a:cubicBezTo>
                  <a:pt x="641985" y="73343"/>
                  <a:pt x="666750" y="146685"/>
                  <a:pt x="646747" y="222885"/>
                </a:cubicBezTo>
                <a:cubicBezTo>
                  <a:pt x="625792" y="299086"/>
                  <a:pt x="568642" y="349568"/>
                  <a:pt x="568642" y="349568"/>
                </a:cubicBezTo>
                <a:cubicBezTo>
                  <a:pt x="568642" y="349568"/>
                  <a:pt x="543877" y="276226"/>
                  <a:pt x="563880" y="200025"/>
                </a:cubicBezTo>
                <a:cubicBezTo>
                  <a:pt x="583882" y="123825"/>
                  <a:pt x="641985" y="73343"/>
                  <a:pt x="641985" y="73343"/>
                </a:cubicBezTo>
                <a:close/>
                <a:moveTo>
                  <a:pt x="101917" y="73343"/>
                </a:moveTo>
                <a:cubicBezTo>
                  <a:pt x="101917" y="73343"/>
                  <a:pt x="160020" y="123825"/>
                  <a:pt x="180022" y="200025"/>
                </a:cubicBezTo>
                <a:cubicBezTo>
                  <a:pt x="200025" y="276226"/>
                  <a:pt x="175260" y="349568"/>
                  <a:pt x="175260" y="349568"/>
                </a:cubicBezTo>
                <a:cubicBezTo>
                  <a:pt x="175260" y="349568"/>
                  <a:pt x="117157" y="299086"/>
                  <a:pt x="97155" y="222885"/>
                </a:cubicBezTo>
                <a:cubicBezTo>
                  <a:pt x="77152" y="146685"/>
                  <a:pt x="101917" y="73343"/>
                  <a:pt x="101917" y="73343"/>
                </a:cubicBezTo>
                <a:close/>
                <a:moveTo>
                  <a:pt x="454342" y="0"/>
                </a:moveTo>
                <a:cubicBezTo>
                  <a:pt x="454342" y="0"/>
                  <a:pt x="512445" y="50483"/>
                  <a:pt x="532447" y="126682"/>
                </a:cubicBezTo>
                <a:cubicBezTo>
                  <a:pt x="552450" y="202883"/>
                  <a:pt x="527685" y="276225"/>
                  <a:pt x="527685" y="276225"/>
                </a:cubicBezTo>
                <a:cubicBezTo>
                  <a:pt x="527685" y="276225"/>
                  <a:pt x="469582" y="225743"/>
                  <a:pt x="449580" y="149543"/>
                </a:cubicBezTo>
                <a:cubicBezTo>
                  <a:pt x="429577" y="73343"/>
                  <a:pt x="454342" y="0"/>
                  <a:pt x="454342" y="0"/>
                </a:cubicBezTo>
                <a:close/>
                <a:moveTo>
                  <a:pt x="289560" y="0"/>
                </a:moveTo>
                <a:cubicBezTo>
                  <a:pt x="289560" y="0"/>
                  <a:pt x="314325" y="73343"/>
                  <a:pt x="294322" y="149543"/>
                </a:cubicBezTo>
                <a:cubicBezTo>
                  <a:pt x="273367" y="225743"/>
                  <a:pt x="216217" y="276225"/>
                  <a:pt x="216217" y="276225"/>
                </a:cubicBezTo>
                <a:cubicBezTo>
                  <a:pt x="216217" y="276225"/>
                  <a:pt x="191452" y="202883"/>
                  <a:pt x="211455" y="126682"/>
                </a:cubicBezTo>
                <a:cubicBezTo>
                  <a:pt x="231457" y="50483"/>
                  <a:pt x="289560" y="0"/>
                  <a:pt x="289560" y="0"/>
                </a:cubicBezTo>
                <a:close/>
              </a:path>
            </a:pathLst>
          </a:custGeom>
          <a:solidFill>
            <a:srgbClr val="2377F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srgbClr val="2377F2"/>
                </a:solidFill>
              </a:rPr>
              <a:t>Best</a:t>
            </a:r>
            <a:endParaRPr lang="ko-KR" altLang="en-US" sz="800" b="1" dirty="0">
              <a:solidFill>
                <a:srgbClr val="2377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0935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연결선: 꺾임 34">
            <a:extLst>
              <a:ext uri="{FF2B5EF4-FFF2-40B4-BE49-F238E27FC236}">
                <a16:creationId xmlns:a16="http://schemas.microsoft.com/office/drawing/2014/main" id="{71C51386-9B38-43BA-A361-05C22CA3495B}"/>
              </a:ext>
            </a:extLst>
          </p:cNvPr>
          <p:cNvCxnSpPr>
            <a:cxnSpLocks/>
            <a:stCxn id="55" idx="3"/>
            <a:endCxn id="26" idx="2"/>
          </p:cNvCxnSpPr>
          <p:nvPr/>
        </p:nvCxnSpPr>
        <p:spPr>
          <a:xfrm flipV="1">
            <a:off x="7445987" y="3804870"/>
            <a:ext cx="356054" cy="212002"/>
          </a:xfrm>
          <a:prstGeom prst="bentConnector2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제목 7">
            <a:extLst>
              <a:ext uri="{FF2B5EF4-FFF2-40B4-BE49-F238E27FC236}">
                <a16:creationId xmlns:a16="http://schemas.microsoft.com/office/drawing/2014/main" id="{A6D8C380-D4AF-443C-B6A1-6CCCAF4A1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클라우드</a:t>
            </a:r>
            <a:r>
              <a:rPr lang="en-US" altLang="ko-KR" dirty="0"/>
              <a:t> </a:t>
            </a:r>
            <a:r>
              <a:rPr lang="ko-KR" altLang="en-US" dirty="0"/>
              <a:t>환경 최적 백업 솔루션 </a:t>
            </a:r>
            <a:r>
              <a:rPr lang="en-US" altLang="ko-KR" dirty="0"/>
              <a:t>– 2/2</a:t>
            </a:r>
            <a:endParaRPr lang="ko-KR" altLang="en-US" dirty="0"/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541B2AA0-A7FF-4F2D-A090-1C6932D375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P2V </a:t>
            </a:r>
            <a:r>
              <a:rPr lang="ko-KR" altLang="en-US" dirty="0"/>
              <a:t>마이그레이션과 </a:t>
            </a:r>
            <a:r>
              <a:rPr lang="en-US" altLang="ko-KR" dirty="0" err="1"/>
              <a:t>vRealize</a:t>
            </a:r>
            <a:r>
              <a:rPr lang="ko-KR" altLang="en-US"/>
              <a:t>와 유사한 가상환경 </a:t>
            </a:r>
            <a:r>
              <a:rPr lang="ko-KR" altLang="en-US" dirty="0"/>
              <a:t>헬스체크 기능을 제공합니다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52B04E0F-B39D-4A22-AEB3-4DF4D0E4C719}"/>
              </a:ext>
            </a:extLst>
          </p:cNvPr>
          <p:cNvGrpSpPr/>
          <p:nvPr/>
        </p:nvGrpSpPr>
        <p:grpSpPr>
          <a:xfrm>
            <a:off x="1988387" y="3487127"/>
            <a:ext cx="8215226" cy="2520000"/>
            <a:chOff x="1862667" y="3209905"/>
            <a:chExt cx="8215226" cy="2878667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05400090-7C36-495E-9CCC-986E5E68C2B2}"/>
                </a:ext>
              </a:extLst>
            </p:cNvPr>
            <p:cNvCxnSpPr/>
            <p:nvPr/>
          </p:nvCxnSpPr>
          <p:spPr>
            <a:xfrm>
              <a:off x="1862667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0FA014F7-58E8-41F4-9B43-EAFC9E0651D6}"/>
                </a:ext>
              </a:extLst>
            </p:cNvPr>
            <p:cNvCxnSpPr/>
            <p:nvPr/>
          </p:nvCxnSpPr>
          <p:spPr>
            <a:xfrm>
              <a:off x="8024088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16D907CF-CEA8-4449-9F38-7913C775643F}"/>
                </a:ext>
              </a:extLst>
            </p:cNvPr>
            <p:cNvCxnSpPr/>
            <p:nvPr/>
          </p:nvCxnSpPr>
          <p:spPr>
            <a:xfrm>
              <a:off x="3916474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DB6F5499-DD74-4582-B873-12E54D6112A4}"/>
                </a:ext>
              </a:extLst>
            </p:cNvPr>
            <p:cNvCxnSpPr/>
            <p:nvPr/>
          </p:nvCxnSpPr>
          <p:spPr>
            <a:xfrm>
              <a:off x="5970281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938D3770-7B9E-4DB1-B406-FB7B949A95AC}"/>
                </a:ext>
              </a:extLst>
            </p:cNvPr>
            <p:cNvCxnSpPr/>
            <p:nvPr/>
          </p:nvCxnSpPr>
          <p:spPr>
            <a:xfrm>
              <a:off x="10077893" y="3209905"/>
              <a:ext cx="0" cy="2878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연결선: 구부러짐 26">
            <a:extLst>
              <a:ext uri="{FF2B5EF4-FFF2-40B4-BE49-F238E27FC236}">
                <a16:creationId xmlns:a16="http://schemas.microsoft.com/office/drawing/2014/main" id="{235EC798-43AA-4278-9E4F-991554147784}"/>
              </a:ext>
            </a:extLst>
          </p:cNvPr>
          <p:cNvCxnSpPr>
            <a:cxnSpLocks/>
            <a:stCxn id="11" idx="0"/>
            <a:endCxn id="39" idx="0"/>
          </p:cNvCxnSpPr>
          <p:nvPr/>
        </p:nvCxnSpPr>
        <p:spPr>
          <a:xfrm rot="16200000" flipH="1" flipV="1">
            <a:off x="927520" y="3098181"/>
            <a:ext cx="19670" cy="1049160"/>
          </a:xfrm>
          <a:prstGeom prst="curvedConnector3">
            <a:avLst>
              <a:gd name="adj1" fmla="val -1162176"/>
            </a:avLst>
          </a:prstGeom>
          <a:ln>
            <a:solidFill>
              <a:srgbClr val="0037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1A299EEF-AC7A-4877-ADE2-FF661AD437CD}"/>
              </a:ext>
            </a:extLst>
          </p:cNvPr>
          <p:cNvGraphicFramePr>
            <a:graphicFrameLocks noGrp="1"/>
          </p:cNvGraphicFramePr>
          <p:nvPr/>
        </p:nvGraphicFramePr>
        <p:xfrm>
          <a:off x="58994" y="4323845"/>
          <a:ext cx="1895524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VMware, Hyper-V</a:t>
                      </a:r>
                    </a:p>
                    <a:p>
                      <a:pPr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Nutanix AHV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익스체인지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이메일 단위 복구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장애시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가장 최근의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복구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graphicFrame>
        <p:nvGraphicFramePr>
          <p:cNvPr id="30" name="표 29">
            <a:extLst>
              <a:ext uri="{FF2B5EF4-FFF2-40B4-BE49-F238E27FC236}">
                <a16:creationId xmlns:a16="http://schemas.microsoft.com/office/drawing/2014/main" id="{1C4E897F-8A8A-4D7E-9AD5-59E9D0D9146B}"/>
              </a:ext>
            </a:extLst>
          </p:cNvPr>
          <p:cNvGraphicFramePr>
            <a:graphicFrameLocks noGrp="1"/>
          </p:cNvGraphicFramePr>
          <p:nvPr/>
        </p:nvGraphicFramePr>
        <p:xfrm>
          <a:off x="2093361" y="4323845"/>
          <a:ext cx="1895524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VMware, Hyper-V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백업과 복제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의 완결성 검증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실제 실행 및 서비스 접속 테스트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백업 데이터의 완결성 개런티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graphicFrame>
        <p:nvGraphicFramePr>
          <p:cNvPr id="33" name="표 32">
            <a:extLst>
              <a:ext uri="{FF2B5EF4-FFF2-40B4-BE49-F238E27FC236}">
                <a16:creationId xmlns:a16="http://schemas.microsoft.com/office/drawing/2014/main" id="{9B652DD5-F46E-4089-B7BC-1EB9A46AC8E6}"/>
              </a:ext>
            </a:extLst>
          </p:cNvPr>
          <p:cNvGraphicFramePr>
            <a:graphicFrameLocks noGrp="1"/>
          </p:cNvGraphicFramePr>
          <p:nvPr/>
        </p:nvGraphicFramePr>
        <p:xfrm>
          <a:off x="4118868" y="4323845"/>
          <a:ext cx="1895524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VMware, Hyper-V, Nutanix AHV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패치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업그레이드 사전 테스트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원본과 동일한 백업 데이터 활용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시스템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변경전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검증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graphicFrame>
        <p:nvGraphicFramePr>
          <p:cNvPr id="42" name="표 41">
            <a:extLst>
              <a:ext uri="{FF2B5EF4-FFF2-40B4-BE49-F238E27FC236}">
                <a16:creationId xmlns:a16="http://schemas.microsoft.com/office/drawing/2014/main" id="{4210C98D-FD4D-49A1-B264-D4E9A0D17D30}"/>
              </a:ext>
            </a:extLst>
          </p:cNvPr>
          <p:cNvGraphicFramePr>
            <a:graphicFrameLocks noGrp="1"/>
          </p:cNvGraphicFramePr>
          <p:nvPr/>
        </p:nvGraphicFramePr>
        <p:xfrm>
          <a:off x="6168206" y="4323845"/>
          <a:ext cx="1895524" cy="153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VMware, Hyper-V</a:t>
                      </a:r>
                    </a:p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Nutanix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AHV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P2V, V2C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마이그레이션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자동화 툴 제공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장애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리스크 제거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graphicFrame>
        <p:nvGraphicFramePr>
          <p:cNvPr id="45" name="표 44">
            <a:extLst>
              <a:ext uri="{FF2B5EF4-FFF2-40B4-BE49-F238E27FC236}">
                <a16:creationId xmlns:a16="http://schemas.microsoft.com/office/drawing/2014/main" id="{F448280E-4217-4F18-B867-D6D913DEA34A}"/>
              </a:ext>
            </a:extLst>
          </p:cNvPr>
          <p:cNvGraphicFramePr>
            <a:graphicFrameLocks noGrp="1"/>
          </p:cNvGraphicFramePr>
          <p:nvPr/>
        </p:nvGraphicFramePr>
        <p:xfrm>
          <a:off x="8235887" y="4323845"/>
          <a:ext cx="1895524" cy="153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VMware, Hyper-V</a:t>
                      </a:r>
                    </a:p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Nutanix AHV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장애시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백업본으로 즉시 서비스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1-2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분의 짧은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RTO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graphicFrame>
        <p:nvGraphicFramePr>
          <p:cNvPr id="58" name="표 57">
            <a:extLst>
              <a:ext uri="{FF2B5EF4-FFF2-40B4-BE49-F238E27FC236}">
                <a16:creationId xmlns:a16="http://schemas.microsoft.com/office/drawing/2014/main" id="{DB137BBA-F35F-4A6F-8DAA-98B7480B459F}"/>
              </a:ext>
            </a:extLst>
          </p:cNvPr>
          <p:cNvGraphicFramePr>
            <a:graphicFrameLocks noGrp="1"/>
          </p:cNvGraphicFramePr>
          <p:nvPr/>
        </p:nvGraphicFramePr>
        <p:xfrm>
          <a:off x="10237482" y="4323845"/>
          <a:ext cx="1895524" cy="153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>
                  <a:extLst>
                    <a:ext uri="{9D8B030D-6E8A-4147-A177-3AD203B41FA5}">
                      <a16:colId xmlns:a16="http://schemas.microsoft.com/office/drawing/2014/main" val="813553096"/>
                    </a:ext>
                  </a:extLst>
                </a:gridCol>
                <a:gridCol w="1414194">
                  <a:extLst>
                    <a:ext uri="{9D8B030D-6E8A-4147-A177-3AD203B41FA5}">
                      <a16:colId xmlns:a16="http://schemas.microsoft.com/office/drawing/2014/main" val="3027451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환경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VMware, Hyper-V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기능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가상환경 최적화 모니터링 및 리포팅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978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방식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에이전트리스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8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</a:rPr>
                        <a:t>장점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장애 예방 및 인프라 가시성 확보</a:t>
                      </a:r>
                    </a:p>
                  </a:txBody>
                  <a:tcPr anchor="ctr">
                    <a:lnT w="9525" cap="flat" cmpd="sng" algn="ctr">
                      <a:solidFill>
                        <a:srgbClr val="005F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999"/>
                  </a:ext>
                </a:extLst>
              </a:tr>
            </a:tbl>
          </a:graphicData>
        </a:graphic>
      </p:graphicFrame>
      <p:sp>
        <p:nvSpPr>
          <p:cNvPr id="56" name="말풍선: 사각형 55">
            <a:extLst>
              <a:ext uri="{FF2B5EF4-FFF2-40B4-BE49-F238E27FC236}">
                <a16:creationId xmlns:a16="http://schemas.microsoft.com/office/drawing/2014/main" id="{F21D7C4F-564B-44B8-A42E-874F0ACAC672}"/>
              </a:ext>
            </a:extLst>
          </p:cNvPr>
          <p:cNvSpPr/>
          <p:nvPr/>
        </p:nvSpPr>
        <p:spPr>
          <a:xfrm>
            <a:off x="7115968" y="1441922"/>
            <a:ext cx="1895524" cy="1080000"/>
          </a:xfrm>
          <a:prstGeom prst="wedgeRectCallout">
            <a:avLst>
              <a:gd name="adj1" fmla="val 41230"/>
              <a:gd name="adj2" fmla="val 78266"/>
            </a:avLst>
          </a:prstGeom>
          <a:solidFill>
            <a:schemeClr val="bg1">
              <a:lumMod val="95000"/>
            </a:schemeClr>
          </a:solidFill>
          <a:ln>
            <a:solidFill>
              <a:srgbClr val="12315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rgbClr val="12315F"/>
                </a:solidFill>
              </a:rPr>
              <a:t>서버</a:t>
            </a:r>
            <a:r>
              <a:rPr lang="en-US" altLang="ko-KR" sz="1200" dirty="0">
                <a:solidFill>
                  <a:srgbClr val="12315F"/>
                </a:solidFill>
              </a:rPr>
              <a:t>/VM </a:t>
            </a:r>
            <a:r>
              <a:rPr lang="ko-KR" altLang="en-US" sz="1200" dirty="0" err="1">
                <a:solidFill>
                  <a:srgbClr val="12315F"/>
                </a:solidFill>
              </a:rPr>
              <a:t>장애시</a:t>
            </a:r>
            <a:r>
              <a:rPr lang="ko-KR" altLang="en-US" sz="1200" dirty="0">
                <a:solidFill>
                  <a:srgbClr val="12315F"/>
                </a:solidFill>
              </a:rPr>
              <a:t> 백업본으로 즉시 서비스 가동</a:t>
            </a:r>
            <a:r>
              <a:rPr lang="en-US" altLang="ko-KR" sz="1200" dirty="0">
                <a:solidFill>
                  <a:srgbClr val="12315F"/>
                </a:solidFill>
              </a:rPr>
              <a:t>!</a:t>
            </a:r>
            <a:endParaRPr lang="ko-KR" altLang="en-US" sz="1200" dirty="0">
              <a:solidFill>
                <a:srgbClr val="12315F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16FDE25-EFF5-4440-8754-55722BDD397F}"/>
              </a:ext>
            </a:extLst>
          </p:cNvPr>
          <p:cNvSpPr txBox="1"/>
          <p:nvPr/>
        </p:nvSpPr>
        <p:spPr>
          <a:xfrm>
            <a:off x="9211420" y="3999412"/>
            <a:ext cx="1008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서비스 가동</a:t>
            </a:r>
          </a:p>
        </p:txBody>
      </p:sp>
      <p:sp>
        <p:nvSpPr>
          <p:cNvPr id="47" name="자유형: 도형 46">
            <a:extLst>
              <a:ext uri="{FF2B5EF4-FFF2-40B4-BE49-F238E27FC236}">
                <a16:creationId xmlns:a16="http://schemas.microsoft.com/office/drawing/2014/main" id="{B963EAE5-5F28-4019-899B-EF9EE3E10E9F}"/>
              </a:ext>
            </a:extLst>
          </p:cNvPr>
          <p:cNvSpPr/>
          <p:nvPr/>
        </p:nvSpPr>
        <p:spPr>
          <a:xfrm>
            <a:off x="8874159" y="3563353"/>
            <a:ext cx="319506" cy="540000"/>
          </a:xfrm>
          <a:custGeom>
            <a:avLst/>
            <a:gdLst>
              <a:gd name="connsiteX0" fmla="*/ 0 w 609600"/>
              <a:gd name="connsiteY0" fmla="*/ 584200 h 584200"/>
              <a:gd name="connsiteX1" fmla="*/ 609600 w 609600"/>
              <a:gd name="connsiteY1" fmla="*/ 499533 h 584200"/>
              <a:gd name="connsiteX2" fmla="*/ 609600 w 609600"/>
              <a:gd name="connsiteY2" fmla="*/ 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" h="584200">
                <a:moveTo>
                  <a:pt x="0" y="584200"/>
                </a:moveTo>
                <a:lnTo>
                  <a:pt x="609600" y="499533"/>
                </a:lnTo>
                <a:lnTo>
                  <a:pt x="609600" y="0"/>
                </a:lnTo>
              </a:path>
            </a:pathLst>
          </a:custGeom>
          <a:noFill/>
          <a:ln w="28575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래픽 10" descr="봉투">
            <a:extLst>
              <a:ext uri="{FF2B5EF4-FFF2-40B4-BE49-F238E27FC236}">
                <a16:creationId xmlns:a16="http://schemas.microsoft.com/office/drawing/2014/main" id="{17A72297-B2EF-4100-B789-6C4C8965E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91935" y="3612926"/>
            <a:ext cx="540000" cy="540000"/>
          </a:xfrm>
          <a:prstGeom prst="rect">
            <a:avLst/>
          </a:prstGeom>
        </p:spPr>
      </p:pic>
      <p:sp>
        <p:nvSpPr>
          <p:cNvPr id="1053" name="TextBox 1052">
            <a:extLst>
              <a:ext uri="{FF2B5EF4-FFF2-40B4-BE49-F238E27FC236}">
                <a16:creationId xmlns:a16="http://schemas.microsoft.com/office/drawing/2014/main" id="{66C2030C-889B-4EFE-B061-0FD0E3937A74}"/>
              </a:ext>
            </a:extLst>
          </p:cNvPr>
          <p:cNvSpPr txBox="1"/>
          <p:nvPr/>
        </p:nvSpPr>
        <p:spPr>
          <a:xfrm>
            <a:off x="6363557" y="3452988"/>
            <a:ext cx="13683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/>
              <a:t>Migration</a:t>
            </a:r>
            <a:endParaRPr lang="ko-KR" altLang="en-US" sz="1200" dirty="0"/>
          </a:p>
        </p:txBody>
      </p:sp>
      <p:pic>
        <p:nvPicPr>
          <p:cNvPr id="38" name="그래픽 37" descr="무서워하는 얼굴(윤곽선) 단색으로 채워진">
            <a:extLst>
              <a:ext uri="{FF2B5EF4-FFF2-40B4-BE49-F238E27FC236}">
                <a16:creationId xmlns:a16="http://schemas.microsoft.com/office/drawing/2014/main" id="{3B8453E3-22E0-461A-9BBC-A1599B6BFB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5572" y="3177277"/>
            <a:ext cx="360000" cy="360000"/>
          </a:xfrm>
          <a:prstGeom prst="rect">
            <a:avLst/>
          </a:prstGeom>
        </p:spPr>
      </p:pic>
      <p:sp>
        <p:nvSpPr>
          <p:cNvPr id="39" name="직사각형 38">
            <a:extLst>
              <a:ext uri="{FF2B5EF4-FFF2-40B4-BE49-F238E27FC236}">
                <a16:creationId xmlns:a16="http://schemas.microsoft.com/office/drawing/2014/main" id="{2E2ED72D-A399-406D-A2D1-7BA105BCDA0D}"/>
              </a:ext>
            </a:extLst>
          </p:cNvPr>
          <p:cNvSpPr>
            <a:spLocks noChangeAspect="1"/>
          </p:cNvSpPr>
          <p:nvPr/>
        </p:nvSpPr>
        <p:spPr>
          <a:xfrm>
            <a:off x="142775" y="3632596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pic>
        <p:nvPicPr>
          <p:cNvPr id="57" name="그래픽 56" descr="무서워하는 얼굴(윤곽선) 단색으로 채워진">
            <a:extLst>
              <a:ext uri="{FF2B5EF4-FFF2-40B4-BE49-F238E27FC236}">
                <a16:creationId xmlns:a16="http://schemas.microsoft.com/office/drawing/2014/main" id="{7AD37A3E-FE31-4C72-95F9-0FFFF783A9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90479" y="3233466"/>
            <a:ext cx="360000" cy="360000"/>
          </a:xfrm>
          <a:prstGeom prst="rect">
            <a:avLst/>
          </a:prstGeom>
        </p:spPr>
      </p:pic>
      <p:sp>
        <p:nvSpPr>
          <p:cNvPr id="59" name="직사각형 58">
            <a:extLst>
              <a:ext uri="{FF2B5EF4-FFF2-40B4-BE49-F238E27FC236}">
                <a16:creationId xmlns:a16="http://schemas.microsoft.com/office/drawing/2014/main" id="{530E08CF-8FA6-42E2-9950-C7AD6266FD65}"/>
              </a:ext>
            </a:extLst>
          </p:cNvPr>
          <p:cNvSpPr>
            <a:spLocks noChangeAspect="1"/>
          </p:cNvSpPr>
          <p:nvPr/>
        </p:nvSpPr>
        <p:spPr>
          <a:xfrm>
            <a:off x="8297682" y="3688785"/>
            <a:ext cx="540000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56A0A0C1-3766-4944-B590-01D8FCEC693B}"/>
              </a:ext>
            </a:extLst>
          </p:cNvPr>
          <p:cNvSpPr>
            <a:spLocks noChangeAspect="1"/>
          </p:cNvSpPr>
          <p:nvPr/>
        </p:nvSpPr>
        <p:spPr>
          <a:xfrm>
            <a:off x="9412068" y="3418785"/>
            <a:ext cx="540000" cy="540000"/>
          </a:xfrm>
          <a:prstGeom prst="rect">
            <a:avLst/>
          </a:prstGeom>
          <a:solidFill>
            <a:srgbClr val="2377F2"/>
          </a:solidFill>
          <a:ln>
            <a:solidFill>
              <a:srgbClr val="005F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</a:rPr>
              <a:t>VM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pic>
        <p:nvPicPr>
          <p:cNvPr id="61" name="그래픽 60" descr="활짝 웃는 얼굴(윤곽선) 단색으로 채워진">
            <a:extLst>
              <a:ext uri="{FF2B5EF4-FFF2-40B4-BE49-F238E27FC236}">
                <a16:creationId xmlns:a16="http://schemas.microsoft.com/office/drawing/2014/main" id="{A6EAB3EE-8372-4B98-88A2-7DB70FC013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02068" y="3018158"/>
            <a:ext cx="360000" cy="360000"/>
          </a:xfrm>
          <a:prstGeom prst="rect">
            <a:avLst/>
          </a:prstGeom>
        </p:spPr>
      </p:pic>
      <p:sp>
        <p:nvSpPr>
          <p:cNvPr id="63" name="자유형: 도형 62">
            <a:extLst>
              <a:ext uri="{FF2B5EF4-FFF2-40B4-BE49-F238E27FC236}">
                <a16:creationId xmlns:a16="http://schemas.microsoft.com/office/drawing/2014/main" id="{68AB7D43-2746-4C5A-B415-8DFE44EDD1F2}"/>
              </a:ext>
            </a:extLst>
          </p:cNvPr>
          <p:cNvSpPr/>
          <p:nvPr/>
        </p:nvSpPr>
        <p:spPr>
          <a:xfrm>
            <a:off x="10632282" y="3452596"/>
            <a:ext cx="1080000" cy="720000"/>
          </a:xfrm>
          <a:custGeom>
            <a:avLst/>
            <a:gdLst>
              <a:gd name="connsiteX0" fmla="*/ 1338262 w 3240002"/>
              <a:gd name="connsiteY0" fmla="*/ 2149412 h 2520000"/>
              <a:gd name="connsiteX1" fmla="*/ 1338262 w 3240002"/>
              <a:gd name="connsiteY1" fmla="*/ 2371766 h 2520000"/>
              <a:gd name="connsiteX2" fmla="*/ 1901740 w 3240002"/>
              <a:gd name="connsiteY2" fmla="*/ 2371766 h 2520000"/>
              <a:gd name="connsiteX3" fmla="*/ 1901740 w 3240002"/>
              <a:gd name="connsiteY3" fmla="*/ 2149412 h 2520000"/>
              <a:gd name="connsiteX4" fmla="*/ 2241434 w 3240002"/>
              <a:gd name="connsiteY4" fmla="*/ 1544660 h 2520000"/>
              <a:gd name="connsiteX5" fmla="*/ 2241434 w 3240002"/>
              <a:gd name="connsiteY5" fmla="*/ 1678010 h 2520000"/>
              <a:gd name="connsiteX6" fmla="*/ 2460509 w 3240002"/>
              <a:gd name="connsiteY6" fmla="*/ 1678010 h 2520000"/>
              <a:gd name="connsiteX7" fmla="*/ 2460509 w 3240002"/>
              <a:gd name="connsiteY7" fmla="*/ 1544660 h 2520000"/>
              <a:gd name="connsiteX8" fmla="*/ 2012834 w 3240002"/>
              <a:gd name="connsiteY8" fmla="*/ 1544660 h 2520000"/>
              <a:gd name="connsiteX9" fmla="*/ 2012834 w 3240002"/>
              <a:gd name="connsiteY9" fmla="*/ 1678010 h 2520000"/>
              <a:gd name="connsiteX10" fmla="*/ 2222384 w 3240002"/>
              <a:gd name="connsiteY10" fmla="*/ 1678010 h 2520000"/>
              <a:gd name="connsiteX11" fmla="*/ 2222384 w 3240002"/>
              <a:gd name="connsiteY11" fmla="*/ 1544660 h 2520000"/>
              <a:gd name="connsiteX12" fmla="*/ 1774709 w 3240002"/>
              <a:gd name="connsiteY12" fmla="*/ 1544660 h 2520000"/>
              <a:gd name="connsiteX13" fmla="*/ 1774709 w 3240002"/>
              <a:gd name="connsiteY13" fmla="*/ 1678010 h 2520000"/>
              <a:gd name="connsiteX14" fmla="*/ 1993784 w 3240002"/>
              <a:gd name="connsiteY14" fmla="*/ 1678010 h 2520000"/>
              <a:gd name="connsiteX15" fmla="*/ 1993784 w 3240002"/>
              <a:gd name="connsiteY15" fmla="*/ 1544660 h 2520000"/>
              <a:gd name="connsiteX16" fmla="*/ 2241434 w 3240002"/>
              <a:gd name="connsiteY16" fmla="*/ 1392260 h 2520000"/>
              <a:gd name="connsiteX17" fmla="*/ 2241434 w 3240002"/>
              <a:gd name="connsiteY17" fmla="*/ 1525610 h 2520000"/>
              <a:gd name="connsiteX18" fmla="*/ 2460509 w 3240002"/>
              <a:gd name="connsiteY18" fmla="*/ 1525610 h 2520000"/>
              <a:gd name="connsiteX19" fmla="*/ 2460509 w 3240002"/>
              <a:gd name="connsiteY19" fmla="*/ 1392260 h 2520000"/>
              <a:gd name="connsiteX20" fmla="*/ 2012834 w 3240002"/>
              <a:gd name="connsiteY20" fmla="*/ 1392260 h 2520000"/>
              <a:gd name="connsiteX21" fmla="*/ 2012834 w 3240002"/>
              <a:gd name="connsiteY21" fmla="*/ 1525610 h 2520000"/>
              <a:gd name="connsiteX22" fmla="*/ 2222384 w 3240002"/>
              <a:gd name="connsiteY22" fmla="*/ 1525610 h 2520000"/>
              <a:gd name="connsiteX23" fmla="*/ 2222384 w 3240002"/>
              <a:gd name="connsiteY23" fmla="*/ 1392260 h 2520000"/>
              <a:gd name="connsiteX24" fmla="*/ 1774709 w 3240002"/>
              <a:gd name="connsiteY24" fmla="*/ 1392260 h 2520000"/>
              <a:gd name="connsiteX25" fmla="*/ 1774709 w 3240002"/>
              <a:gd name="connsiteY25" fmla="*/ 1525610 h 2520000"/>
              <a:gd name="connsiteX26" fmla="*/ 1993784 w 3240002"/>
              <a:gd name="connsiteY26" fmla="*/ 1525610 h 2520000"/>
              <a:gd name="connsiteX27" fmla="*/ 1993784 w 3240002"/>
              <a:gd name="connsiteY27" fmla="*/ 1392260 h 2520000"/>
              <a:gd name="connsiteX28" fmla="*/ 1107556 w 3240002"/>
              <a:gd name="connsiteY28" fmla="*/ 1373442 h 2520000"/>
              <a:gd name="connsiteX29" fmla="*/ 1182804 w 3240002"/>
              <a:gd name="connsiteY29" fmla="*/ 1613472 h 2520000"/>
              <a:gd name="connsiteX30" fmla="*/ 1182804 w 3240002"/>
              <a:gd name="connsiteY30" fmla="*/ 1651572 h 2520000"/>
              <a:gd name="connsiteX31" fmla="*/ 1125654 w 3240002"/>
              <a:gd name="connsiteY31" fmla="*/ 1651572 h 2520000"/>
              <a:gd name="connsiteX32" fmla="*/ 1125654 w 3240002"/>
              <a:gd name="connsiteY32" fmla="*/ 1613472 h 2520000"/>
              <a:gd name="connsiteX33" fmla="*/ 1107556 w 3240002"/>
              <a:gd name="connsiteY33" fmla="*/ 1501077 h 2520000"/>
              <a:gd name="connsiteX34" fmla="*/ 1072314 w 3240002"/>
              <a:gd name="connsiteY34" fmla="*/ 1515365 h 2520000"/>
              <a:gd name="connsiteX35" fmla="*/ 1058979 w 3240002"/>
              <a:gd name="connsiteY35" fmla="*/ 1480122 h 2520000"/>
              <a:gd name="connsiteX36" fmla="*/ 1094221 w 3240002"/>
              <a:gd name="connsiteY36" fmla="*/ 1464882 h 2520000"/>
              <a:gd name="connsiteX37" fmla="*/ 1066599 w 3240002"/>
              <a:gd name="connsiteY37" fmla="*/ 1414399 h 2520000"/>
              <a:gd name="connsiteX38" fmla="*/ 1087553 w 3240002"/>
              <a:gd name="connsiteY38" fmla="*/ 1299148 h 2520000"/>
              <a:gd name="connsiteX39" fmla="*/ 791326 w 3240002"/>
              <a:gd name="connsiteY39" fmla="*/ 1650621 h 2520000"/>
              <a:gd name="connsiteX40" fmla="*/ 737033 w 3240002"/>
              <a:gd name="connsiteY40" fmla="*/ 1655383 h 2520000"/>
              <a:gd name="connsiteX41" fmla="*/ 732271 w 3240002"/>
              <a:gd name="connsiteY41" fmla="*/ 1601090 h 2520000"/>
              <a:gd name="connsiteX42" fmla="*/ 737033 w 3240002"/>
              <a:gd name="connsiteY42" fmla="*/ 1596328 h 2520000"/>
              <a:gd name="connsiteX43" fmla="*/ 2241434 w 3240002"/>
              <a:gd name="connsiteY43" fmla="*/ 1230335 h 2520000"/>
              <a:gd name="connsiteX44" fmla="*/ 2241434 w 3240002"/>
              <a:gd name="connsiteY44" fmla="*/ 1373210 h 2520000"/>
              <a:gd name="connsiteX45" fmla="*/ 2460509 w 3240002"/>
              <a:gd name="connsiteY45" fmla="*/ 1373210 h 2520000"/>
              <a:gd name="connsiteX46" fmla="*/ 2460509 w 3240002"/>
              <a:gd name="connsiteY46" fmla="*/ 1230335 h 2520000"/>
              <a:gd name="connsiteX47" fmla="*/ 2012834 w 3240002"/>
              <a:gd name="connsiteY47" fmla="*/ 1230335 h 2520000"/>
              <a:gd name="connsiteX48" fmla="*/ 2012834 w 3240002"/>
              <a:gd name="connsiteY48" fmla="*/ 1373210 h 2520000"/>
              <a:gd name="connsiteX49" fmla="*/ 2222384 w 3240002"/>
              <a:gd name="connsiteY49" fmla="*/ 1373210 h 2520000"/>
              <a:gd name="connsiteX50" fmla="*/ 2222384 w 3240002"/>
              <a:gd name="connsiteY50" fmla="*/ 1230335 h 2520000"/>
              <a:gd name="connsiteX51" fmla="*/ 1774709 w 3240002"/>
              <a:gd name="connsiteY51" fmla="*/ 1230335 h 2520000"/>
              <a:gd name="connsiteX52" fmla="*/ 1774709 w 3240002"/>
              <a:gd name="connsiteY52" fmla="*/ 1373210 h 2520000"/>
              <a:gd name="connsiteX53" fmla="*/ 1993784 w 3240002"/>
              <a:gd name="connsiteY53" fmla="*/ 1373210 h 2520000"/>
              <a:gd name="connsiteX54" fmla="*/ 1993784 w 3240002"/>
              <a:gd name="connsiteY54" fmla="*/ 1230335 h 2520000"/>
              <a:gd name="connsiteX55" fmla="*/ 1755659 w 3240002"/>
              <a:gd name="connsiteY55" fmla="*/ 1211285 h 2520000"/>
              <a:gd name="connsiteX56" fmla="*/ 2479559 w 3240002"/>
              <a:gd name="connsiteY56" fmla="*/ 1211285 h 2520000"/>
              <a:gd name="connsiteX57" fmla="*/ 2479559 w 3240002"/>
              <a:gd name="connsiteY57" fmla="*/ 1697060 h 2520000"/>
              <a:gd name="connsiteX58" fmla="*/ 1755659 w 3240002"/>
              <a:gd name="connsiteY58" fmla="*/ 1697060 h 2520000"/>
              <a:gd name="connsiteX59" fmla="*/ 763704 w 3240002"/>
              <a:gd name="connsiteY59" fmla="*/ 1194373 h 2520000"/>
              <a:gd name="connsiteX60" fmla="*/ 1014212 w 3240002"/>
              <a:gd name="connsiteY60" fmla="*/ 1278193 h 2520000"/>
              <a:gd name="connsiteX61" fmla="*/ 973254 w 3240002"/>
              <a:gd name="connsiteY61" fmla="*/ 1319150 h 2520000"/>
              <a:gd name="connsiteX62" fmla="*/ 922772 w 3240002"/>
              <a:gd name="connsiteY62" fmla="*/ 1288671 h 2520000"/>
              <a:gd name="connsiteX63" fmla="*/ 908484 w 3240002"/>
              <a:gd name="connsiteY63" fmla="*/ 1323913 h 2520000"/>
              <a:gd name="connsiteX64" fmla="*/ 873242 w 3240002"/>
              <a:gd name="connsiteY64" fmla="*/ 1308673 h 2520000"/>
              <a:gd name="connsiteX65" fmla="*/ 887529 w 3240002"/>
              <a:gd name="connsiteY65" fmla="*/ 1274383 h 2520000"/>
              <a:gd name="connsiteX66" fmla="*/ 782754 w 3240002"/>
              <a:gd name="connsiteY66" fmla="*/ 1252476 h 2520000"/>
              <a:gd name="connsiteX67" fmla="*/ 782754 w 3240002"/>
              <a:gd name="connsiteY67" fmla="*/ 1290575 h 2520000"/>
              <a:gd name="connsiteX68" fmla="*/ 763704 w 3240002"/>
              <a:gd name="connsiteY68" fmla="*/ 1289623 h 2520000"/>
              <a:gd name="connsiteX69" fmla="*/ 744654 w 3240002"/>
              <a:gd name="connsiteY69" fmla="*/ 1290575 h 2520000"/>
              <a:gd name="connsiteX70" fmla="*/ 744654 w 3240002"/>
              <a:gd name="connsiteY70" fmla="*/ 1252476 h 2520000"/>
              <a:gd name="connsiteX71" fmla="*/ 639879 w 3240002"/>
              <a:gd name="connsiteY71" fmla="*/ 1273430 h 2520000"/>
              <a:gd name="connsiteX72" fmla="*/ 654167 w 3240002"/>
              <a:gd name="connsiteY72" fmla="*/ 1308673 h 2520000"/>
              <a:gd name="connsiteX73" fmla="*/ 618924 w 3240002"/>
              <a:gd name="connsiteY73" fmla="*/ 1323913 h 2520000"/>
              <a:gd name="connsiteX74" fmla="*/ 604637 w 3240002"/>
              <a:gd name="connsiteY74" fmla="*/ 1288671 h 2520000"/>
              <a:gd name="connsiteX75" fmla="*/ 517007 w 3240002"/>
              <a:gd name="connsiteY75" fmla="*/ 1349631 h 2520000"/>
              <a:gd name="connsiteX76" fmla="*/ 543677 w 3240002"/>
              <a:gd name="connsiteY76" fmla="*/ 1376300 h 2520000"/>
              <a:gd name="connsiteX77" fmla="*/ 517007 w 3240002"/>
              <a:gd name="connsiteY77" fmla="*/ 1403923 h 2520000"/>
              <a:gd name="connsiteX78" fmla="*/ 490337 w 3240002"/>
              <a:gd name="connsiteY78" fmla="*/ 1377253 h 2520000"/>
              <a:gd name="connsiteX79" fmla="*/ 433187 w 3240002"/>
              <a:gd name="connsiteY79" fmla="*/ 1465836 h 2520000"/>
              <a:gd name="connsiteX80" fmla="*/ 468429 w 3240002"/>
              <a:gd name="connsiteY80" fmla="*/ 1480123 h 2520000"/>
              <a:gd name="connsiteX81" fmla="*/ 455094 w 3240002"/>
              <a:gd name="connsiteY81" fmla="*/ 1515366 h 2520000"/>
              <a:gd name="connsiteX82" fmla="*/ 419852 w 3240002"/>
              <a:gd name="connsiteY82" fmla="*/ 1501078 h 2520000"/>
              <a:gd name="connsiteX83" fmla="*/ 401754 w 3240002"/>
              <a:gd name="connsiteY83" fmla="*/ 1613473 h 2520000"/>
              <a:gd name="connsiteX84" fmla="*/ 401754 w 3240002"/>
              <a:gd name="connsiteY84" fmla="*/ 1651573 h 2520000"/>
              <a:gd name="connsiteX85" fmla="*/ 344604 w 3240002"/>
              <a:gd name="connsiteY85" fmla="*/ 1651573 h 2520000"/>
              <a:gd name="connsiteX86" fmla="*/ 344604 w 3240002"/>
              <a:gd name="connsiteY86" fmla="*/ 1613473 h 2520000"/>
              <a:gd name="connsiteX87" fmla="*/ 763704 w 3240002"/>
              <a:gd name="connsiteY87" fmla="*/ 1194373 h 2520000"/>
              <a:gd name="connsiteX88" fmla="*/ 2652272 w 3240002"/>
              <a:gd name="connsiteY88" fmla="*/ 915576 h 2520000"/>
              <a:gd name="connsiteX89" fmla="*/ 2833247 w 3240002"/>
              <a:gd name="connsiteY89" fmla="*/ 915576 h 2520000"/>
              <a:gd name="connsiteX90" fmla="*/ 2833247 w 3240002"/>
              <a:gd name="connsiteY90" fmla="*/ 934626 h 2520000"/>
              <a:gd name="connsiteX91" fmla="*/ 2652272 w 3240002"/>
              <a:gd name="connsiteY91" fmla="*/ 934626 h 2520000"/>
              <a:gd name="connsiteX92" fmla="*/ 2578862 w 3240002"/>
              <a:gd name="connsiteY92" fmla="*/ 861216 h 2520000"/>
              <a:gd name="connsiteX93" fmla="*/ 2592330 w 3240002"/>
              <a:gd name="connsiteY93" fmla="*/ 874684 h 2520000"/>
              <a:gd name="connsiteX94" fmla="*/ 2499871 w 3240002"/>
              <a:gd name="connsiteY94" fmla="*/ 967144 h 2520000"/>
              <a:gd name="connsiteX95" fmla="*/ 2455037 w 3240002"/>
              <a:gd name="connsiteY95" fmla="*/ 922309 h 2520000"/>
              <a:gd name="connsiteX96" fmla="*/ 2468505 w 3240002"/>
              <a:gd name="connsiteY96" fmla="*/ 908841 h 2520000"/>
              <a:gd name="connsiteX97" fmla="*/ 2499871 w 3240002"/>
              <a:gd name="connsiteY97" fmla="*/ 940207 h 2520000"/>
              <a:gd name="connsiteX98" fmla="*/ 472725 w 3240002"/>
              <a:gd name="connsiteY98" fmla="*/ 833369 h 2520000"/>
              <a:gd name="connsiteX99" fmla="*/ 567975 w 3240002"/>
              <a:gd name="connsiteY99" fmla="*/ 833369 h 2520000"/>
              <a:gd name="connsiteX100" fmla="*/ 567975 w 3240002"/>
              <a:gd name="connsiteY100" fmla="*/ 909557 h 2520000"/>
              <a:gd name="connsiteX101" fmla="*/ 472725 w 3240002"/>
              <a:gd name="connsiteY101" fmla="*/ 909557 h 2520000"/>
              <a:gd name="connsiteX102" fmla="*/ 606075 w 3240002"/>
              <a:gd name="connsiteY102" fmla="*/ 776219 h 2520000"/>
              <a:gd name="connsiteX103" fmla="*/ 701325 w 3240002"/>
              <a:gd name="connsiteY103" fmla="*/ 776219 h 2520000"/>
              <a:gd name="connsiteX104" fmla="*/ 701325 w 3240002"/>
              <a:gd name="connsiteY104" fmla="*/ 909558 h 2520000"/>
              <a:gd name="connsiteX105" fmla="*/ 606075 w 3240002"/>
              <a:gd name="connsiteY105" fmla="*/ 909558 h 2520000"/>
              <a:gd name="connsiteX106" fmla="*/ 2652272 w 3240002"/>
              <a:gd name="connsiteY106" fmla="*/ 772701 h 2520000"/>
              <a:gd name="connsiteX107" fmla="*/ 2833247 w 3240002"/>
              <a:gd name="connsiteY107" fmla="*/ 772701 h 2520000"/>
              <a:gd name="connsiteX108" fmla="*/ 2833247 w 3240002"/>
              <a:gd name="connsiteY108" fmla="*/ 791751 h 2520000"/>
              <a:gd name="connsiteX109" fmla="*/ 2652272 w 3240002"/>
              <a:gd name="connsiteY109" fmla="*/ 791751 h 2520000"/>
              <a:gd name="connsiteX110" fmla="*/ 1739592 w 3240002"/>
              <a:gd name="connsiteY110" fmla="*/ 750477 h 2520000"/>
              <a:gd name="connsiteX111" fmla="*/ 1739525 w 3240002"/>
              <a:gd name="connsiteY111" fmla="*/ 750639 h 2520000"/>
              <a:gd name="connsiteX112" fmla="*/ 1965267 w 3240002"/>
              <a:gd name="connsiteY112" fmla="*/ 976381 h 2520000"/>
              <a:gd name="connsiteX113" fmla="*/ 2059003 w 3240002"/>
              <a:gd name="connsiteY113" fmla="*/ 750477 h 2520000"/>
              <a:gd name="connsiteX114" fmla="*/ 2578862 w 3240002"/>
              <a:gd name="connsiteY114" fmla="*/ 718341 h 2520000"/>
              <a:gd name="connsiteX115" fmla="*/ 2592330 w 3240002"/>
              <a:gd name="connsiteY115" fmla="*/ 731809 h 2520000"/>
              <a:gd name="connsiteX116" fmla="*/ 2499871 w 3240002"/>
              <a:gd name="connsiteY116" fmla="*/ 824269 h 2520000"/>
              <a:gd name="connsiteX117" fmla="*/ 2455037 w 3240002"/>
              <a:gd name="connsiteY117" fmla="*/ 779434 h 2520000"/>
              <a:gd name="connsiteX118" fmla="*/ 2468505 w 3240002"/>
              <a:gd name="connsiteY118" fmla="*/ 765966 h 2520000"/>
              <a:gd name="connsiteX119" fmla="*/ 2499871 w 3240002"/>
              <a:gd name="connsiteY119" fmla="*/ 797332 h 2520000"/>
              <a:gd name="connsiteX120" fmla="*/ 739425 w 3240002"/>
              <a:gd name="connsiteY120" fmla="*/ 671444 h 2520000"/>
              <a:gd name="connsiteX121" fmla="*/ 834675 w 3240002"/>
              <a:gd name="connsiteY121" fmla="*/ 671444 h 2520000"/>
              <a:gd name="connsiteX122" fmla="*/ 834675 w 3240002"/>
              <a:gd name="connsiteY122" fmla="*/ 909558 h 2520000"/>
              <a:gd name="connsiteX123" fmla="*/ 739425 w 3240002"/>
              <a:gd name="connsiteY123" fmla="*/ 909558 h 2520000"/>
              <a:gd name="connsiteX124" fmla="*/ 2652272 w 3240002"/>
              <a:gd name="connsiteY124" fmla="*/ 629826 h 2520000"/>
              <a:gd name="connsiteX125" fmla="*/ 2833247 w 3240002"/>
              <a:gd name="connsiteY125" fmla="*/ 629826 h 2520000"/>
              <a:gd name="connsiteX126" fmla="*/ 2833247 w 3240002"/>
              <a:gd name="connsiteY126" fmla="*/ 648876 h 2520000"/>
              <a:gd name="connsiteX127" fmla="*/ 2652272 w 3240002"/>
              <a:gd name="connsiteY127" fmla="*/ 648876 h 2520000"/>
              <a:gd name="connsiteX128" fmla="*/ 2578862 w 3240002"/>
              <a:gd name="connsiteY128" fmla="*/ 575466 h 2520000"/>
              <a:gd name="connsiteX129" fmla="*/ 2592330 w 3240002"/>
              <a:gd name="connsiteY129" fmla="*/ 588934 h 2520000"/>
              <a:gd name="connsiteX130" fmla="*/ 2499871 w 3240002"/>
              <a:gd name="connsiteY130" fmla="*/ 681394 h 2520000"/>
              <a:gd name="connsiteX131" fmla="*/ 2455037 w 3240002"/>
              <a:gd name="connsiteY131" fmla="*/ 636559 h 2520000"/>
              <a:gd name="connsiteX132" fmla="*/ 2468505 w 3240002"/>
              <a:gd name="connsiteY132" fmla="*/ 623091 h 2520000"/>
              <a:gd name="connsiteX133" fmla="*/ 2499871 w 3240002"/>
              <a:gd name="connsiteY133" fmla="*/ 654457 h 2520000"/>
              <a:gd name="connsiteX134" fmla="*/ 592492 w 3240002"/>
              <a:gd name="connsiteY134" fmla="*/ 567621 h 2520000"/>
              <a:gd name="connsiteX135" fmla="*/ 582039 w 3240002"/>
              <a:gd name="connsiteY135" fmla="*/ 578077 h 2520000"/>
              <a:gd name="connsiteX136" fmla="*/ 592493 w 3240002"/>
              <a:gd name="connsiteY136" fmla="*/ 588530 h 2520000"/>
              <a:gd name="connsiteX137" fmla="*/ 602948 w 3240002"/>
              <a:gd name="connsiteY137" fmla="*/ 578075 h 2520000"/>
              <a:gd name="connsiteX138" fmla="*/ 592492 w 3240002"/>
              <a:gd name="connsiteY138" fmla="*/ 567621 h 2520000"/>
              <a:gd name="connsiteX139" fmla="*/ 636052 w 3240002"/>
              <a:gd name="connsiteY139" fmla="*/ 564137 h 2520000"/>
              <a:gd name="connsiteX140" fmla="*/ 623855 w 3240002"/>
              <a:gd name="connsiteY140" fmla="*/ 576334 h 2520000"/>
              <a:gd name="connsiteX141" fmla="*/ 636053 w 3240002"/>
              <a:gd name="connsiteY141" fmla="*/ 588530 h 2520000"/>
              <a:gd name="connsiteX142" fmla="*/ 648250 w 3240002"/>
              <a:gd name="connsiteY142" fmla="*/ 576334 h 2520000"/>
              <a:gd name="connsiteX143" fmla="*/ 648250 w 3240002"/>
              <a:gd name="connsiteY143" fmla="*/ 576333 h 2520000"/>
              <a:gd name="connsiteX144" fmla="*/ 636052 w 3240002"/>
              <a:gd name="connsiteY144" fmla="*/ 564137 h 2520000"/>
              <a:gd name="connsiteX145" fmla="*/ 615143 w 3240002"/>
              <a:gd name="connsiteY145" fmla="*/ 518834 h 2520000"/>
              <a:gd name="connsiteX146" fmla="*/ 602947 w 3240002"/>
              <a:gd name="connsiteY146" fmla="*/ 531032 h 2520000"/>
              <a:gd name="connsiteX147" fmla="*/ 615144 w 3240002"/>
              <a:gd name="connsiteY147" fmla="*/ 543229 h 2520000"/>
              <a:gd name="connsiteX148" fmla="*/ 615145 w 3240002"/>
              <a:gd name="connsiteY148" fmla="*/ 543228 h 2520000"/>
              <a:gd name="connsiteX149" fmla="*/ 627341 w 3240002"/>
              <a:gd name="connsiteY149" fmla="*/ 531032 h 2520000"/>
              <a:gd name="connsiteX150" fmla="*/ 627341 w 3240002"/>
              <a:gd name="connsiteY150" fmla="*/ 531031 h 2520000"/>
              <a:gd name="connsiteX151" fmla="*/ 615143 w 3240002"/>
              <a:gd name="connsiteY151" fmla="*/ 518834 h 2520000"/>
              <a:gd name="connsiteX152" fmla="*/ 2652272 w 3240002"/>
              <a:gd name="connsiteY152" fmla="*/ 486951 h 2520000"/>
              <a:gd name="connsiteX153" fmla="*/ 2833247 w 3240002"/>
              <a:gd name="connsiteY153" fmla="*/ 486951 h 2520000"/>
              <a:gd name="connsiteX154" fmla="*/ 2833247 w 3240002"/>
              <a:gd name="connsiteY154" fmla="*/ 506001 h 2520000"/>
              <a:gd name="connsiteX155" fmla="*/ 2652272 w 3240002"/>
              <a:gd name="connsiteY155" fmla="*/ 506001 h 2520000"/>
              <a:gd name="connsiteX156" fmla="*/ 872775 w 3240002"/>
              <a:gd name="connsiteY156" fmla="*/ 461894 h 2520000"/>
              <a:gd name="connsiteX157" fmla="*/ 968025 w 3240002"/>
              <a:gd name="connsiteY157" fmla="*/ 461894 h 2520000"/>
              <a:gd name="connsiteX158" fmla="*/ 968025 w 3240002"/>
              <a:gd name="connsiteY158" fmla="*/ 909558 h 2520000"/>
              <a:gd name="connsiteX159" fmla="*/ 872775 w 3240002"/>
              <a:gd name="connsiteY159" fmla="*/ 909558 h 2520000"/>
              <a:gd name="connsiteX160" fmla="*/ 2578862 w 3240002"/>
              <a:gd name="connsiteY160" fmla="*/ 432591 h 2520000"/>
              <a:gd name="connsiteX161" fmla="*/ 2592330 w 3240002"/>
              <a:gd name="connsiteY161" fmla="*/ 446059 h 2520000"/>
              <a:gd name="connsiteX162" fmla="*/ 2499871 w 3240002"/>
              <a:gd name="connsiteY162" fmla="*/ 538519 h 2520000"/>
              <a:gd name="connsiteX163" fmla="*/ 2455037 w 3240002"/>
              <a:gd name="connsiteY163" fmla="*/ 493684 h 2520000"/>
              <a:gd name="connsiteX164" fmla="*/ 2468505 w 3240002"/>
              <a:gd name="connsiteY164" fmla="*/ 480216 h 2520000"/>
              <a:gd name="connsiteX165" fmla="*/ 2499871 w 3240002"/>
              <a:gd name="connsiteY165" fmla="*/ 511582 h 2520000"/>
              <a:gd name="connsiteX166" fmla="*/ 696402 w 3240002"/>
              <a:gd name="connsiteY166" fmla="*/ 413183 h 2520000"/>
              <a:gd name="connsiteX167" fmla="*/ 719053 w 3240002"/>
              <a:gd name="connsiteY167" fmla="*/ 436942 h 2520000"/>
              <a:gd name="connsiteX168" fmla="*/ 695294 w 3240002"/>
              <a:gd name="connsiteY168" fmla="*/ 459593 h 2520000"/>
              <a:gd name="connsiteX169" fmla="*/ 694333 w 3240002"/>
              <a:gd name="connsiteY169" fmla="*/ 459496 h 2520000"/>
              <a:gd name="connsiteX170" fmla="*/ 666947 w 3240002"/>
              <a:gd name="connsiteY170" fmla="*/ 491643 h 2520000"/>
              <a:gd name="connsiteX171" fmla="*/ 677901 w 3240002"/>
              <a:gd name="connsiteY171" fmla="*/ 508993 h 2520000"/>
              <a:gd name="connsiteX172" fmla="*/ 712850 w 3240002"/>
              <a:gd name="connsiteY172" fmla="*/ 497342 h 2520000"/>
              <a:gd name="connsiteX173" fmla="*/ 723363 w 3240002"/>
              <a:gd name="connsiteY173" fmla="*/ 493382 h 2520000"/>
              <a:gd name="connsiteX174" fmla="*/ 738949 w 3240002"/>
              <a:gd name="connsiteY174" fmla="*/ 509159 h 2520000"/>
              <a:gd name="connsiteX175" fmla="*/ 723172 w 3240002"/>
              <a:gd name="connsiteY175" fmla="*/ 524745 h 2520000"/>
              <a:gd name="connsiteX176" fmla="*/ 721505 w 3240002"/>
              <a:gd name="connsiteY176" fmla="*/ 524577 h 2520000"/>
              <a:gd name="connsiteX177" fmla="*/ 685924 w 3240002"/>
              <a:gd name="connsiteY177" fmla="*/ 536438 h 2520000"/>
              <a:gd name="connsiteX178" fmla="*/ 685638 w 3240002"/>
              <a:gd name="connsiteY178" fmla="*/ 558857 h 2520000"/>
              <a:gd name="connsiteX179" fmla="*/ 712307 w 3240002"/>
              <a:gd name="connsiteY179" fmla="*/ 567134 h 2520000"/>
              <a:gd name="connsiteX180" fmla="*/ 736306 w 3240002"/>
              <a:gd name="connsiteY180" fmla="*/ 575335 h 2520000"/>
              <a:gd name="connsiteX181" fmla="*/ 729111 w 3240002"/>
              <a:gd name="connsiteY181" fmla="*/ 601383 h 2520000"/>
              <a:gd name="connsiteX182" fmla="*/ 703062 w 3240002"/>
              <a:gd name="connsiteY182" fmla="*/ 594187 h 2520000"/>
              <a:gd name="connsiteX183" fmla="*/ 677086 w 3240002"/>
              <a:gd name="connsiteY183" fmla="*/ 586125 h 2520000"/>
              <a:gd name="connsiteX184" fmla="*/ 657201 w 3240002"/>
              <a:gd name="connsiteY184" fmla="*/ 611826 h 2520000"/>
              <a:gd name="connsiteX185" fmla="*/ 678421 w 3240002"/>
              <a:gd name="connsiteY185" fmla="*/ 645173 h 2520000"/>
              <a:gd name="connsiteX186" fmla="*/ 691829 w 3240002"/>
              <a:gd name="connsiteY186" fmla="*/ 666854 h 2520000"/>
              <a:gd name="connsiteX187" fmla="*/ 669646 w 3240002"/>
              <a:gd name="connsiteY187" fmla="*/ 682386 h 2520000"/>
              <a:gd name="connsiteX188" fmla="*/ 654114 w 3240002"/>
              <a:gd name="connsiteY188" fmla="*/ 660203 h 2520000"/>
              <a:gd name="connsiteX189" fmla="*/ 633052 w 3240002"/>
              <a:gd name="connsiteY189" fmla="*/ 627102 h 2520000"/>
              <a:gd name="connsiteX190" fmla="*/ 599581 w 3240002"/>
              <a:gd name="connsiteY190" fmla="*/ 633825 h 2520000"/>
              <a:gd name="connsiteX191" fmla="*/ 592332 w 3240002"/>
              <a:gd name="connsiteY191" fmla="*/ 659923 h 2520000"/>
              <a:gd name="connsiteX192" fmla="*/ 596462 w 3240002"/>
              <a:gd name="connsiteY192" fmla="*/ 666745 h 2520000"/>
              <a:gd name="connsiteX193" fmla="*/ 582815 w 3240002"/>
              <a:gd name="connsiteY193" fmla="*/ 698635 h 2520000"/>
              <a:gd name="connsiteX194" fmla="*/ 550925 w 3240002"/>
              <a:gd name="connsiteY194" fmla="*/ 684988 h 2520000"/>
              <a:gd name="connsiteX195" fmla="*/ 564572 w 3240002"/>
              <a:gd name="connsiteY195" fmla="*/ 653098 h 2520000"/>
              <a:gd name="connsiteX196" fmla="*/ 571245 w 3240002"/>
              <a:gd name="connsiteY196" fmla="*/ 629069 h 2520000"/>
              <a:gd name="connsiteX197" fmla="*/ 542956 w 3240002"/>
              <a:gd name="connsiteY197" fmla="*/ 612946 h 2520000"/>
              <a:gd name="connsiteX198" fmla="*/ 508758 w 3240002"/>
              <a:gd name="connsiteY198" fmla="*/ 638318 h 2520000"/>
              <a:gd name="connsiteX199" fmla="*/ 508671 w 3240002"/>
              <a:gd name="connsiteY199" fmla="*/ 639496 h 2520000"/>
              <a:gd name="connsiteX200" fmla="*/ 485793 w 3240002"/>
              <a:gd name="connsiteY200" fmla="*/ 658114 h 2520000"/>
              <a:gd name="connsiteX201" fmla="*/ 467174 w 3240002"/>
              <a:gd name="connsiteY201" fmla="*/ 635237 h 2520000"/>
              <a:gd name="connsiteX202" fmla="*/ 490052 w 3240002"/>
              <a:gd name="connsiteY202" fmla="*/ 616619 h 2520000"/>
              <a:gd name="connsiteX203" fmla="*/ 524551 w 3240002"/>
              <a:gd name="connsiteY203" fmla="*/ 591023 h 2520000"/>
              <a:gd name="connsiteX204" fmla="*/ 514010 w 3240002"/>
              <a:gd name="connsiteY204" fmla="*/ 563592 h 2520000"/>
              <a:gd name="connsiteX205" fmla="*/ 494976 w 3240002"/>
              <a:gd name="connsiteY205" fmla="*/ 563080 h 2520000"/>
              <a:gd name="connsiteX206" fmla="*/ 469349 w 3240002"/>
              <a:gd name="connsiteY206" fmla="*/ 562335 h 2520000"/>
              <a:gd name="connsiteX207" fmla="*/ 468667 w 3240002"/>
              <a:gd name="connsiteY207" fmla="*/ 535196 h 2520000"/>
              <a:gd name="connsiteX208" fmla="*/ 495807 w 3240002"/>
              <a:gd name="connsiteY208" fmla="*/ 534514 h 2520000"/>
              <a:gd name="connsiteX209" fmla="*/ 513223 w 3240002"/>
              <a:gd name="connsiteY209" fmla="*/ 534985 h 2520000"/>
              <a:gd name="connsiteX210" fmla="*/ 530518 w 3240002"/>
              <a:gd name="connsiteY210" fmla="*/ 493596 h 2520000"/>
              <a:gd name="connsiteX211" fmla="*/ 511997 w 3240002"/>
              <a:gd name="connsiteY211" fmla="*/ 473391 h 2520000"/>
              <a:gd name="connsiteX212" fmla="*/ 510601 w 3240002"/>
              <a:gd name="connsiteY212" fmla="*/ 473531 h 2520000"/>
              <a:gd name="connsiteX213" fmla="*/ 510600 w 3240002"/>
              <a:gd name="connsiteY213" fmla="*/ 473531 h 2520000"/>
              <a:gd name="connsiteX214" fmla="*/ 487950 w 3240002"/>
              <a:gd name="connsiteY214" fmla="*/ 450880 h 2520000"/>
              <a:gd name="connsiteX215" fmla="*/ 510602 w 3240002"/>
              <a:gd name="connsiteY215" fmla="*/ 428229 h 2520000"/>
              <a:gd name="connsiteX216" fmla="*/ 533252 w 3240002"/>
              <a:gd name="connsiteY216" fmla="*/ 450882 h 2520000"/>
              <a:gd name="connsiteX217" fmla="*/ 532943 w 3240002"/>
              <a:gd name="connsiteY217" fmla="*/ 453947 h 2520000"/>
              <a:gd name="connsiteX218" fmla="*/ 551399 w 3240002"/>
              <a:gd name="connsiteY218" fmla="*/ 474080 h 2520000"/>
              <a:gd name="connsiteX219" fmla="*/ 584651 w 3240002"/>
              <a:gd name="connsiteY219" fmla="*/ 460945 h 2520000"/>
              <a:gd name="connsiteX220" fmla="*/ 584052 w 3240002"/>
              <a:gd name="connsiteY220" fmla="*/ 442403 h 2520000"/>
              <a:gd name="connsiteX221" fmla="*/ 582860 w 3240002"/>
              <a:gd name="connsiteY221" fmla="*/ 422497 h 2520000"/>
              <a:gd name="connsiteX222" fmla="*/ 606819 w 3240002"/>
              <a:gd name="connsiteY222" fmla="*/ 416733 h 2520000"/>
              <a:gd name="connsiteX223" fmla="*/ 612584 w 3240002"/>
              <a:gd name="connsiteY223" fmla="*/ 440692 h 2520000"/>
              <a:gd name="connsiteX224" fmla="*/ 613231 w 3240002"/>
              <a:gd name="connsiteY224" fmla="*/ 460785 h 2520000"/>
              <a:gd name="connsiteX225" fmla="*/ 645450 w 3240002"/>
              <a:gd name="connsiteY225" fmla="*/ 472818 h 2520000"/>
              <a:gd name="connsiteX226" fmla="*/ 673000 w 3240002"/>
              <a:gd name="connsiteY226" fmla="*/ 440480 h 2520000"/>
              <a:gd name="connsiteX227" fmla="*/ 672642 w 3240002"/>
              <a:gd name="connsiteY227" fmla="*/ 435834 h 2520000"/>
              <a:gd name="connsiteX228" fmla="*/ 696402 w 3240002"/>
              <a:gd name="connsiteY228" fmla="*/ 413183 h 2520000"/>
              <a:gd name="connsiteX229" fmla="*/ 1725866 w 3240002"/>
              <a:gd name="connsiteY229" fmla="*/ 398261 h 2520000"/>
              <a:gd name="connsiteX230" fmla="*/ 1725866 w 3240002"/>
              <a:gd name="connsiteY230" fmla="*/ 731398 h 2520000"/>
              <a:gd name="connsiteX231" fmla="*/ 2059003 w 3240002"/>
              <a:gd name="connsiteY231" fmla="*/ 731398 h 2520000"/>
              <a:gd name="connsiteX232" fmla="*/ 1725866 w 3240002"/>
              <a:gd name="connsiteY232" fmla="*/ 398261 h 2520000"/>
              <a:gd name="connsiteX233" fmla="*/ 1706816 w 3240002"/>
              <a:gd name="connsiteY233" fmla="*/ 398261 h 2520000"/>
              <a:gd name="connsiteX234" fmla="*/ 1373441 w 3240002"/>
              <a:gd name="connsiteY234" fmla="*/ 740923 h 2520000"/>
              <a:gd name="connsiteX235" fmla="*/ 1467415 w 3240002"/>
              <a:gd name="connsiteY235" fmla="*/ 976915 h 2520000"/>
              <a:gd name="connsiteX236" fmla="*/ 1951799 w 3240002"/>
              <a:gd name="connsiteY236" fmla="*/ 989849 h 2520000"/>
              <a:gd name="connsiteX237" fmla="*/ 1706816 w 3240002"/>
              <a:gd name="connsiteY237" fmla="*/ 744866 h 2520000"/>
              <a:gd name="connsiteX238" fmla="*/ 1716341 w 3240002"/>
              <a:gd name="connsiteY238" fmla="*/ 378973 h 2520000"/>
              <a:gd name="connsiteX239" fmla="*/ 2078291 w 3240002"/>
              <a:gd name="connsiteY239" fmla="*/ 740923 h 2520000"/>
              <a:gd name="connsiteX240" fmla="*/ 1716341 w 3240002"/>
              <a:gd name="connsiteY240" fmla="*/ 1102873 h 2520000"/>
              <a:gd name="connsiteX241" fmla="*/ 1354391 w 3240002"/>
              <a:gd name="connsiteY241" fmla="*/ 740923 h 2520000"/>
              <a:gd name="connsiteX242" fmla="*/ 1716341 w 3240002"/>
              <a:gd name="connsiteY242" fmla="*/ 378973 h 2520000"/>
              <a:gd name="connsiteX243" fmla="*/ 358427 w 3240002"/>
              <a:gd name="connsiteY243" fmla="*/ 376171 h 2520000"/>
              <a:gd name="connsiteX244" fmla="*/ 415577 w 3240002"/>
              <a:gd name="connsiteY244" fmla="*/ 376171 h 2520000"/>
              <a:gd name="connsiteX245" fmla="*/ 415577 w 3240002"/>
              <a:gd name="connsiteY245" fmla="*/ 966721 h 2520000"/>
              <a:gd name="connsiteX246" fmla="*/ 1006127 w 3240002"/>
              <a:gd name="connsiteY246" fmla="*/ 966721 h 2520000"/>
              <a:gd name="connsiteX247" fmla="*/ 1006127 w 3240002"/>
              <a:gd name="connsiteY247" fmla="*/ 1023871 h 2520000"/>
              <a:gd name="connsiteX248" fmla="*/ 358427 w 3240002"/>
              <a:gd name="connsiteY248" fmla="*/ 1023871 h 2520000"/>
              <a:gd name="connsiteX249" fmla="*/ 211305 w 3240002"/>
              <a:gd name="connsiteY249" fmla="*/ 222354 h 2520000"/>
              <a:gd name="connsiteX250" fmla="*/ 211305 w 3240002"/>
              <a:gd name="connsiteY250" fmla="*/ 1927060 h 2520000"/>
              <a:gd name="connsiteX251" fmla="*/ 3028697 w 3240002"/>
              <a:gd name="connsiteY251" fmla="*/ 1927060 h 2520000"/>
              <a:gd name="connsiteX252" fmla="*/ 3028697 w 3240002"/>
              <a:gd name="connsiteY252" fmla="*/ 222354 h 2520000"/>
              <a:gd name="connsiteX253" fmla="*/ 0 w 3240002"/>
              <a:gd name="connsiteY253" fmla="*/ 0 h 2520000"/>
              <a:gd name="connsiteX254" fmla="*/ 3240002 w 3240002"/>
              <a:gd name="connsiteY254" fmla="*/ 0 h 2520000"/>
              <a:gd name="connsiteX255" fmla="*/ 3240002 w 3240002"/>
              <a:gd name="connsiteY255" fmla="*/ 2149412 h 2520000"/>
              <a:gd name="connsiteX256" fmla="*/ 2113045 w 3240002"/>
              <a:gd name="connsiteY256" fmla="*/ 2149412 h 2520000"/>
              <a:gd name="connsiteX257" fmla="*/ 2113045 w 3240002"/>
              <a:gd name="connsiteY257" fmla="*/ 2371766 h 2520000"/>
              <a:gd name="connsiteX258" fmla="*/ 2746957 w 3240002"/>
              <a:gd name="connsiteY258" fmla="*/ 2371766 h 2520000"/>
              <a:gd name="connsiteX259" fmla="*/ 2817394 w 3240002"/>
              <a:gd name="connsiteY259" fmla="*/ 2445883 h 2520000"/>
              <a:gd name="connsiteX260" fmla="*/ 2817394 w 3240002"/>
              <a:gd name="connsiteY260" fmla="*/ 2520000 h 2520000"/>
              <a:gd name="connsiteX261" fmla="*/ 422608 w 3240002"/>
              <a:gd name="connsiteY261" fmla="*/ 2520000 h 2520000"/>
              <a:gd name="connsiteX262" fmla="*/ 422608 w 3240002"/>
              <a:gd name="connsiteY262" fmla="*/ 2445883 h 2520000"/>
              <a:gd name="connsiteX263" fmla="*/ 493043 w 3240002"/>
              <a:gd name="connsiteY263" fmla="*/ 2371766 h 2520000"/>
              <a:gd name="connsiteX264" fmla="*/ 1126957 w 3240002"/>
              <a:gd name="connsiteY264" fmla="*/ 2371766 h 2520000"/>
              <a:gd name="connsiteX265" fmla="*/ 1126957 w 3240002"/>
              <a:gd name="connsiteY265" fmla="*/ 2149412 h 2520000"/>
              <a:gd name="connsiteX266" fmla="*/ 0 w 3240002"/>
              <a:gd name="connsiteY266" fmla="*/ 2149412 h 25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</a:cxnLst>
            <a:rect l="l" t="t" r="r" b="b"/>
            <a:pathLst>
              <a:path w="3240002" h="2520000">
                <a:moveTo>
                  <a:pt x="1338262" y="2149412"/>
                </a:moveTo>
                <a:lnTo>
                  <a:pt x="1338262" y="2371766"/>
                </a:lnTo>
                <a:lnTo>
                  <a:pt x="1901740" y="2371766"/>
                </a:lnTo>
                <a:lnTo>
                  <a:pt x="1901740" y="2149412"/>
                </a:lnTo>
                <a:close/>
                <a:moveTo>
                  <a:pt x="2241434" y="1544660"/>
                </a:moveTo>
                <a:lnTo>
                  <a:pt x="2241434" y="1678010"/>
                </a:lnTo>
                <a:lnTo>
                  <a:pt x="2460509" y="1678010"/>
                </a:lnTo>
                <a:lnTo>
                  <a:pt x="2460509" y="1544660"/>
                </a:lnTo>
                <a:close/>
                <a:moveTo>
                  <a:pt x="2012834" y="1544660"/>
                </a:moveTo>
                <a:lnTo>
                  <a:pt x="2012834" y="1678010"/>
                </a:lnTo>
                <a:lnTo>
                  <a:pt x="2222384" y="1678010"/>
                </a:lnTo>
                <a:lnTo>
                  <a:pt x="2222384" y="1544660"/>
                </a:lnTo>
                <a:close/>
                <a:moveTo>
                  <a:pt x="1774709" y="1544660"/>
                </a:moveTo>
                <a:lnTo>
                  <a:pt x="1774709" y="1678010"/>
                </a:lnTo>
                <a:lnTo>
                  <a:pt x="1993784" y="1678010"/>
                </a:lnTo>
                <a:lnTo>
                  <a:pt x="1993784" y="1544660"/>
                </a:lnTo>
                <a:close/>
                <a:moveTo>
                  <a:pt x="2241434" y="1392260"/>
                </a:moveTo>
                <a:lnTo>
                  <a:pt x="2241434" y="1525610"/>
                </a:lnTo>
                <a:lnTo>
                  <a:pt x="2460509" y="1525610"/>
                </a:lnTo>
                <a:lnTo>
                  <a:pt x="2460509" y="1392260"/>
                </a:lnTo>
                <a:close/>
                <a:moveTo>
                  <a:pt x="2012834" y="1392260"/>
                </a:moveTo>
                <a:lnTo>
                  <a:pt x="2012834" y="1525610"/>
                </a:lnTo>
                <a:lnTo>
                  <a:pt x="2222384" y="1525610"/>
                </a:lnTo>
                <a:lnTo>
                  <a:pt x="2222384" y="1392260"/>
                </a:lnTo>
                <a:close/>
                <a:moveTo>
                  <a:pt x="1774709" y="1392260"/>
                </a:moveTo>
                <a:lnTo>
                  <a:pt x="1774709" y="1525610"/>
                </a:lnTo>
                <a:lnTo>
                  <a:pt x="1993784" y="1525610"/>
                </a:lnTo>
                <a:lnTo>
                  <a:pt x="1993784" y="1392260"/>
                </a:lnTo>
                <a:close/>
                <a:moveTo>
                  <a:pt x="1107556" y="1373442"/>
                </a:moveTo>
                <a:cubicBezTo>
                  <a:pt x="1155181" y="1442022"/>
                  <a:pt x="1182804" y="1523937"/>
                  <a:pt x="1182804" y="1613472"/>
                </a:cubicBezTo>
                <a:lnTo>
                  <a:pt x="1182804" y="1651572"/>
                </a:lnTo>
                <a:lnTo>
                  <a:pt x="1125654" y="1651572"/>
                </a:lnTo>
                <a:lnTo>
                  <a:pt x="1125654" y="1613472"/>
                </a:lnTo>
                <a:cubicBezTo>
                  <a:pt x="1125654" y="1574420"/>
                  <a:pt x="1118987" y="1536320"/>
                  <a:pt x="1107556" y="1501077"/>
                </a:cubicBezTo>
                <a:lnTo>
                  <a:pt x="1072314" y="1515365"/>
                </a:lnTo>
                <a:cubicBezTo>
                  <a:pt x="1068504" y="1503935"/>
                  <a:pt x="1063742" y="1491552"/>
                  <a:pt x="1058979" y="1480122"/>
                </a:cubicBezTo>
                <a:lnTo>
                  <a:pt x="1094221" y="1464882"/>
                </a:lnTo>
                <a:cubicBezTo>
                  <a:pt x="1086602" y="1447737"/>
                  <a:pt x="1077077" y="1430592"/>
                  <a:pt x="1066599" y="1414399"/>
                </a:cubicBezTo>
                <a:close/>
                <a:moveTo>
                  <a:pt x="1087553" y="1299148"/>
                </a:moveTo>
                <a:lnTo>
                  <a:pt x="791326" y="1650621"/>
                </a:lnTo>
                <a:cubicBezTo>
                  <a:pt x="777038" y="1666813"/>
                  <a:pt x="753226" y="1668718"/>
                  <a:pt x="737033" y="1655383"/>
                </a:cubicBezTo>
                <a:cubicBezTo>
                  <a:pt x="720841" y="1641096"/>
                  <a:pt x="718936" y="1617283"/>
                  <a:pt x="732271" y="1601090"/>
                </a:cubicBezTo>
                <a:cubicBezTo>
                  <a:pt x="734176" y="1599186"/>
                  <a:pt x="735128" y="1597281"/>
                  <a:pt x="737033" y="1596328"/>
                </a:cubicBezTo>
                <a:close/>
                <a:moveTo>
                  <a:pt x="2241434" y="1230335"/>
                </a:moveTo>
                <a:lnTo>
                  <a:pt x="2241434" y="1373210"/>
                </a:lnTo>
                <a:lnTo>
                  <a:pt x="2460509" y="1373210"/>
                </a:lnTo>
                <a:lnTo>
                  <a:pt x="2460509" y="1230335"/>
                </a:lnTo>
                <a:close/>
                <a:moveTo>
                  <a:pt x="2012834" y="1230335"/>
                </a:moveTo>
                <a:lnTo>
                  <a:pt x="2012834" y="1373210"/>
                </a:lnTo>
                <a:lnTo>
                  <a:pt x="2222384" y="1373210"/>
                </a:lnTo>
                <a:lnTo>
                  <a:pt x="2222384" y="1230335"/>
                </a:lnTo>
                <a:close/>
                <a:moveTo>
                  <a:pt x="1774709" y="1230335"/>
                </a:moveTo>
                <a:lnTo>
                  <a:pt x="1774709" y="1373210"/>
                </a:lnTo>
                <a:lnTo>
                  <a:pt x="1993784" y="1373210"/>
                </a:lnTo>
                <a:lnTo>
                  <a:pt x="1993784" y="1230335"/>
                </a:lnTo>
                <a:close/>
                <a:moveTo>
                  <a:pt x="1755659" y="1211285"/>
                </a:moveTo>
                <a:lnTo>
                  <a:pt x="2479559" y="1211285"/>
                </a:lnTo>
                <a:lnTo>
                  <a:pt x="2479559" y="1697060"/>
                </a:lnTo>
                <a:lnTo>
                  <a:pt x="1755659" y="1697060"/>
                </a:lnTo>
                <a:close/>
                <a:moveTo>
                  <a:pt x="763704" y="1194373"/>
                </a:moveTo>
                <a:cubicBezTo>
                  <a:pt x="858002" y="1194373"/>
                  <a:pt x="944679" y="1225805"/>
                  <a:pt x="1014212" y="1278193"/>
                </a:cubicBezTo>
                <a:lnTo>
                  <a:pt x="973254" y="1319150"/>
                </a:lnTo>
                <a:cubicBezTo>
                  <a:pt x="957062" y="1307721"/>
                  <a:pt x="940869" y="1297243"/>
                  <a:pt x="922772" y="1288671"/>
                </a:cubicBezTo>
                <a:lnTo>
                  <a:pt x="908484" y="1323913"/>
                </a:lnTo>
                <a:cubicBezTo>
                  <a:pt x="897054" y="1318198"/>
                  <a:pt x="885624" y="1313436"/>
                  <a:pt x="873242" y="1308673"/>
                </a:cubicBezTo>
                <a:lnTo>
                  <a:pt x="887529" y="1274383"/>
                </a:lnTo>
                <a:cubicBezTo>
                  <a:pt x="855144" y="1262001"/>
                  <a:pt x="819902" y="1254380"/>
                  <a:pt x="782754" y="1252476"/>
                </a:cubicBezTo>
                <a:lnTo>
                  <a:pt x="782754" y="1290575"/>
                </a:lnTo>
                <a:cubicBezTo>
                  <a:pt x="776087" y="1289623"/>
                  <a:pt x="770372" y="1289623"/>
                  <a:pt x="763704" y="1289623"/>
                </a:cubicBezTo>
                <a:cubicBezTo>
                  <a:pt x="757037" y="1289623"/>
                  <a:pt x="751322" y="1290575"/>
                  <a:pt x="744654" y="1290575"/>
                </a:cubicBezTo>
                <a:lnTo>
                  <a:pt x="744654" y="1252476"/>
                </a:lnTo>
                <a:cubicBezTo>
                  <a:pt x="707507" y="1254380"/>
                  <a:pt x="672264" y="1261048"/>
                  <a:pt x="639879" y="1273430"/>
                </a:cubicBezTo>
                <a:lnTo>
                  <a:pt x="654167" y="1308673"/>
                </a:lnTo>
                <a:cubicBezTo>
                  <a:pt x="641784" y="1313436"/>
                  <a:pt x="630354" y="1318198"/>
                  <a:pt x="618924" y="1323913"/>
                </a:cubicBezTo>
                <a:lnTo>
                  <a:pt x="604637" y="1288671"/>
                </a:lnTo>
                <a:cubicBezTo>
                  <a:pt x="572252" y="1304863"/>
                  <a:pt x="542724" y="1325818"/>
                  <a:pt x="517007" y="1349631"/>
                </a:cubicBezTo>
                <a:lnTo>
                  <a:pt x="543677" y="1376300"/>
                </a:lnTo>
                <a:cubicBezTo>
                  <a:pt x="534152" y="1384873"/>
                  <a:pt x="525579" y="1394398"/>
                  <a:pt x="517007" y="1403923"/>
                </a:cubicBezTo>
                <a:lnTo>
                  <a:pt x="490337" y="1377253"/>
                </a:lnTo>
                <a:cubicBezTo>
                  <a:pt x="467477" y="1402971"/>
                  <a:pt x="447474" y="1433450"/>
                  <a:pt x="433187" y="1465836"/>
                </a:cubicBezTo>
                <a:lnTo>
                  <a:pt x="468429" y="1480123"/>
                </a:lnTo>
                <a:cubicBezTo>
                  <a:pt x="463667" y="1491553"/>
                  <a:pt x="458904" y="1502983"/>
                  <a:pt x="455094" y="1515366"/>
                </a:cubicBezTo>
                <a:lnTo>
                  <a:pt x="419852" y="1501078"/>
                </a:lnTo>
                <a:cubicBezTo>
                  <a:pt x="408422" y="1536321"/>
                  <a:pt x="401754" y="1574421"/>
                  <a:pt x="401754" y="1613473"/>
                </a:cubicBezTo>
                <a:lnTo>
                  <a:pt x="401754" y="1651573"/>
                </a:lnTo>
                <a:lnTo>
                  <a:pt x="344604" y="1651573"/>
                </a:lnTo>
                <a:lnTo>
                  <a:pt x="344604" y="1613473"/>
                </a:lnTo>
                <a:cubicBezTo>
                  <a:pt x="344604" y="1382016"/>
                  <a:pt x="532247" y="1194373"/>
                  <a:pt x="763704" y="1194373"/>
                </a:cubicBezTo>
                <a:close/>
                <a:moveTo>
                  <a:pt x="2652272" y="915576"/>
                </a:moveTo>
                <a:lnTo>
                  <a:pt x="2833247" y="915576"/>
                </a:lnTo>
                <a:lnTo>
                  <a:pt x="2833247" y="934626"/>
                </a:lnTo>
                <a:lnTo>
                  <a:pt x="2652272" y="934626"/>
                </a:lnTo>
                <a:close/>
                <a:moveTo>
                  <a:pt x="2578862" y="861216"/>
                </a:moveTo>
                <a:lnTo>
                  <a:pt x="2592330" y="874684"/>
                </a:lnTo>
                <a:lnTo>
                  <a:pt x="2499871" y="967144"/>
                </a:lnTo>
                <a:lnTo>
                  <a:pt x="2455037" y="922309"/>
                </a:lnTo>
                <a:lnTo>
                  <a:pt x="2468505" y="908841"/>
                </a:lnTo>
                <a:lnTo>
                  <a:pt x="2499871" y="940207"/>
                </a:lnTo>
                <a:close/>
                <a:moveTo>
                  <a:pt x="472725" y="833369"/>
                </a:moveTo>
                <a:lnTo>
                  <a:pt x="567975" y="833369"/>
                </a:lnTo>
                <a:lnTo>
                  <a:pt x="567975" y="909557"/>
                </a:lnTo>
                <a:lnTo>
                  <a:pt x="472725" y="909557"/>
                </a:lnTo>
                <a:close/>
                <a:moveTo>
                  <a:pt x="606075" y="776219"/>
                </a:moveTo>
                <a:lnTo>
                  <a:pt x="701325" y="776219"/>
                </a:lnTo>
                <a:lnTo>
                  <a:pt x="701325" y="909558"/>
                </a:lnTo>
                <a:lnTo>
                  <a:pt x="606075" y="909558"/>
                </a:lnTo>
                <a:close/>
                <a:moveTo>
                  <a:pt x="2652272" y="772701"/>
                </a:moveTo>
                <a:lnTo>
                  <a:pt x="2833247" y="772701"/>
                </a:lnTo>
                <a:lnTo>
                  <a:pt x="2833247" y="791751"/>
                </a:lnTo>
                <a:lnTo>
                  <a:pt x="2652272" y="791751"/>
                </a:lnTo>
                <a:close/>
                <a:moveTo>
                  <a:pt x="1739592" y="750477"/>
                </a:moveTo>
                <a:cubicBezTo>
                  <a:pt x="1739468" y="750477"/>
                  <a:pt x="1739439" y="750553"/>
                  <a:pt x="1739525" y="750639"/>
                </a:cubicBezTo>
                <a:lnTo>
                  <a:pt x="1965267" y="976381"/>
                </a:lnTo>
                <a:cubicBezTo>
                  <a:pt x="2023327" y="915232"/>
                  <a:pt x="2056715" y="834767"/>
                  <a:pt x="2059003" y="750477"/>
                </a:cubicBezTo>
                <a:close/>
                <a:moveTo>
                  <a:pt x="2578862" y="718341"/>
                </a:moveTo>
                <a:lnTo>
                  <a:pt x="2592330" y="731809"/>
                </a:lnTo>
                <a:lnTo>
                  <a:pt x="2499871" y="824269"/>
                </a:lnTo>
                <a:lnTo>
                  <a:pt x="2455037" y="779434"/>
                </a:lnTo>
                <a:lnTo>
                  <a:pt x="2468505" y="765966"/>
                </a:lnTo>
                <a:lnTo>
                  <a:pt x="2499871" y="797332"/>
                </a:lnTo>
                <a:close/>
                <a:moveTo>
                  <a:pt x="739425" y="671444"/>
                </a:moveTo>
                <a:lnTo>
                  <a:pt x="834675" y="671444"/>
                </a:lnTo>
                <a:lnTo>
                  <a:pt x="834675" y="909558"/>
                </a:lnTo>
                <a:lnTo>
                  <a:pt x="739425" y="909558"/>
                </a:lnTo>
                <a:close/>
                <a:moveTo>
                  <a:pt x="2652272" y="629826"/>
                </a:moveTo>
                <a:lnTo>
                  <a:pt x="2833247" y="629826"/>
                </a:lnTo>
                <a:lnTo>
                  <a:pt x="2833247" y="648876"/>
                </a:lnTo>
                <a:lnTo>
                  <a:pt x="2652272" y="648876"/>
                </a:lnTo>
                <a:close/>
                <a:moveTo>
                  <a:pt x="2578862" y="575466"/>
                </a:moveTo>
                <a:lnTo>
                  <a:pt x="2592330" y="588934"/>
                </a:lnTo>
                <a:lnTo>
                  <a:pt x="2499871" y="681394"/>
                </a:lnTo>
                <a:lnTo>
                  <a:pt x="2455037" y="636559"/>
                </a:lnTo>
                <a:lnTo>
                  <a:pt x="2468505" y="623091"/>
                </a:lnTo>
                <a:lnTo>
                  <a:pt x="2499871" y="654457"/>
                </a:lnTo>
                <a:close/>
                <a:moveTo>
                  <a:pt x="592492" y="567621"/>
                </a:moveTo>
                <a:cubicBezTo>
                  <a:pt x="586718" y="567621"/>
                  <a:pt x="582038" y="572303"/>
                  <a:pt x="582039" y="578077"/>
                </a:cubicBezTo>
                <a:cubicBezTo>
                  <a:pt x="582039" y="583850"/>
                  <a:pt x="586720" y="588530"/>
                  <a:pt x="592493" y="588530"/>
                </a:cubicBezTo>
                <a:cubicBezTo>
                  <a:pt x="598267" y="588529"/>
                  <a:pt x="602948" y="583849"/>
                  <a:pt x="602948" y="578075"/>
                </a:cubicBezTo>
                <a:cubicBezTo>
                  <a:pt x="602947" y="572301"/>
                  <a:pt x="598267" y="567621"/>
                  <a:pt x="592492" y="567621"/>
                </a:cubicBezTo>
                <a:close/>
                <a:moveTo>
                  <a:pt x="636052" y="564137"/>
                </a:moveTo>
                <a:cubicBezTo>
                  <a:pt x="629316" y="564137"/>
                  <a:pt x="623855" y="569598"/>
                  <a:pt x="623855" y="576334"/>
                </a:cubicBezTo>
                <a:cubicBezTo>
                  <a:pt x="623856" y="583070"/>
                  <a:pt x="629317" y="588530"/>
                  <a:pt x="636053" y="588530"/>
                </a:cubicBezTo>
                <a:cubicBezTo>
                  <a:pt x="642789" y="588529"/>
                  <a:pt x="648250" y="583070"/>
                  <a:pt x="648250" y="576334"/>
                </a:cubicBezTo>
                <a:cubicBezTo>
                  <a:pt x="648250" y="576334"/>
                  <a:pt x="648250" y="576333"/>
                  <a:pt x="648250" y="576333"/>
                </a:cubicBezTo>
                <a:cubicBezTo>
                  <a:pt x="648249" y="569597"/>
                  <a:pt x="642788" y="564136"/>
                  <a:pt x="636052" y="564137"/>
                </a:cubicBezTo>
                <a:close/>
                <a:moveTo>
                  <a:pt x="615143" y="518834"/>
                </a:moveTo>
                <a:cubicBezTo>
                  <a:pt x="608407" y="518835"/>
                  <a:pt x="602946" y="524296"/>
                  <a:pt x="602947" y="531032"/>
                </a:cubicBezTo>
                <a:cubicBezTo>
                  <a:pt x="602947" y="537768"/>
                  <a:pt x="608408" y="543229"/>
                  <a:pt x="615144" y="543229"/>
                </a:cubicBezTo>
                <a:lnTo>
                  <a:pt x="615145" y="543228"/>
                </a:lnTo>
                <a:cubicBezTo>
                  <a:pt x="621881" y="543228"/>
                  <a:pt x="627341" y="537767"/>
                  <a:pt x="627341" y="531032"/>
                </a:cubicBezTo>
                <a:cubicBezTo>
                  <a:pt x="627341" y="531031"/>
                  <a:pt x="627341" y="531031"/>
                  <a:pt x="627341" y="531031"/>
                </a:cubicBezTo>
                <a:cubicBezTo>
                  <a:pt x="627341" y="524295"/>
                  <a:pt x="621879" y="518834"/>
                  <a:pt x="615143" y="518834"/>
                </a:cubicBezTo>
                <a:close/>
                <a:moveTo>
                  <a:pt x="2652272" y="486951"/>
                </a:moveTo>
                <a:lnTo>
                  <a:pt x="2833247" y="486951"/>
                </a:lnTo>
                <a:lnTo>
                  <a:pt x="2833247" y="506001"/>
                </a:lnTo>
                <a:lnTo>
                  <a:pt x="2652272" y="506001"/>
                </a:lnTo>
                <a:close/>
                <a:moveTo>
                  <a:pt x="872775" y="461894"/>
                </a:moveTo>
                <a:lnTo>
                  <a:pt x="968025" y="461894"/>
                </a:lnTo>
                <a:lnTo>
                  <a:pt x="968025" y="909558"/>
                </a:lnTo>
                <a:lnTo>
                  <a:pt x="872775" y="909558"/>
                </a:lnTo>
                <a:close/>
                <a:moveTo>
                  <a:pt x="2578862" y="432591"/>
                </a:moveTo>
                <a:lnTo>
                  <a:pt x="2592330" y="446059"/>
                </a:lnTo>
                <a:lnTo>
                  <a:pt x="2499871" y="538519"/>
                </a:lnTo>
                <a:lnTo>
                  <a:pt x="2455037" y="493684"/>
                </a:lnTo>
                <a:lnTo>
                  <a:pt x="2468505" y="480216"/>
                </a:lnTo>
                <a:lnTo>
                  <a:pt x="2499871" y="511582"/>
                </a:lnTo>
                <a:close/>
                <a:moveTo>
                  <a:pt x="696402" y="413183"/>
                </a:moveTo>
                <a:cubicBezTo>
                  <a:pt x="709218" y="413488"/>
                  <a:pt x="719359" y="424126"/>
                  <a:pt x="719053" y="436942"/>
                </a:cubicBezTo>
                <a:cubicBezTo>
                  <a:pt x="718747" y="449758"/>
                  <a:pt x="708110" y="459899"/>
                  <a:pt x="695294" y="459593"/>
                </a:cubicBezTo>
                <a:cubicBezTo>
                  <a:pt x="694964" y="459593"/>
                  <a:pt x="694659" y="459509"/>
                  <a:pt x="694333" y="459496"/>
                </a:cubicBezTo>
                <a:lnTo>
                  <a:pt x="666947" y="491643"/>
                </a:lnTo>
                <a:cubicBezTo>
                  <a:pt x="671270" y="496974"/>
                  <a:pt x="674947" y="502798"/>
                  <a:pt x="677901" y="508993"/>
                </a:cubicBezTo>
                <a:lnTo>
                  <a:pt x="712850" y="497342"/>
                </a:lnTo>
                <a:cubicBezTo>
                  <a:pt x="715746" y="494769"/>
                  <a:pt x="719490" y="493358"/>
                  <a:pt x="723363" y="493382"/>
                </a:cubicBezTo>
                <a:cubicBezTo>
                  <a:pt x="732024" y="493435"/>
                  <a:pt x="739002" y="500499"/>
                  <a:pt x="738949" y="509159"/>
                </a:cubicBezTo>
                <a:cubicBezTo>
                  <a:pt x="738896" y="517821"/>
                  <a:pt x="731833" y="524799"/>
                  <a:pt x="723172" y="524745"/>
                </a:cubicBezTo>
                <a:cubicBezTo>
                  <a:pt x="722613" y="524720"/>
                  <a:pt x="722057" y="524663"/>
                  <a:pt x="721505" y="524577"/>
                </a:cubicBezTo>
                <a:lnTo>
                  <a:pt x="685924" y="536438"/>
                </a:lnTo>
                <a:cubicBezTo>
                  <a:pt x="686889" y="543887"/>
                  <a:pt x="686793" y="551435"/>
                  <a:pt x="685638" y="558857"/>
                </a:cubicBezTo>
                <a:lnTo>
                  <a:pt x="712307" y="567134"/>
                </a:lnTo>
                <a:cubicBezTo>
                  <a:pt x="721230" y="563401"/>
                  <a:pt x="731535" y="566922"/>
                  <a:pt x="736306" y="575335"/>
                </a:cubicBezTo>
                <a:cubicBezTo>
                  <a:pt x="741512" y="584516"/>
                  <a:pt x="738291" y="596177"/>
                  <a:pt x="729111" y="601383"/>
                </a:cubicBezTo>
                <a:cubicBezTo>
                  <a:pt x="719930" y="606589"/>
                  <a:pt x="708269" y="603367"/>
                  <a:pt x="703062" y="594187"/>
                </a:cubicBezTo>
                <a:lnTo>
                  <a:pt x="677086" y="586125"/>
                </a:lnTo>
                <a:cubicBezTo>
                  <a:pt x="672124" y="595861"/>
                  <a:pt x="665380" y="604579"/>
                  <a:pt x="657201" y="611826"/>
                </a:cubicBezTo>
                <a:lnTo>
                  <a:pt x="678421" y="645173"/>
                </a:lnTo>
                <a:cubicBezTo>
                  <a:pt x="687751" y="647943"/>
                  <a:pt x="693518" y="657270"/>
                  <a:pt x="691829" y="666854"/>
                </a:cubicBezTo>
                <a:cubicBezTo>
                  <a:pt x="689991" y="677269"/>
                  <a:pt x="680061" y="684222"/>
                  <a:pt x="669646" y="682386"/>
                </a:cubicBezTo>
                <a:cubicBezTo>
                  <a:pt x="659231" y="680549"/>
                  <a:pt x="652278" y="670618"/>
                  <a:pt x="654114" y="660203"/>
                </a:cubicBezTo>
                <a:lnTo>
                  <a:pt x="633052" y="627102"/>
                </a:lnTo>
                <a:cubicBezTo>
                  <a:pt x="622450" y="631536"/>
                  <a:pt x="611073" y="633821"/>
                  <a:pt x="599581" y="633825"/>
                </a:cubicBezTo>
                <a:lnTo>
                  <a:pt x="592332" y="659923"/>
                </a:lnTo>
                <a:cubicBezTo>
                  <a:pt x="594072" y="661957"/>
                  <a:pt x="595466" y="664261"/>
                  <a:pt x="596462" y="666745"/>
                </a:cubicBezTo>
                <a:cubicBezTo>
                  <a:pt x="601499" y="679320"/>
                  <a:pt x="595389" y="693597"/>
                  <a:pt x="582815" y="698635"/>
                </a:cubicBezTo>
                <a:cubicBezTo>
                  <a:pt x="570240" y="703672"/>
                  <a:pt x="555962" y="697562"/>
                  <a:pt x="550925" y="684988"/>
                </a:cubicBezTo>
                <a:cubicBezTo>
                  <a:pt x="545888" y="672413"/>
                  <a:pt x="551997" y="658135"/>
                  <a:pt x="564572" y="653098"/>
                </a:cubicBezTo>
                <a:lnTo>
                  <a:pt x="571245" y="629069"/>
                </a:lnTo>
                <a:cubicBezTo>
                  <a:pt x="560885" y="625525"/>
                  <a:pt x="551286" y="620054"/>
                  <a:pt x="542956" y="612946"/>
                </a:cubicBezTo>
                <a:lnTo>
                  <a:pt x="508758" y="638318"/>
                </a:lnTo>
                <a:cubicBezTo>
                  <a:pt x="508740" y="638711"/>
                  <a:pt x="508712" y="639104"/>
                  <a:pt x="508671" y="639496"/>
                </a:cubicBezTo>
                <a:cubicBezTo>
                  <a:pt x="507495" y="650954"/>
                  <a:pt x="497252" y="659291"/>
                  <a:pt x="485793" y="658114"/>
                </a:cubicBezTo>
                <a:cubicBezTo>
                  <a:pt x="474335" y="656939"/>
                  <a:pt x="465999" y="646697"/>
                  <a:pt x="467174" y="635237"/>
                </a:cubicBezTo>
                <a:cubicBezTo>
                  <a:pt x="468350" y="623779"/>
                  <a:pt x="478592" y="615442"/>
                  <a:pt x="490052" y="616619"/>
                </a:cubicBezTo>
                <a:lnTo>
                  <a:pt x="524551" y="591023"/>
                </a:lnTo>
                <a:cubicBezTo>
                  <a:pt x="519497" y="582549"/>
                  <a:pt x="515931" y="573270"/>
                  <a:pt x="514010" y="563592"/>
                </a:cubicBezTo>
                <a:lnTo>
                  <a:pt x="494976" y="563080"/>
                </a:lnTo>
                <a:cubicBezTo>
                  <a:pt x="487496" y="569408"/>
                  <a:pt x="476450" y="569087"/>
                  <a:pt x="469349" y="562335"/>
                </a:cubicBezTo>
                <a:cubicBezTo>
                  <a:pt x="461668" y="555029"/>
                  <a:pt x="461362" y="542879"/>
                  <a:pt x="468667" y="535196"/>
                </a:cubicBezTo>
                <a:cubicBezTo>
                  <a:pt x="475974" y="527513"/>
                  <a:pt x="488124" y="527208"/>
                  <a:pt x="495807" y="534514"/>
                </a:cubicBezTo>
                <a:lnTo>
                  <a:pt x="513223" y="534985"/>
                </a:lnTo>
                <a:cubicBezTo>
                  <a:pt x="515251" y="519908"/>
                  <a:pt x="521217" y="505632"/>
                  <a:pt x="530518" y="493596"/>
                </a:cubicBezTo>
                <a:lnTo>
                  <a:pt x="511997" y="473391"/>
                </a:lnTo>
                <a:cubicBezTo>
                  <a:pt x="511526" y="473420"/>
                  <a:pt x="511079" y="473531"/>
                  <a:pt x="510601" y="473531"/>
                </a:cubicBezTo>
                <a:cubicBezTo>
                  <a:pt x="510600" y="473531"/>
                  <a:pt x="510600" y="473531"/>
                  <a:pt x="510600" y="473531"/>
                </a:cubicBezTo>
                <a:cubicBezTo>
                  <a:pt x="498090" y="473531"/>
                  <a:pt x="487949" y="463389"/>
                  <a:pt x="487950" y="450880"/>
                </a:cubicBezTo>
                <a:cubicBezTo>
                  <a:pt x="487951" y="438370"/>
                  <a:pt x="498092" y="428229"/>
                  <a:pt x="510602" y="428229"/>
                </a:cubicBezTo>
                <a:cubicBezTo>
                  <a:pt x="523112" y="428230"/>
                  <a:pt x="533253" y="438373"/>
                  <a:pt x="533252" y="450882"/>
                </a:cubicBezTo>
                <a:cubicBezTo>
                  <a:pt x="533219" y="451909"/>
                  <a:pt x="533116" y="452933"/>
                  <a:pt x="532943" y="453947"/>
                </a:cubicBezTo>
                <a:lnTo>
                  <a:pt x="551399" y="474080"/>
                </a:lnTo>
                <a:cubicBezTo>
                  <a:pt x="561448" y="467435"/>
                  <a:pt x="572774" y="462961"/>
                  <a:pt x="584651" y="460945"/>
                </a:cubicBezTo>
                <a:lnTo>
                  <a:pt x="584052" y="442403"/>
                </a:lnTo>
                <a:cubicBezTo>
                  <a:pt x="579522" y="436673"/>
                  <a:pt x="579046" y="428727"/>
                  <a:pt x="582860" y="422497"/>
                </a:cubicBezTo>
                <a:cubicBezTo>
                  <a:pt x="587884" y="414289"/>
                  <a:pt x="598611" y="411708"/>
                  <a:pt x="606819" y="416733"/>
                </a:cubicBezTo>
                <a:cubicBezTo>
                  <a:pt x="615027" y="421757"/>
                  <a:pt x="617608" y="432484"/>
                  <a:pt x="612584" y="440692"/>
                </a:cubicBezTo>
                <a:lnTo>
                  <a:pt x="613231" y="460785"/>
                </a:lnTo>
                <a:cubicBezTo>
                  <a:pt x="624669" y="462597"/>
                  <a:pt x="635625" y="466689"/>
                  <a:pt x="645450" y="472818"/>
                </a:cubicBezTo>
                <a:lnTo>
                  <a:pt x="673000" y="440480"/>
                </a:lnTo>
                <a:cubicBezTo>
                  <a:pt x="672725" y="438948"/>
                  <a:pt x="672605" y="437391"/>
                  <a:pt x="672642" y="435834"/>
                </a:cubicBezTo>
                <a:cubicBezTo>
                  <a:pt x="672948" y="423018"/>
                  <a:pt x="683586" y="412877"/>
                  <a:pt x="696402" y="413183"/>
                </a:cubicBezTo>
                <a:close/>
                <a:moveTo>
                  <a:pt x="1725866" y="398261"/>
                </a:moveTo>
                <a:lnTo>
                  <a:pt x="1725866" y="731398"/>
                </a:lnTo>
                <a:lnTo>
                  <a:pt x="2059003" y="731398"/>
                </a:lnTo>
                <a:cubicBezTo>
                  <a:pt x="2053745" y="549634"/>
                  <a:pt x="1907630" y="403519"/>
                  <a:pt x="1725866" y="398261"/>
                </a:cubicBezTo>
                <a:close/>
                <a:moveTo>
                  <a:pt x="1706816" y="398261"/>
                </a:moveTo>
                <a:cubicBezTo>
                  <a:pt x="1521336" y="403590"/>
                  <a:pt x="1373673" y="555366"/>
                  <a:pt x="1373441" y="740923"/>
                </a:cubicBezTo>
                <a:cubicBezTo>
                  <a:pt x="1373372" y="828722"/>
                  <a:pt x="1407011" y="913197"/>
                  <a:pt x="1467415" y="976915"/>
                </a:cubicBezTo>
                <a:cubicBezTo>
                  <a:pt x="1597602" y="1114246"/>
                  <a:pt x="1814469" y="1120036"/>
                  <a:pt x="1951799" y="989849"/>
                </a:cubicBezTo>
                <a:lnTo>
                  <a:pt x="1706816" y="744866"/>
                </a:lnTo>
                <a:close/>
                <a:moveTo>
                  <a:pt x="1716341" y="378973"/>
                </a:moveTo>
                <a:cubicBezTo>
                  <a:pt x="1916240" y="378973"/>
                  <a:pt x="2078291" y="541024"/>
                  <a:pt x="2078291" y="740923"/>
                </a:cubicBezTo>
                <a:cubicBezTo>
                  <a:pt x="2078291" y="940822"/>
                  <a:pt x="1916240" y="1102873"/>
                  <a:pt x="1716341" y="1102873"/>
                </a:cubicBezTo>
                <a:cubicBezTo>
                  <a:pt x="1516442" y="1102873"/>
                  <a:pt x="1354391" y="940822"/>
                  <a:pt x="1354391" y="740923"/>
                </a:cubicBezTo>
                <a:cubicBezTo>
                  <a:pt x="1354391" y="541024"/>
                  <a:pt x="1516442" y="378973"/>
                  <a:pt x="1716341" y="378973"/>
                </a:cubicBezTo>
                <a:close/>
                <a:moveTo>
                  <a:pt x="358427" y="376171"/>
                </a:moveTo>
                <a:lnTo>
                  <a:pt x="415577" y="376171"/>
                </a:lnTo>
                <a:lnTo>
                  <a:pt x="415577" y="966721"/>
                </a:lnTo>
                <a:lnTo>
                  <a:pt x="1006127" y="966721"/>
                </a:lnTo>
                <a:lnTo>
                  <a:pt x="1006127" y="1023871"/>
                </a:lnTo>
                <a:lnTo>
                  <a:pt x="358427" y="1023871"/>
                </a:lnTo>
                <a:close/>
                <a:moveTo>
                  <a:pt x="211305" y="222354"/>
                </a:moveTo>
                <a:lnTo>
                  <a:pt x="211305" y="1927060"/>
                </a:lnTo>
                <a:lnTo>
                  <a:pt x="3028697" y="1927060"/>
                </a:lnTo>
                <a:lnTo>
                  <a:pt x="3028697" y="222354"/>
                </a:lnTo>
                <a:close/>
                <a:moveTo>
                  <a:pt x="0" y="0"/>
                </a:moveTo>
                <a:lnTo>
                  <a:pt x="3240002" y="0"/>
                </a:lnTo>
                <a:lnTo>
                  <a:pt x="3240002" y="2149412"/>
                </a:lnTo>
                <a:lnTo>
                  <a:pt x="2113045" y="2149412"/>
                </a:lnTo>
                <a:lnTo>
                  <a:pt x="2113045" y="2371766"/>
                </a:lnTo>
                <a:lnTo>
                  <a:pt x="2746957" y="2371766"/>
                </a:lnTo>
                <a:cubicBezTo>
                  <a:pt x="2785697" y="2371766"/>
                  <a:pt x="2817394" y="2405119"/>
                  <a:pt x="2817394" y="2445883"/>
                </a:cubicBezTo>
                <a:lnTo>
                  <a:pt x="2817394" y="2520000"/>
                </a:lnTo>
                <a:lnTo>
                  <a:pt x="422608" y="2520000"/>
                </a:lnTo>
                <a:lnTo>
                  <a:pt x="422608" y="2445883"/>
                </a:lnTo>
                <a:cubicBezTo>
                  <a:pt x="422608" y="2405119"/>
                  <a:pt x="454305" y="2371766"/>
                  <a:pt x="493043" y="2371766"/>
                </a:cubicBezTo>
                <a:lnTo>
                  <a:pt x="1126957" y="2371766"/>
                </a:lnTo>
                <a:lnTo>
                  <a:pt x="1126957" y="2149412"/>
                </a:lnTo>
                <a:lnTo>
                  <a:pt x="0" y="2149412"/>
                </a:lnTo>
                <a:close/>
              </a:path>
            </a:pathLst>
          </a:custGeom>
          <a:solidFill>
            <a:srgbClr val="2377F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64" name="직사각형 63">
            <a:extLst>
              <a:ext uri="{FF2B5EF4-FFF2-40B4-BE49-F238E27FC236}">
                <a16:creationId xmlns:a16="http://schemas.microsoft.com/office/drawing/2014/main" id="{67196134-02C4-481B-999A-5C02F99BFC54}"/>
              </a:ext>
            </a:extLst>
          </p:cNvPr>
          <p:cNvSpPr>
            <a:spLocks noChangeAspect="1"/>
          </p:cNvSpPr>
          <p:nvPr/>
        </p:nvSpPr>
        <p:spPr>
          <a:xfrm>
            <a:off x="6254889" y="3819412"/>
            <a:ext cx="360000" cy="360000"/>
          </a:xfrm>
          <a:prstGeom prst="rect">
            <a:avLst/>
          </a:prstGeom>
          <a:solidFill>
            <a:srgbClr val="2377F2"/>
          </a:solidFill>
          <a:ln>
            <a:solidFill>
              <a:srgbClr val="005F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schemeClr val="bg1"/>
                </a:solidFill>
              </a:rPr>
              <a:t>VM</a:t>
            </a:r>
            <a:endParaRPr lang="ko-KR" altLang="en-US" sz="800" b="1" dirty="0">
              <a:solidFill>
                <a:schemeClr val="bg1"/>
              </a:solidFill>
            </a:endParaRPr>
          </a:p>
        </p:txBody>
      </p:sp>
      <p:pic>
        <p:nvPicPr>
          <p:cNvPr id="26" name="그래픽 25" descr="구름 윤곽선">
            <a:extLst>
              <a:ext uri="{FF2B5EF4-FFF2-40B4-BE49-F238E27FC236}">
                <a16:creationId xmlns:a16="http://schemas.microsoft.com/office/drawing/2014/main" id="{EA44933C-9028-47A3-904C-FF76781D3E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532041" y="3264870"/>
            <a:ext cx="540000" cy="540000"/>
          </a:xfrm>
          <a:prstGeom prst="rect">
            <a:avLst/>
          </a:prstGeom>
        </p:spPr>
      </p:pic>
      <p:pic>
        <p:nvPicPr>
          <p:cNvPr id="55" name="그래픽 54" descr="트럭">
            <a:extLst>
              <a:ext uri="{FF2B5EF4-FFF2-40B4-BE49-F238E27FC236}">
                <a16:creationId xmlns:a16="http://schemas.microsoft.com/office/drawing/2014/main" id="{5B0D8438-D77D-485A-B837-059729BB2F5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725987" y="3656872"/>
            <a:ext cx="720000" cy="7200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59EBDDC5-3F43-AD20-141C-608265E1333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62263" y="3309714"/>
            <a:ext cx="1260000" cy="940863"/>
          </a:xfrm>
          <a:prstGeom prst="rect">
            <a:avLst/>
          </a:prstGeom>
          <a:noFill/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0A778A5A-0FB7-8DAA-46E0-4B0F55C6AD8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58297" y="3506191"/>
            <a:ext cx="1080000" cy="720000"/>
          </a:xfrm>
          <a:prstGeom prst="rect">
            <a:avLst/>
          </a:prstGeom>
          <a:noFill/>
        </p:spPr>
      </p:pic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9C792324-EB6C-CCAD-6F4F-86F1F7DCF69A}"/>
              </a:ext>
            </a:extLst>
          </p:cNvPr>
          <p:cNvSpPr>
            <a:spLocks noChangeAspect="1"/>
          </p:cNvSpPr>
          <p:nvPr/>
        </p:nvSpPr>
        <p:spPr>
          <a:xfrm>
            <a:off x="8856273" y="2744125"/>
            <a:ext cx="540000" cy="546230"/>
          </a:xfrm>
          <a:custGeom>
            <a:avLst/>
            <a:gdLst>
              <a:gd name="connsiteX0" fmla="*/ 315634 w 742950"/>
              <a:gd name="connsiteY0" fmla="*/ 574000 h 751522"/>
              <a:gd name="connsiteX1" fmla="*/ 371475 w 742950"/>
              <a:gd name="connsiteY1" fmla="*/ 581977 h 751522"/>
              <a:gd name="connsiteX2" fmla="*/ 506730 w 742950"/>
              <a:gd name="connsiteY2" fmla="*/ 581977 h 751522"/>
              <a:gd name="connsiteX3" fmla="*/ 635317 w 742950"/>
              <a:gd name="connsiteY3" fmla="*/ 659130 h 751522"/>
              <a:gd name="connsiteX4" fmla="*/ 485775 w 742950"/>
              <a:gd name="connsiteY4" fmla="*/ 663892 h 751522"/>
              <a:gd name="connsiteX5" fmla="*/ 449580 w 742950"/>
              <a:gd name="connsiteY5" fmla="*/ 650557 h 751522"/>
              <a:gd name="connsiteX6" fmla="*/ 507682 w 742950"/>
              <a:gd name="connsiteY6" fmla="*/ 699135 h 751522"/>
              <a:gd name="connsiteX7" fmla="*/ 485775 w 742950"/>
              <a:gd name="connsiteY7" fmla="*/ 751522 h 751522"/>
              <a:gd name="connsiteX8" fmla="*/ 392430 w 742950"/>
              <a:gd name="connsiteY8" fmla="*/ 668655 h 751522"/>
              <a:gd name="connsiteX9" fmla="*/ 372427 w 742950"/>
              <a:gd name="connsiteY9" fmla="*/ 641985 h 751522"/>
              <a:gd name="connsiteX10" fmla="*/ 352425 w 742950"/>
              <a:gd name="connsiteY10" fmla="*/ 668655 h 751522"/>
              <a:gd name="connsiteX11" fmla="*/ 259080 w 742950"/>
              <a:gd name="connsiteY11" fmla="*/ 751522 h 751522"/>
              <a:gd name="connsiteX12" fmla="*/ 237172 w 742950"/>
              <a:gd name="connsiteY12" fmla="*/ 699135 h 751522"/>
              <a:gd name="connsiteX13" fmla="*/ 295275 w 742950"/>
              <a:gd name="connsiteY13" fmla="*/ 650557 h 751522"/>
              <a:gd name="connsiteX14" fmla="*/ 259080 w 742950"/>
              <a:gd name="connsiteY14" fmla="*/ 663892 h 751522"/>
              <a:gd name="connsiteX15" fmla="*/ 109537 w 742950"/>
              <a:gd name="connsiteY15" fmla="*/ 659130 h 751522"/>
              <a:gd name="connsiteX16" fmla="*/ 236219 w 742950"/>
              <a:gd name="connsiteY16" fmla="*/ 581025 h 751522"/>
              <a:gd name="connsiteX17" fmla="*/ 315634 w 742950"/>
              <a:gd name="connsiteY17" fmla="*/ 574000 h 751522"/>
              <a:gd name="connsiteX18" fmla="*/ 103555 w 742950"/>
              <a:gd name="connsiteY18" fmla="*/ 464745 h 751522"/>
              <a:gd name="connsiteX19" fmla="*/ 159068 w 742950"/>
              <a:gd name="connsiteY19" fmla="*/ 472440 h 751522"/>
              <a:gd name="connsiteX20" fmla="*/ 285750 w 742950"/>
              <a:gd name="connsiteY20" fmla="*/ 550545 h 751522"/>
              <a:gd name="connsiteX21" fmla="*/ 136207 w 742950"/>
              <a:gd name="connsiteY21" fmla="*/ 555307 h 751522"/>
              <a:gd name="connsiteX22" fmla="*/ 9525 w 742950"/>
              <a:gd name="connsiteY22" fmla="*/ 477202 h 751522"/>
              <a:gd name="connsiteX23" fmla="*/ 103555 w 742950"/>
              <a:gd name="connsiteY23" fmla="*/ 464745 h 751522"/>
              <a:gd name="connsiteX24" fmla="*/ 639396 w 742950"/>
              <a:gd name="connsiteY24" fmla="*/ 464343 h 751522"/>
              <a:gd name="connsiteX25" fmla="*/ 733425 w 742950"/>
              <a:gd name="connsiteY25" fmla="*/ 477202 h 751522"/>
              <a:gd name="connsiteX26" fmla="*/ 606742 w 742950"/>
              <a:gd name="connsiteY26" fmla="*/ 555307 h 751522"/>
              <a:gd name="connsiteX27" fmla="*/ 457200 w 742950"/>
              <a:gd name="connsiteY27" fmla="*/ 550545 h 751522"/>
              <a:gd name="connsiteX28" fmla="*/ 583883 w 742950"/>
              <a:gd name="connsiteY28" fmla="*/ 472440 h 751522"/>
              <a:gd name="connsiteX29" fmla="*/ 639396 w 742950"/>
              <a:gd name="connsiteY29" fmla="*/ 464343 h 751522"/>
              <a:gd name="connsiteX30" fmla="*/ 742950 w 742950"/>
              <a:gd name="connsiteY30" fmla="*/ 261938 h 751522"/>
              <a:gd name="connsiteX31" fmla="*/ 672465 w 742950"/>
              <a:gd name="connsiteY31" fmla="*/ 393383 h 751522"/>
              <a:gd name="connsiteX32" fmla="*/ 541020 w 742950"/>
              <a:gd name="connsiteY32" fmla="*/ 463868 h 751522"/>
              <a:gd name="connsiteX33" fmla="*/ 611505 w 742950"/>
              <a:gd name="connsiteY33" fmla="*/ 332423 h 751522"/>
              <a:gd name="connsiteX34" fmla="*/ 742950 w 742950"/>
              <a:gd name="connsiteY34" fmla="*/ 261938 h 751522"/>
              <a:gd name="connsiteX35" fmla="*/ 0 w 742950"/>
              <a:gd name="connsiteY35" fmla="*/ 261938 h 751522"/>
              <a:gd name="connsiteX36" fmla="*/ 131445 w 742950"/>
              <a:gd name="connsiteY36" fmla="*/ 332423 h 751522"/>
              <a:gd name="connsiteX37" fmla="*/ 201930 w 742950"/>
              <a:gd name="connsiteY37" fmla="*/ 463868 h 751522"/>
              <a:gd name="connsiteX38" fmla="*/ 70485 w 742950"/>
              <a:gd name="connsiteY38" fmla="*/ 393383 h 751522"/>
              <a:gd name="connsiteX39" fmla="*/ 0 w 742950"/>
              <a:gd name="connsiteY39" fmla="*/ 261938 h 751522"/>
              <a:gd name="connsiteX40" fmla="*/ 641985 w 742950"/>
              <a:gd name="connsiteY40" fmla="*/ 73343 h 751522"/>
              <a:gd name="connsiteX41" fmla="*/ 646747 w 742950"/>
              <a:gd name="connsiteY41" fmla="*/ 222885 h 751522"/>
              <a:gd name="connsiteX42" fmla="*/ 568642 w 742950"/>
              <a:gd name="connsiteY42" fmla="*/ 349568 h 751522"/>
              <a:gd name="connsiteX43" fmla="*/ 563880 w 742950"/>
              <a:gd name="connsiteY43" fmla="*/ 200025 h 751522"/>
              <a:gd name="connsiteX44" fmla="*/ 641985 w 742950"/>
              <a:gd name="connsiteY44" fmla="*/ 73343 h 751522"/>
              <a:gd name="connsiteX45" fmla="*/ 101917 w 742950"/>
              <a:gd name="connsiteY45" fmla="*/ 73343 h 751522"/>
              <a:gd name="connsiteX46" fmla="*/ 180022 w 742950"/>
              <a:gd name="connsiteY46" fmla="*/ 200025 h 751522"/>
              <a:gd name="connsiteX47" fmla="*/ 175260 w 742950"/>
              <a:gd name="connsiteY47" fmla="*/ 349568 h 751522"/>
              <a:gd name="connsiteX48" fmla="*/ 97155 w 742950"/>
              <a:gd name="connsiteY48" fmla="*/ 222885 h 751522"/>
              <a:gd name="connsiteX49" fmla="*/ 101917 w 742950"/>
              <a:gd name="connsiteY49" fmla="*/ 73343 h 751522"/>
              <a:gd name="connsiteX50" fmla="*/ 454342 w 742950"/>
              <a:gd name="connsiteY50" fmla="*/ 0 h 751522"/>
              <a:gd name="connsiteX51" fmla="*/ 532447 w 742950"/>
              <a:gd name="connsiteY51" fmla="*/ 126682 h 751522"/>
              <a:gd name="connsiteX52" fmla="*/ 527685 w 742950"/>
              <a:gd name="connsiteY52" fmla="*/ 276225 h 751522"/>
              <a:gd name="connsiteX53" fmla="*/ 449580 w 742950"/>
              <a:gd name="connsiteY53" fmla="*/ 149543 h 751522"/>
              <a:gd name="connsiteX54" fmla="*/ 454342 w 742950"/>
              <a:gd name="connsiteY54" fmla="*/ 0 h 751522"/>
              <a:gd name="connsiteX55" fmla="*/ 289560 w 742950"/>
              <a:gd name="connsiteY55" fmla="*/ 0 h 751522"/>
              <a:gd name="connsiteX56" fmla="*/ 294322 w 742950"/>
              <a:gd name="connsiteY56" fmla="*/ 149543 h 751522"/>
              <a:gd name="connsiteX57" fmla="*/ 216217 w 742950"/>
              <a:gd name="connsiteY57" fmla="*/ 276225 h 751522"/>
              <a:gd name="connsiteX58" fmla="*/ 211455 w 742950"/>
              <a:gd name="connsiteY58" fmla="*/ 126682 h 751522"/>
              <a:gd name="connsiteX59" fmla="*/ 289560 w 742950"/>
              <a:gd name="connsiteY59" fmla="*/ 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742950" h="751522">
                <a:moveTo>
                  <a:pt x="315634" y="574000"/>
                </a:moveTo>
                <a:cubicBezTo>
                  <a:pt x="339328" y="575310"/>
                  <a:pt x="359092" y="579120"/>
                  <a:pt x="371475" y="581977"/>
                </a:cubicBezTo>
                <a:cubicBezTo>
                  <a:pt x="396240" y="576262"/>
                  <a:pt x="450532" y="566737"/>
                  <a:pt x="506730" y="581977"/>
                </a:cubicBezTo>
                <a:cubicBezTo>
                  <a:pt x="582929" y="601980"/>
                  <a:pt x="635317" y="659130"/>
                  <a:pt x="635317" y="659130"/>
                </a:cubicBezTo>
                <a:cubicBezTo>
                  <a:pt x="635317" y="659130"/>
                  <a:pt x="561975" y="683895"/>
                  <a:pt x="485775" y="663892"/>
                </a:cubicBezTo>
                <a:cubicBezTo>
                  <a:pt x="472440" y="660082"/>
                  <a:pt x="461010" y="655320"/>
                  <a:pt x="449580" y="650557"/>
                </a:cubicBezTo>
                <a:cubicBezTo>
                  <a:pt x="463867" y="670560"/>
                  <a:pt x="478155" y="686752"/>
                  <a:pt x="507682" y="699135"/>
                </a:cubicBezTo>
                <a:lnTo>
                  <a:pt x="485775" y="751522"/>
                </a:lnTo>
                <a:cubicBezTo>
                  <a:pt x="433387" y="729615"/>
                  <a:pt x="411480" y="697230"/>
                  <a:pt x="392430" y="668655"/>
                </a:cubicBezTo>
                <a:cubicBezTo>
                  <a:pt x="385762" y="659130"/>
                  <a:pt x="379095" y="650557"/>
                  <a:pt x="372427" y="641985"/>
                </a:cubicBezTo>
                <a:cubicBezTo>
                  <a:pt x="364807" y="650557"/>
                  <a:pt x="359092" y="659130"/>
                  <a:pt x="352425" y="668655"/>
                </a:cubicBezTo>
                <a:cubicBezTo>
                  <a:pt x="332422" y="697230"/>
                  <a:pt x="310514" y="729615"/>
                  <a:pt x="259080" y="751522"/>
                </a:cubicBezTo>
                <a:lnTo>
                  <a:pt x="237172" y="699135"/>
                </a:lnTo>
                <a:cubicBezTo>
                  <a:pt x="266700" y="686752"/>
                  <a:pt x="280987" y="670560"/>
                  <a:pt x="295275" y="650557"/>
                </a:cubicBezTo>
                <a:cubicBezTo>
                  <a:pt x="283845" y="656272"/>
                  <a:pt x="271462" y="660082"/>
                  <a:pt x="259080" y="663892"/>
                </a:cubicBezTo>
                <a:cubicBezTo>
                  <a:pt x="182880" y="683895"/>
                  <a:pt x="109537" y="659130"/>
                  <a:pt x="109537" y="659130"/>
                </a:cubicBezTo>
                <a:cubicBezTo>
                  <a:pt x="109537" y="659130"/>
                  <a:pt x="160019" y="601027"/>
                  <a:pt x="236219" y="581025"/>
                </a:cubicBezTo>
                <a:cubicBezTo>
                  <a:pt x="264318" y="573881"/>
                  <a:pt x="291941" y="572690"/>
                  <a:pt x="315634" y="574000"/>
                </a:cubicBezTo>
                <a:close/>
                <a:moveTo>
                  <a:pt x="103555" y="464745"/>
                </a:moveTo>
                <a:cubicBezTo>
                  <a:pt x="121147" y="465236"/>
                  <a:pt x="140018" y="467439"/>
                  <a:pt x="159068" y="472440"/>
                </a:cubicBezTo>
                <a:cubicBezTo>
                  <a:pt x="235268" y="492442"/>
                  <a:pt x="285750" y="550545"/>
                  <a:pt x="285750" y="550545"/>
                </a:cubicBezTo>
                <a:cubicBezTo>
                  <a:pt x="285750" y="550545"/>
                  <a:pt x="212408" y="575310"/>
                  <a:pt x="136207" y="555307"/>
                </a:cubicBezTo>
                <a:cubicBezTo>
                  <a:pt x="60008" y="535305"/>
                  <a:pt x="9525" y="477202"/>
                  <a:pt x="9525" y="477202"/>
                </a:cubicBezTo>
                <a:cubicBezTo>
                  <a:pt x="9525" y="477202"/>
                  <a:pt x="50780" y="463271"/>
                  <a:pt x="103555" y="464745"/>
                </a:cubicBezTo>
                <a:close/>
                <a:moveTo>
                  <a:pt x="639396" y="464343"/>
                </a:moveTo>
                <a:cubicBezTo>
                  <a:pt x="692170" y="462736"/>
                  <a:pt x="733425" y="477202"/>
                  <a:pt x="733425" y="477202"/>
                </a:cubicBezTo>
                <a:cubicBezTo>
                  <a:pt x="733425" y="477202"/>
                  <a:pt x="682942" y="535305"/>
                  <a:pt x="606742" y="555307"/>
                </a:cubicBezTo>
                <a:cubicBezTo>
                  <a:pt x="530542" y="575310"/>
                  <a:pt x="457200" y="550545"/>
                  <a:pt x="457200" y="550545"/>
                </a:cubicBezTo>
                <a:cubicBezTo>
                  <a:pt x="457200" y="550545"/>
                  <a:pt x="507682" y="492442"/>
                  <a:pt x="583883" y="472440"/>
                </a:cubicBezTo>
                <a:cubicBezTo>
                  <a:pt x="602933" y="467201"/>
                  <a:pt x="621804" y="464879"/>
                  <a:pt x="639396" y="464343"/>
                </a:cubicBezTo>
                <a:close/>
                <a:moveTo>
                  <a:pt x="742950" y="261938"/>
                </a:moveTo>
                <a:cubicBezTo>
                  <a:pt x="742950" y="261938"/>
                  <a:pt x="727710" y="337186"/>
                  <a:pt x="672465" y="393383"/>
                </a:cubicBezTo>
                <a:cubicBezTo>
                  <a:pt x="616267" y="448628"/>
                  <a:pt x="541020" y="463868"/>
                  <a:pt x="541020" y="463868"/>
                </a:cubicBezTo>
                <a:cubicBezTo>
                  <a:pt x="541020" y="463868"/>
                  <a:pt x="555308" y="388620"/>
                  <a:pt x="611505" y="332423"/>
                </a:cubicBezTo>
                <a:cubicBezTo>
                  <a:pt x="667702" y="277178"/>
                  <a:pt x="742950" y="261938"/>
                  <a:pt x="742950" y="261938"/>
                </a:cubicBezTo>
                <a:close/>
                <a:moveTo>
                  <a:pt x="0" y="261938"/>
                </a:moveTo>
                <a:cubicBezTo>
                  <a:pt x="0" y="261938"/>
                  <a:pt x="75248" y="277178"/>
                  <a:pt x="131445" y="332423"/>
                </a:cubicBezTo>
                <a:cubicBezTo>
                  <a:pt x="186690" y="388620"/>
                  <a:pt x="201930" y="463868"/>
                  <a:pt x="201930" y="463868"/>
                </a:cubicBezTo>
                <a:cubicBezTo>
                  <a:pt x="201930" y="463868"/>
                  <a:pt x="126682" y="448628"/>
                  <a:pt x="70485" y="393383"/>
                </a:cubicBezTo>
                <a:cubicBezTo>
                  <a:pt x="15240" y="337186"/>
                  <a:pt x="0" y="261938"/>
                  <a:pt x="0" y="261938"/>
                </a:cubicBezTo>
                <a:close/>
                <a:moveTo>
                  <a:pt x="641985" y="73343"/>
                </a:moveTo>
                <a:cubicBezTo>
                  <a:pt x="641985" y="73343"/>
                  <a:pt x="666750" y="146685"/>
                  <a:pt x="646747" y="222885"/>
                </a:cubicBezTo>
                <a:cubicBezTo>
                  <a:pt x="625792" y="299086"/>
                  <a:pt x="568642" y="349568"/>
                  <a:pt x="568642" y="349568"/>
                </a:cubicBezTo>
                <a:cubicBezTo>
                  <a:pt x="568642" y="349568"/>
                  <a:pt x="543877" y="276226"/>
                  <a:pt x="563880" y="200025"/>
                </a:cubicBezTo>
                <a:cubicBezTo>
                  <a:pt x="583882" y="123825"/>
                  <a:pt x="641985" y="73343"/>
                  <a:pt x="641985" y="73343"/>
                </a:cubicBezTo>
                <a:close/>
                <a:moveTo>
                  <a:pt x="101917" y="73343"/>
                </a:moveTo>
                <a:cubicBezTo>
                  <a:pt x="101917" y="73343"/>
                  <a:pt x="160020" y="123825"/>
                  <a:pt x="180022" y="200025"/>
                </a:cubicBezTo>
                <a:cubicBezTo>
                  <a:pt x="200025" y="276226"/>
                  <a:pt x="175260" y="349568"/>
                  <a:pt x="175260" y="349568"/>
                </a:cubicBezTo>
                <a:cubicBezTo>
                  <a:pt x="175260" y="349568"/>
                  <a:pt x="117157" y="299086"/>
                  <a:pt x="97155" y="222885"/>
                </a:cubicBezTo>
                <a:cubicBezTo>
                  <a:pt x="77152" y="146685"/>
                  <a:pt x="101917" y="73343"/>
                  <a:pt x="101917" y="73343"/>
                </a:cubicBezTo>
                <a:close/>
                <a:moveTo>
                  <a:pt x="454342" y="0"/>
                </a:moveTo>
                <a:cubicBezTo>
                  <a:pt x="454342" y="0"/>
                  <a:pt x="512445" y="50483"/>
                  <a:pt x="532447" y="126682"/>
                </a:cubicBezTo>
                <a:cubicBezTo>
                  <a:pt x="552450" y="202883"/>
                  <a:pt x="527685" y="276225"/>
                  <a:pt x="527685" y="276225"/>
                </a:cubicBezTo>
                <a:cubicBezTo>
                  <a:pt x="527685" y="276225"/>
                  <a:pt x="469582" y="225743"/>
                  <a:pt x="449580" y="149543"/>
                </a:cubicBezTo>
                <a:cubicBezTo>
                  <a:pt x="429577" y="73343"/>
                  <a:pt x="454342" y="0"/>
                  <a:pt x="454342" y="0"/>
                </a:cubicBezTo>
                <a:close/>
                <a:moveTo>
                  <a:pt x="289560" y="0"/>
                </a:moveTo>
                <a:cubicBezTo>
                  <a:pt x="289560" y="0"/>
                  <a:pt x="314325" y="73343"/>
                  <a:pt x="294322" y="149543"/>
                </a:cubicBezTo>
                <a:cubicBezTo>
                  <a:pt x="273367" y="225743"/>
                  <a:pt x="216217" y="276225"/>
                  <a:pt x="216217" y="276225"/>
                </a:cubicBezTo>
                <a:cubicBezTo>
                  <a:pt x="216217" y="276225"/>
                  <a:pt x="191452" y="202883"/>
                  <a:pt x="211455" y="126682"/>
                </a:cubicBezTo>
                <a:cubicBezTo>
                  <a:pt x="231457" y="50483"/>
                  <a:pt x="289560" y="0"/>
                  <a:pt x="289560" y="0"/>
                </a:cubicBezTo>
                <a:close/>
              </a:path>
            </a:pathLst>
          </a:custGeom>
          <a:solidFill>
            <a:srgbClr val="2377F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srgbClr val="2377F2"/>
                </a:solidFill>
              </a:rPr>
              <a:t>Best</a:t>
            </a:r>
            <a:endParaRPr lang="ko-KR" altLang="en-US" sz="800" b="1" dirty="0">
              <a:solidFill>
                <a:srgbClr val="2377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486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E08493-66AB-40A7-A8A6-EB0F51E89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2D52600-8AD2-45A5-8837-A8BA479FDD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17</a:t>
            </a:fld>
            <a:endParaRPr lang="ko-KR" altLang="en-US"/>
          </a:p>
        </p:txBody>
      </p:sp>
      <p:graphicFrame>
        <p:nvGraphicFramePr>
          <p:cNvPr id="4" name="표 6">
            <a:extLst>
              <a:ext uri="{FF2B5EF4-FFF2-40B4-BE49-F238E27FC236}">
                <a16:creationId xmlns:a16="http://schemas.microsoft.com/office/drawing/2014/main" id="{6420D192-79DD-F4D4-E7D7-5031690F41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661893"/>
              </p:ext>
            </p:extLst>
          </p:nvPr>
        </p:nvGraphicFramePr>
        <p:xfrm>
          <a:off x="3761448" y="1238057"/>
          <a:ext cx="4669104" cy="4032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478666">
                  <a:extLst>
                    <a:ext uri="{9D8B030D-6E8A-4147-A177-3AD203B41FA5}">
                      <a16:colId xmlns:a16="http://schemas.microsoft.com/office/drawing/2014/main" val="2397790526"/>
                    </a:ext>
                  </a:extLst>
                </a:gridCol>
                <a:gridCol w="4190438">
                  <a:extLst>
                    <a:ext uri="{9D8B030D-6E8A-4147-A177-3AD203B41FA5}">
                      <a16:colId xmlns:a16="http://schemas.microsoft.com/office/drawing/2014/main" val="22971635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1.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제조사와 제품의 신뢰성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632956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2.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통합 백업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60091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3.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랜섬웨어 방어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22035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4.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가상환경 지원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238150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5.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EA20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고급 모니터링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E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91515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6.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성능 </a:t>
                      </a:r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빔 </a:t>
                      </a:r>
                      <a:r>
                        <a:rPr lang="ko-KR" altLang="en-US" sz="1600" b="1" dirty="0" err="1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플래그쉽</a:t>
                      </a:r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 기능</a:t>
                      </a:r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03813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7.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미래 기술과의 호환성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8406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5397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제목 24">
            <a:extLst>
              <a:ext uri="{FF2B5EF4-FFF2-40B4-BE49-F238E27FC236}">
                <a16:creationId xmlns:a16="http://schemas.microsoft.com/office/drawing/2014/main" id="{19F19618-E046-434B-809B-FD1CCBE52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Veeam One</a:t>
            </a:r>
            <a:endParaRPr lang="ko-KR" altLang="en-US" dirty="0"/>
          </a:p>
        </p:txBody>
      </p:sp>
      <p:sp>
        <p:nvSpPr>
          <p:cNvPr id="26" name="텍스트 개체 틀 25">
            <a:extLst>
              <a:ext uri="{FF2B5EF4-FFF2-40B4-BE49-F238E27FC236}">
                <a16:creationId xmlns:a16="http://schemas.microsoft.com/office/drawing/2014/main" id="{6674EDE3-D18D-4BF0-8CB4-456B0FB1CB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 err="1"/>
              <a:t>빔원</a:t>
            </a:r>
            <a:r>
              <a:rPr lang="en-US" altLang="ko-KR" dirty="0"/>
              <a:t>(Veeam One)</a:t>
            </a:r>
            <a:r>
              <a:rPr lang="ko-KR" altLang="en-US" dirty="0"/>
              <a:t>은 실시간 </a:t>
            </a:r>
            <a:r>
              <a:rPr lang="en-US" altLang="ko-KR" dirty="0"/>
              <a:t>VMware vSphere </a:t>
            </a:r>
            <a:r>
              <a:rPr lang="ko-KR" altLang="en-US"/>
              <a:t>헬스체크 모니터링 </a:t>
            </a:r>
            <a:r>
              <a:rPr lang="ko-KR" altLang="en-US" dirty="0"/>
              <a:t>솔루션입니다</a:t>
            </a:r>
            <a:r>
              <a:rPr lang="en-US" altLang="ko-KR" dirty="0"/>
              <a:t>. </a:t>
            </a:r>
            <a:r>
              <a:rPr lang="ko-KR" altLang="en-US" dirty="0"/>
              <a:t>이상변화를 탐지하고 보고하며 통계를 제시하고 예측하여 </a:t>
            </a:r>
            <a:r>
              <a:rPr lang="en-US" altLang="ko-KR" dirty="0"/>
              <a:t>VMware </a:t>
            </a:r>
            <a:r>
              <a:rPr lang="ko-KR" altLang="en-US" dirty="0"/>
              <a:t>인프라가 안전하게 </a:t>
            </a:r>
            <a:r>
              <a:rPr lang="ko-KR" altLang="en-US" dirty="0" err="1"/>
              <a:t>운영될수</a:t>
            </a:r>
            <a:r>
              <a:rPr lang="ko-KR" altLang="en-US" dirty="0"/>
              <a:t> 있도록 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27" name="텍스트 개체 틀 26">
            <a:extLst>
              <a:ext uri="{FF2B5EF4-FFF2-40B4-BE49-F238E27FC236}">
                <a16:creationId xmlns:a16="http://schemas.microsoft.com/office/drawing/2014/main" id="{9BE07073-295C-4F9B-9C04-A9E8CB41A4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90358" y="2199847"/>
            <a:ext cx="3745642" cy="4225271"/>
          </a:xfrm>
        </p:spPr>
        <p:txBody>
          <a:bodyPr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b="1" dirty="0"/>
              <a:t>24 x</a:t>
            </a:r>
            <a:r>
              <a:rPr lang="ko-KR" altLang="en-US" b="1" dirty="0"/>
              <a:t> </a:t>
            </a:r>
            <a:r>
              <a:rPr lang="en-US" altLang="ko-KR" b="1" dirty="0"/>
              <a:t>7</a:t>
            </a:r>
            <a:r>
              <a:rPr lang="ko-KR" altLang="en-US" b="1" dirty="0"/>
              <a:t> 실시간 모니터링 및 알람</a:t>
            </a:r>
            <a:endParaRPr lang="en-US" altLang="ko-KR" b="1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b="1" dirty="0"/>
              <a:t>VMware </a:t>
            </a:r>
            <a:r>
              <a:rPr lang="ko-KR" altLang="en-US" b="1" dirty="0"/>
              <a:t>인프라 구성과 성능 모니터링</a:t>
            </a:r>
            <a:r>
              <a:rPr lang="en-US" altLang="ko-KR" b="1" dirty="0"/>
              <a:t>. </a:t>
            </a:r>
            <a:r>
              <a:rPr lang="ko-KR" altLang="en-US" dirty="0"/>
              <a:t>테이블</a:t>
            </a:r>
            <a:r>
              <a:rPr lang="en-US" altLang="ko-KR" dirty="0"/>
              <a:t>, </a:t>
            </a:r>
            <a:r>
              <a:rPr lang="ko-KR" altLang="en-US" dirty="0"/>
              <a:t>차트</a:t>
            </a:r>
            <a:r>
              <a:rPr lang="en-US" altLang="ko-KR" dirty="0"/>
              <a:t>, </a:t>
            </a:r>
            <a:r>
              <a:rPr lang="ko-KR" altLang="en-US" dirty="0"/>
              <a:t>알람</a:t>
            </a:r>
            <a:r>
              <a:rPr lang="en-US" altLang="ko-KR" dirty="0"/>
              <a:t>, CSV, Excel </a:t>
            </a:r>
            <a:r>
              <a:rPr lang="ko-KR" altLang="en-US" dirty="0"/>
              <a:t>등 다양한 구성과 내용</a:t>
            </a:r>
            <a:r>
              <a:rPr lang="en-US" altLang="ko-KR" dirty="0"/>
              <a:t>, </a:t>
            </a:r>
            <a:r>
              <a:rPr lang="ko-KR" altLang="en-US" dirty="0"/>
              <a:t>전달 방식으로 </a:t>
            </a:r>
            <a:r>
              <a:rPr lang="en-US" altLang="ko-KR" dirty="0"/>
              <a:t>VMware </a:t>
            </a:r>
            <a:r>
              <a:rPr lang="ko-KR" altLang="en-US" dirty="0"/>
              <a:t>구성 변화와 현황 실시간 모니터링</a:t>
            </a:r>
            <a:endParaRPr lang="en-US" altLang="ko-KR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b="1" dirty="0"/>
              <a:t>백업 인프라 구성과 성능 모니터링</a:t>
            </a:r>
            <a:r>
              <a:rPr lang="en-US" altLang="ko-KR" b="1" dirty="0"/>
              <a:t>. </a:t>
            </a:r>
            <a:r>
              <a:rPr lang="ko-KR" altLang="en-US" dirty="0"/>
              <a:t>물리서버와 </a:t>
            </a:r>
            <a:r>
              <a:rPr lang="en-US" altLang="ko-KR" dirty="0"/>
              <a:t>VMware, </a:t>
            </a:r>
            <a:r>
              <a:rPr lang="ko-KR" altLang="en-US" dirty="0" err="1"/>
              <a:t>쿠버네티스</a:t>
            </a:r>
            <a:r>
              <a:rPr lang="en-US" altLang="ko-KR" dirty="0"/>
              <a:t>, </a:t>
            </a:r>
            <a:r>
              <a:rPr lang="ko-KR" altLang="en-US" dirty="0"/>
              <a:t>마이크로소프트 </a:t>
            </a:r>
            <a:r>
              <a:rPr lang="en-US" altLang="ko-KR" dirty="0"/>
              <a:t>365 </a:t>
            </a:r>
            <a:r>
              <a:rPr lang="ko-KR" altLang="en-US" dirty="0"/>
              <a:t>등 전체 백업 구성과 현황</a:t>
            </a:r>
            <a:r>
              <a:rPr lang="en-US" altLang="ko-KR" dirty="0"/>
              <a:t>, </a:t>
            </a:r>
            <a:r>
              <a:rPr lang="ko-KR" altLang="en-US" dirty="0"/>
              <a:t>성능 실시간 모니터링</a:t>
            </a:r>
            <a:endParaRPr lang="en-US" altLang="ko-KR" dirty="0"/>
          </a:p>
        </p:txBody>
      </p:sp>
      <p:sp>
        <p:nvSpPr>
          <p:cNvPr id="30" name="도넛 20">
            <a:extLst>
              <a:ext uri="{FF2B5EF4-FFF2-40B4-BE49-F238E27FC236}">
                <a16:creationId xmlns:a16="http://schemas.microsoft.com/office/drawing/2014/main" id="{BC721D00-16F5-4841-90E9-6BC3F32291F3}"/>
              </a:ext>
            </a:extLst>
          </p:cNvPr>
          <p:cNvSpPr/>
          <p:nvPr/>
        </p:nvSpPr>
        <p:spPr>
          <a:xfrm>
            <a:off x="2221643" y="2305537"/>
            <a:ext cx="3960000" cy="3960000"/>
          </a:xfrm>
          <a:prstGeom prst="donut">
            <a:avLst>
              <a:gd name="adj" fmla="val 5691"/>
            </a:avLst>
          </a:prstGeom>
          <a:solidFill>
            <a:srgbClr val="228CF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spcAft>
                <a:spcPts val="200"/>
              </a:spcAft>
            </a:pPr>
            <a:endParaRPr lang="ko-KR" altLang="en-US" sz="1100" dirty="0" err="1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A95116F-4FF4-4DD3-A976-4A2D32FC4FDC}"/>
              </a:ext>
            </a:extLst>
          </p:cNvPr>
          <p:cNvSpPr txBox="1"/>
          <p:nvPr/>
        </p:nvSpPr>
        <p:spPr>
          <a:xfrm>
            <a:off x="2114414" y="1981126"/>
            <a:ext cx="1629379" cy="318924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 latinLnBrk="0">
              <a:spcAft>
                <a:spcPts val="200"/>
              </a:spcAft>
            </a:pPr>
            <a:r>
              <a:rPr lang="ko-KR" altLang="en-US" sz="1600" dirty="0"/>
              <a:t>성능 모니터링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DCA45CD-56A6-455A-AA4A-24FFF76B190A}"/>
              </a:ext>
            </a:extLst>
          </p:cNvPr>
          <p:cNvSpPr txBox="1"/>
          <p:nvPr/>
        </p:nvSpPr>
        <p:spPr>
          <a:xfrm>
            <a:off x="5896875" y="5432877"/>
            <a:ext cx="1484449" cy="565146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 latinLnBrk="0">
              <a:spcAft>
                <a:spcPts val="200"/>
              </a:spcAft>
            </a:pPr>
            <a:r>
              <a:rPr lang="ko-KR" altLang="en-US" sz="1600" dirty="0"/>
              <a:t>인프라 구성변경 탐지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BDA184-AADB-4AE4-B83D-E8211C95F9FF}"/>
              </a:ext>
            </a:extLst>
          </p:cNvPr>
          <p:cNvSpPr txBox="1"/>
          <p:nvPr/>
        </p:nvSpPr>
        <p:spPr>
          <a:xfrm>
            <a:off x="1459725" y="4332005"/>
            <a:ext cx="860801" cy="318924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 latinLnBrk="0">
              <a:spcAft>
                <a:spcPts val="200"/>
              </a:spcAft>
            </a:pPr>
            <a:r>
              <a:rPr lang="ko-KR" altLang="en-US" sz="1600" dirty="0"/>
              <a:t>과금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450235D-F081-49C1-9FAC-C87339632969}"/>
              </a:ext>
            </a:extLst>
          </p:cNvPr>
          <p:cNvSpPr txBox="1"/>
          <p:nvPr/>
        </p:nvSpPr>
        <p:spPr>
          <a:xfrm>
            <a:off x="4451662" y="1859305"/>
            <a:ext cx="1083202" cy="318924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 latinLnBrk="0">
              <a:spcAft>
                <a:spcPts val="200"/>
              </a:spcAft>
            </a:pPr>
            <a:r>
              <a:rPr lang="ko-KR" altLang="en-US" sz="1600" dirty="0"/>
              <a:t>알람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C6A1100-5BD9-46A5-9845-54149E101CAC}"/>
              </a:ext>
            </a:extLst>
          </p:cNvPr>
          <p:cNvSpPr txBox="1"/>
          <p:nvPr/>
        </p:nvSpPr>
        <p:spPr>
          <a:xfrm>
            <a:off x="5949811" y="2896180"/>
            <a:ext cx="1062349" cy="318924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latinLnBrk="0">
              <a:spcAft>
                <a:spcPts val="200"/>
              </a:spcAft>
            </a:pPr>
            <a:r>
              <a:rPr lang="ko-KR" altLang="en-US" sz="1600" dirty="0"/>
              <a:t>정보 수집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42D2627-0F40-454A-ACCB-719A9A5EFFE8}"/>
              </a:ext>
            </a:extLst>
          </p:cNvPr>
          <p:cNvSpPr txBox="1"/>
          <p:nvPr/>
        </p:nvSpPr>
        <p:spPr>
          <a:xfrm>
            <a:off x="6210689" y="4135738"/>
            <a:ext cx="952071" cy="318924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 latinLnBrk="0">
              <a:spcAft>
                <a:spcPts val="200"/>
              </a:spcAft>
            </a:pPr>
            <a:r>
              <a:rPr lang="ko-KR" altLang="en-US" sz="1600" dirty="0" err="1"/>
              <a:t>대시보드</a:t>
            </a:r>
            <a:endParaRPr lang="ko-KR" altLang="en-US" sz="16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A160F51-DF2C-4EE0-BF1C-1536725A079A}"/>
              </a:ext>
            </a:extLst>
          </p:cNvPr>
          <p:cNvSpPr txBox="1"/>
          <p:nvPr/>
        </p:nvSpPr>
        <p:spPr>
          <a:xfrm>
            <a:off x="1736534" y="5643573"/>
            <a:ext cx="1306647" cy="318924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 latinLnBrk="0">
              <a:spcAft>
                <a:spcPts val="200"/>
              </a:spcAft>
            </a:pPr>
            <a:r>
              <a:rPr lang="ko-KR" altLang="en-US" sz="1600" dirty="0"/>
              <a:t>리포팅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E4C4E80-B177-4223-B473-487445D0ACFA}"/>
              </a:ext>
            </a:extLst>
          </p:cNvPr>
          <p:cNvSpPr txBox="1"/>
          <p:nvPr/>
        </p:nvSpPr>
        <p:spPr>
          <a:xfrm>
            <a:off x="1296116" y="3462064"/>
            <a:ext cx="1174486" cy="318924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 latinLnBrk="0">
              <a:spcAft>
                <a:spcPts val="200"/>
              </a:spcAft>
            </a:pPr>
            <a:r>
              <a:rPr lang="en-US" altLang="ko-KR" sz="1600" dirty="0"/>
              <a:t>API </a:t>
            </a:r>
            <a:r>
              <a:rPr lang="ko-KR" altLang="en-US" sz="1600" dirty="0"/>
              <a:t>연동</a:t>
            </a:r>
          </a:p>
        </p:txBody>
      </p:sp>
      <p:pic>
        <p:nvPicPr>
          <p:cNvPr id="40" name="그래픽 39" descr="계기 단색으로 채워진">
            <a:extLst>
              <a:ext uri="{FF2B5EF4-FFF2-40B4-BE49-F238E27FC236}">
                <a16:creationId xmlns:a16="http://schemas.microsoft.com/office/drawing/2014/main" id="{C2808C61-F31A-4E0E-B3AD-B8DB73FD3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33304" y="2319209"/>
            <a:ext cx="540000" cy="540000"/>
          </a:xfrm>
          <a:prstGeom prst="rect">
            <a:avLst/>
          </a:prstGeom>
        </p:spPr>
      </p:pic>
      <p:pic>
        <p:nvPicPr>
          <p:cNvPr id="41" name="그래픽 40" descr="돋보기 단색으로 채워진">
            <a:extLst>
              <a:ext uri="{FF2B5EF4-FFF2-40B4-BE49-F238E27FC236}">
                <a16:creationId xmlns:a16="http://schemas.microsoft.com/office/drawing/2014/main" id="{8F6CF30B-4958-4822-B5B3-B62F283643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11528" y="3192064"/>
            <a:ext cx="540000" cy="540000"/>
          </a:xfrm>
          <a:prstGeom prst="rect">
            <a:avLst/>
          </a:prstGeom>
        </p:spPr>
      </p:pic>
      <p:pic>
        <p:nvPicPr>
          <p:cNvPr id="42" name="그래픽 41" descr="금전 등록기 단색으로 채워진">
            <a:extLst>
              <a:ext uri="{FF2B5EF4-FFF2-40B4-BE49-F238E27FC236}">
                <a16:creationId xmlns:a16="http://schemas.microsoft.com/office/drawing/2014/main" id="{2FE787F9-4EB5-4B16-93BE-972DBAF078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80526" y="4648452"/>
            <a:ext cx="540000" cy="540000"/>
          </a:xfrm>
          <a:prstGeom prst="rect">
            <a:avLst/>
          </a:prstGeom>
        </p:spPr>
      </p:pic>
      <p:pic>
        <p:nvPicPr>
          <p:cNvPr id="43" name="그래픽 42" descr="계약 단색으로 채워진">
            <a:extLst>
              <a:ext uri="{FF2B5EF4-FFF2-40B4-BE49-F238E27FC236}">
                <a16:creationId xmlns:a16="http://schemas.microsoft.com/office/drawing/2014/main" id="{48CB2773-BFA2-461A-AA49-B9008EE28E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79100" y="5885118"/>
            <a:ext cx="540000" cy="540000"/>
          </a:xfrm>
          <a:prstGeom prst="rect">
            <a:avLst/>
          </a:prstGeom>
        </p:spPr>
      </p:pic>
      <p:grpSp>
        <p:nvGrpSpPr>
          <p:cNvPr id="44" name="그룹 43">
            <a:extLst>
              <a:ext uri="{FF2B5EF4-FFF2-40B4-BE49-F238E27FC236}">
                <a16:creationId xmlns:a16="http://schemas.microsoft.com/office/drawing/2014/main" id="{BC256CF4-7915-4F2E-911A-7DB130E49492}"/>
              </a:ext>
            </a:extLst>
          </p:cNvPr>
          <p:cNvGrpSpPr/>
          <p:nvPr/>
        </p:nvGrpSpPr>
        <p:grpSpPr>
          <a:xfrm>
            <a:off x="4936944" y="1997286"/>
            <a:ext cx="636396" cy="540000"/>
            <a:chOff x="4005838" y="1614365"/>
            <a:chExt cx="636396" cy="540000"/>
          </a:xfrm>
          <a:solidFill>
            <a:srgbClr val="228CF7"/>
          </a:solidFill>
        </p:grpSpPr>
        <p:pic>
          <p:nvPicPr>
            <p:cNvPr id="45" name="그래픽 44" descr="메가폰 단색으로 채워진">
              <a:extLst>
                <a:ext uri="{FF2B5EF4-FFF2-40B4-BE49-F238E27FC236}">
                  <a16:creationId xmlns:a16="http://schemas.microsoft.com/office/drawing/2014/main" id="{D72E3B45-FC71-42DD-B719-D43F5E315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005838" y="1614365"/>
              <a:ext cx="540000" cy="540000"/>
            </a:xfrm>
            <a:prstGeom prst="rect">
              <a:avLst/>
            </a:prstGeom>
          </p:spPr>
        </p:pic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B50C798B-E3F8-4186-8472-E36FFEC660C1}"/>
                </a:ext>
              </a:extLst>
            </p:cNvPr>
            <p:cNvGrpSpPr/>
            <p:nvPr/>
          </p:nvGrpSpPr>
          <p:grpSpPr>
            <a:xfrm rot="20068332">
              <a:off x="4486404" y="1633278"/>
              <a:ext cx="155830" cy="284073"/>
              <a:chOff x="6571699" y="1693085"/>
              <a:chExt cx="155830" cy="284073"/>
            </a:xfrm>
            <a:grpFill/>
          </p:grpSpPr>
          <p:sp>
            <p:nvSpPr>
              <p:cNvPr id="48" name="자유형: 도형 47">
                <a:extLst>
                  <a:ext uri="{FF2B5EF4-FFF2-40B4-BE49-F238E27FC236}">
                    <a16:creationId xmlns:a16="http://schemas.microsoft.com/office/drawing/2014/main" id="{61F0B1AD-3801-45B4-8C89-1045F62CF5BD}"/>
                  </a:ext>
                </a:extLst>
              </p:cNvPr>
              <p:cNvSpPr/>
              <p:nvPr/>
            </p:nvSpPr>
            <p:spPr>
              <a:xfrm>
                <a:off x="6659112" y="1693085"/>
                <a:ext cx="68417" cy="284073"/>
              </a:xfrm>
              <a:custGeom>
                <a:avLst/>
                <a:gdLst>
                  <a:gd name="connsiteX0" fmla="*/ 68417 w 68417"/>
                  <a:gd name="connsiteY0" fmla="*/ 142037 h 284073"/>
                  <a:gd name="connsiteX1" fmla="*/ 7791 w 68417"/>
                  <a:gd name="connsiteY1" fmla="*/ 0 h 284073"/>
                  <a:gd name="connsiteX2" fmla="*/ 0 w 68417"/>
                  <a:gd name="connsiteY2" fmla="*/ 8117 h 284073"/>
                  <a:gd name="connsiteX3" fmla="*/ 5642 w 68417"/>
                  <a:gd name="connsiteY3" fmla="*/ 270315 h 284073"/>
                  <a:gd name="connsiteX4" fmla="*/ 0 w 68417"/>
                  <a:gd name="connsiteY4" fmla="*/ 275957 h 284073"/>
                  <a:gd name="connsiteX5" fmla="*/ 7791 w 68417"/>
                  <a:gd name="connsiteY5" fmla="*/ 284074 h 284073"/>
                  <a:gd name="connsiteX6" fmla="*/ 68417 w 68417"/>
                  <a:gd name="connsiteY6" fmla="*/ 142037 h 284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417" h="284073">
                    <a:moveTo>
                      <a:pt x="68417" y="142037"/>
                    </a:moveTo>
                    <a:cubicBezTo>
                      <a:pt x="68594" y="88370"/>
                      <a:pt x="46667" y="36998"/>
                      <a:pt x="7791" y="0"/>
                    </a:cubicBezTo>
                    <a:lnTo>
                      <a:pt x="0" y="8117"/>
                    </a:lnTo>
                    <a:cubicBezTo>
                      <a:pt x="73962" y="78963"/>
                      <a:pt x="76488" y="196353"/>
                      <a:pt x="5642" y="270315"/>
                    </a:cubicBezTo>
                    <a:cubicBezTo>
                      <a:pt x="3802" y="272236"/>
                      <a:pt x="1921" y="274117"/>
                      <a:pt x="0" y="275957"/>
                    </a:cubicBezTo>
                    <a:lnTo>
                      <a:pt x="7791" y="284074"/>
                    </a:lnTo>
                    <a:cubicBezTo>
                      <a:pt x="46667" y="247076"/>
                      <a:pt x="68594" y="195704"/>
                      <a:pt x="68417" y="142037"/>
                    </a:cubicBez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49" name="자유형: 도형 48">
                <a:extLst>
                  <a:ext uri="{FF2B5EF4-FFF2-40B4-BE49-F238E27FC236}">
                    <a16:creationId xmlns:a16="http://schemas.microsoft.com/office/drawing/2014/main" id="{AA7C7007-E500-46F6-97CA-E0EA54BA54E1}"/>
                  </a:ext>
                </a:extLst>
              </p:cNvPr>
              <p:cNvSpPr/>
              <p:nvPr/>
            </p:nvSpPr>
            <p:spPr>
              <a:xfrm>
                <a:off x="6615400" y="1736797"/>
                <a:ext cx="50253" cy="196650"/>
              </a:xfrm>
              <a:custGeom>
                <a:avLst/>
                <a:gdLst>
                  <a:gd name="connsiteX0" fmla="*/ 0 w 50253"/>
                  <a:gd name="connsiteY0" fmla="*/ 188454 h 196650"/>
                  <a:gd name="connsiteX1" fmla="*/ 7712 w 50253"/>
                  <a:gd name="connsiteY1" fmla="*/ 196650 h 196650"/>
                  <a:gd name="connsiteX2" fmla="*/ 13679 w 50253"/>
                  <a:gd name="connsiteY2" fmla="*/ 5968 h 196650"/>
                  <a:gd name="connsiteX3" fmla="*/ 7712 w 50253"/>
                  <a:gd name="connsiteY3" fmla="*/ 0 h 196650"/>
                  <a:gd name="connsiteX4" fmla="*/ 0 w 50253"/>
                  <a:gd name="connsiteY4" fmla="*/ 8196 h 196650"/>
                  <a:gd name="connsiteX5" fmla="*/ 5495 w 50253"/>
                  <a:gd name="connsiteY5" fmla="*/ 182959 h 196650"/>
                  <a:gd name="connsiteX6" fmla="*/ 0 w 50253"/>
                  <a:gd name="connsiteY6" fmla="*/ 188454 h 19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253" h="196650">
                    <a:moveTo>
                      <a:pt x="0" y="188454"/>
                    </a:moveTo>
                    <a:lnTo>
                      <a:pt x="7712" y="196650"/>
                    </a:lnTo>
                    <a:cubicBezTo>
                      <a:pt x="62015" y="145642"/>
                      <a:pt x="64687" y="60271"/>
                      <a:pt x="13679" y="5968"/>
                    </a:cubicBezTo>
                    <a:cubicBezTo>
                      <a:pt x="11753" y="3917"/>
                      <a:pt x="9763" y="1927"/>
                      <a:pt x="7712" y="0"/>
                    </a:cubicBezTo>
                    <a:lnTo>
                      <a:pt x="0" y="8196"/>
                    </a:lnTo>
                    <a:cubicBezTo>
                      <a:pt x="49777" y="54938"/>
                      <a:pt x="52238" y="133182"/>
                      <a:pt x="5495" y="182959"/>
                    </a:cubicBezTo>
                    <a:cubicBezTo>
                      <a:pt x="3721" y="184848"/>
                      <a:pt x="1889" y="186681"/>
                      <a:pt x="0" y="188454"/>
                    </a:cubicBez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0" name="자유형: 도형 49">
                <a:extLst>
                  <a:ext uri="{FF2B5EF4-FFF2-40B4-BE49-F238E27FC236}">
                    <a16:creationId xmlns:a16="http://schemas.microsoft.com/office/drawing/2014/main" id="{CF5D1514-F54D-4010-BA04-720FEA45155B}"/>
                  </a:ext>
                </a:extLst>
              </p:cNvPr>
              <p:cNvSpPr/>
              <p:nvPr/>
            </p:nvSpPr>
            <p:spPr>
              <a:xfrm>
                <a:off x="6571699" y="1780508"/>
                <a:ext cx="32079" cy="109282"/>
              </a:xfrm>
              <a:custGeom>
                <a:avLst/>
                <a:gdLst>
                  <a:gd name="connsiteX0" fmla="*/ 32079 w 32079"/>
                  <a:gd name="connsiteY0" fmla="*/ 54613 h 109282"/>
                  <a:gd name="connsiteX1" fmla="*/ 7470 w 32079"/>
                  <a:gd name="connsiteY1" fmla="*/ 0 h 109282"/>
                  <a:gd name="connsiteX2" fmla="*/ 0 w 32079"/>
                  <a:gd name="connsiteY2" fmla="*/ 8438 h 109282"/>
                  <a:gd name="connsiteX3" fmla="*/ 5371 w 32079"/>
                  <a:gd name="connsiteY3" fmla="*/ 95474 h 109282"/>
                  <a:gd name="connsiteX4" fmla="*/ 0 w 32079"/>
                  <a:gd name="connsiteY4" fmla="*/ 100845 h 109282"/>
                  <a:gd name="connsiteX5" fmla="*/ 7470 w 32079"/>
                  <a:gd name="connsiteY5" fmla="*/ 109283 h 109282"/>
                  <a:gd name="connsiteX6" fmla="*/ 32079 w 32079"/>
                  <a:gd name="connsiteY6" fmla="*/ 54613 h 10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079" h="109282">
                    <a:moveTo>
                      <a:pt x="32079" y="54613"/>
                    </a:moveTo>
                    <a:cubicBezTo>
                      <a:pt x="32045" y="33731"/>
                      <a:pt x="23090" y="13859"/>
                      <a:pt x="7470" y="0"/>
                    </a:cubicBezTo>
                    <a:lnTo>
                      <a:pt x="0" y="8438"/>
                    </a:lnTo>
                    <a:cubicBezTo>
                      <a:pt x="25518" y="30989"/>
                      <a:pt x="27923" y="69956"/>
                      <a:pt x="5371" y="95474"/>
                    </a:cubicBezTo>
                    <a:cubicBezTo>
                      <a:pt x="3693" y="97373"/>
                      <a:pt x="1899" y="99167"/>
                      <a:pt x="0" y="100845"/>
                    </a:cubicBezTo>
                    <a:lnTo>
                      <a:pt x="7470" y="109283"/>
                    </a:lnTo>
                    <a:cubicBezTo>
                      <a:pt x="23102" y="95409"/>
                      <a:pt x="32059" y="75514"/>
                      <a:pt x="32079" y="54613"/>
                    </a:cubicBez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  <p:pic>
        <p:nvPicPr>
          <p:cNvPr id="52" name="그래픽 51" descr="CMD 터미널 윤곽선">
            <a:extLst>
              <a:ext uri="{FF2B5EF4-FFF2-40B4-BE49-F238E27FC236}">
                <a16:creationId xmlns:a16="http://schemas.microsoft.com/office/drawing/2014/main" id="{6BB7E4DF-9A04-480C-A680-B4838CC94DA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13359" y="2977213"/>
            <a:ext cx="540000" cy="540000"/>
          </a:xfrm>
          <a:prstGeom prst="rect">
            <a:avLst/>
          </a:prstGeom>
        </p:spPr>
      </p:pic>
      <p:pic>
        <p:nvPicPr>
          <p:cNvPr id="53" name="Graphic 61">
            <a:extLst>
              <a:ext uri="{FF2B5EF4-FFF2-40B4-BE49-F238E27FC236}">
                <a16:creationId xmlns:a16="http://schemas.microsoft.com/office/drawing/2014/main" id="{43F12E13-8250-4488-A9D4-411C71B9A79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950072" y="4001135"/>
            <a:ext cx="437606" cy="437606"/>
          </a:xfrm>
          <a:prstGeom prst="rect">
            <a:avLst/>
          </a:prstGeom>
        </p:spPr>
      </p:pic>
      <p:sp>
        <p:nvSpPr>
          <p:cNvPr id="54" name="타원 53">
            <a:extLst>
              <a:ext uri="{FF2B5EF4-FFF2-40B4-BE49-F238E27FC236}">
                <a16:creationId xmlns:a16="http://schemas.microsoft.com/office/drawing/2014/main" id="{5D6409D2-0310-4B2C-98DD-B5F7BCE00085}"/>
              </a:ext>
            </a:extLst>
          </p:cNvPr>
          <p:cNvSpPr/>
          <p:nvPr/>
        </p:nvSpPr>
        <p:spPr>
          <a:xfrm>
            <a:off x="3301643" y="3339449"/>
            <a:ext cx="1800000" cy="1800000"/>
          </a:xfrm>
          <a:prstGeom prst="ellipse">
            <a:avLst/>
          </a:prstGeom>
          <a:solidFill>
            <a:schemeClr val="bg2"/>
          </a:solidFill>
          <a:ln>
            <a:solidFill>
              <a:srgbClr val="00373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>
                <a:solidFill>
                  <a:srgbClr val="003738"/>
                </a:solidFill>
              </a:rPr>
              <a:t>Veeam ONE</a:t>
            </a:r>
            <a:endParaRPr lang="en-US" altLang="ko-KR" sz="2000" b="1" dirty="0">
              <a:solidFill>
                <a:srgbClr val="003738"/>
              </a:solidFill>
            </a:endParaRPr>
          </a:p>
        </p:txBody>
      </p:sp>
      <p:pic>
        <p:nvPicPr>
          <p:cNvPr id="55" name="그래픽 54" descr="경고 단색으로 채워진">
            <a:extLst>
              <a:ext uri="{FF2B5EF4-FFF2-40B4-BE49-F238E27FC236}">
                <a16:creationId xmlns:a16="http://schemas.microsoft.com/office/drawing/2014/main" id="{25CC0250-0102-422A-A394-47FE3E1BCCD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561863" y="5591780"/>
            <a:ext cx="540000" cy="540000"/>
          </a:xfrm>
          <a:prstGeom prst="rect">
            <a:avLst/>
          </a:prstGeom>
        </p:spPr>
      </p:pic>
      <p:sp>
        <p:nvSpPr>
          <p:cNvPr id="2" name="자유형: 도형 1">
            <a:extLst>
              <a:ext uri="{FF2B5EF4-FFF2-40B4-BE49-F238E27FC236}">
                <a16:creationId xmlns:a16="http://schemas.microsoft.com/office/drawing/2014/main" id="{479E977F-8A51-4CBE-A1F0-C54092BDBB80}"/>
              </a:ext>
            </a:extLst>
          </p:cNvPr>
          <p:cNvSpPr>
            <a:spLocks noChangeAspect="1"/>
          </p:cNvSpPr>
          <p:nvPr/>
        </p:nvSpPr>
        <p:spPr>
          <a:xfrm>
            <a:off x="6279099" y="4491467"/>
            <a:ext cx="540000" cy="429126"/>
          </a:xfrm>
          <a:custGeom>
            <a:avLst/>
            <a:gdLst>
              <a:gd name="connsiteX0" fmla="*/ 205714 w 1440000"/>
              <a:gd name="connsiteY0" fmla="*/ 798503 h 1144336"/>
              <a:gd name="connsiteX1" fmla="*/ 281786 w 1440000"/>
              <a:gd name="connsiteY1" fmla="*/ 798503 h 1144336"/>
              <a:gd name="connsiteX2" fmla="*/ 281786 w 1440000"/>
              <a:gd name="connsiteY2" fmla="*/ 871419 h 1144336"/>
              <a:gd name="connsiteX3" fmla="*/ 205714 w 1440000"/>
              <a:gd name="connsiteY3" fmla="*/ 871419 h 1144336"/>
              <a:gd name="connsiteX4" fmla="*/ 1006802 w 1440000"/>
              <a:gd name="connsiteY4" fmla="*/ 707494 h 1144336"/>
              <a:gd name="connsiteX5" fmla="*/ 1234285 w 1440000"/>
              <a:gd name="connsiteY5" fmla="*/ 707494 h 1144336"/>
              <a:gd name="connsiteX6" fmla="*/ 1167621 w 1440000"/>
              <a:gd name="connsiteY6" fmla="*/ 861442 h 1144336"/>
              <a:gd name="connsiteX7" fmla="*/ 303520 w 1440000"/>
              <a:gd name="connsiteY7" fmla="*/ 704753 h 1144336"/>
              <a:gd name="connsiteX8" fmla="*/ 379590 w 1440000"/>
              <a:gd name="connsiteY8" fmla="*/ 704753 h 1144336"/>
              <a:gd name="connsiteX9" fmla="*/ 379590 w 1440000"/>
              <a:gd name="connsiteY9" fmla="*/ 871419 h 1144336"/>
              <a:gd name="connsiteX10" fmla="*/ 303520 w 1440000"/>
              <a:gd name="connsiteY10" fmla="*/ 871419 h 1144336"/>
              <a:gd name="connsiteX11" fmla="*/ 401326 w 1440000"/>
              <a:gd name="connsiteY11" fmla="*/ 611003 h 1144336"/>
              <a:gd name="connsiteX12" fmla="*/ 477396 w 1440000"/>
              <a:gd name="connsiteY12" fmla="*/ 611003 h 1144336"/>
              <a:gd name="connsiteX13" fmla="*/ 477396 w 1440000"/>
              <a:gd name="connsiteY13" fmla="*/ 871419 h 1144336"/>
              <a:gd name="connsiteX14" fmla="*/ 401326 w 1440000"/>
              <a:gd name="connsiteY14" fmla="*/ 871419 h 1144336"/>
              <a:gd name="connsiteX15" fmla="*/ 499130 w 1440000"/>
              <a:gd name="connsiteY15" fmla="*/ 517253 h 1144336"/>
              <a:gd name="connsiteX16" fmla="*/ 575202 w 1440000"/>
              <a:gd name="connsiteY16" fmla="*/ 517253 h 1144336"/>
              <a:gd name="connsiteX17" fmla="*/ 575202 w 1440000"/>
              <a:gd name="connsiteY17" fmla="*/ 871419 h 1144336"/>
              <a:gd name="connsiteX18" fmla="*/ 499130 w 1440000"/>
              <a:gd name="connsiteY18" fmla="*/ 871419 h 1144336"/>
              <a:gd name="connsiteX19" fmla="*/ 987560 w 1440000"/>
              <a:gd name="connsiteY19" fmla="*/ 444336 h 1144336"/>
              <a:gd name="connsiteX20" fmla="*/ 1234286 w 1440000"/>
              <a:gd name="connsiteY20" fmla="*/ 681179 h 1144336"/>
              <a:gd name="connsiteX21" fmla="*/ 987560 w 1440000"/>
              <a:gd name="connsiteY21" fmla="*/ 681179 h 1144336"/>
              <a:gd name="connsiteX22" fmla="*/ 960069 w 1440000"/>
              <a:gd name="connsiteY22" fmla="*/ 444336 h 1144336"/>
              <a:gd name="connsiteX23" fmla="*/ 960069 w 1440000"/>
              <a:gd name="connsiteY23" fmla="*/ 699599 h 1144336"/>
              <a:gd name="connsiteX24" fmla="*/ 1148378 w 1440000"/>
              <a:gd name="connsiteY24" fmla="*/ 879863 h 1144336"/>
              <a:gd name="connsiteX25" fmla="*/ 973815 w 1440000"/>
              <a:gd name="connsiteY25" fmla="*/ 944336 h 1144336"/>
              <a:gd name="connsiteX26" fmla="*/ 712656 w 1440000"/>
              <a:gd name="connsiteY26" fmla="*/ 694336 h 1144336"/>
              <a:gd name="connsiteX27" fmla="*/ 960069 w 1440000"/>
              <a:gd name="connsiteY27" fmla="*/ 444336 h 1144336"/>
              <a:gd name="connsiteX28" fmla="*/ 34286 w 1440000"/>
              <a:gd name="connsiteY28" fmla="*/ 288000 h 1144336"/>
              <a:gd name="connsiteX29" fmla="*/ 34286 w 1440000"/>
              <a:gd name="connsiteY29" fmla="*/ 1036078 h 1144336"/>
              <a:gd name="connsiteX30" fmla="*/ 111351 w 1440000"/>
              <a:gd name="connsiteY30" fmla="*/ 1111003 h 1144336"/>
              <a:gd name="connsiteX31" fmla="*/ 1328649 w 1440000"/>
              <a:gd name="connsiteY31" fmla="*/ 1111003 h 1144336"/>
              <a:gd name="connsiteX32" fmla="*/ 1405714 w 1440000"/>
              <a:gd name="connsiteY32" fmla="*/ 1036078 h 1144336"/>
              <a:gd name="connsiteX33" fmla="*/ 1405714 w 1440000"/>
              <a:gd name="connsiteY33" fmla="*/ 288000 h 1144336"/>
              <a:gd name="connsiteX34" fmla="*/ 837699 w 1440000"/>
              <a:gd name="connsiteY34" fmla="*/ 156478 h 1144336"/>
              <a:gd name="connsiteX35" fmla="*/ 837699 w 1440000"/>
              <a:gd name="connsiteY35" fmla="*/ 181880 h 1144336"/>
              <a:gd name="connsiteX36" fmla="*/ 943525 w 1440000"/>
              <a:gd name="connsiteY36" fmla="*/ 181880 h 1144336"/>
              <a:gd name="connsiteX37" fmla="*/ 943525 w 1440000"/>
              <a:gd name="connsiteY37" fmla="*/ 156478 h 1144336"/>
              <a:gd name="connsiteX38" fmla="*/ 1072550 w 1440000"/>
              <a:gd name="connsiteY38" fmla="*/ 125144 h 1144336"/>
              <a:gd name="connsiteX39" fmla="*/ 1116585 w 1440000"/>
              <a:gd name="connsiteY39" fmla="*/ 169179 h 1144336"/>
              <a:gd name="connsiteX40" fmla="*/ 1072550 w 1440000"/>
              <a:gd name="connsiteY40" fmla="*/ 213214 h 1144336"/>
              <a:gd name="connsiteX41" fmla="*/ 1028515 w 1440000"/>
              <a:gd name="connsiteY41" fmla="*/ 169179 h 1144336"/>
              <a:gd name="connsiteX42" fmla="*/ 1072550 w 1440000"/>
              <a:gd name="connsiteY42" fmla="*/ 125144 h 1144336"/>
              <a:gd name="connsiteX43" fmla="*/ 1072550 w 1440000"/>
              <a:gd name="connsiteY43" fmla="*/ 97179 h 1144336"/>
              <a:gd name="connsiteX44" fmla="*/ 1000550 w 1440000"/>
              <a:gd name="connsiteY44" fmla="*/ 169179 h 1144336"/>
              <a:gd name="connsiteX45" fmla="*/ 1072550 w 1440000"/>
              <a:gd name="connsiteY45" fmla="*/ 241179 h 1144336"/>
              <a:gd name="connsiteX46" fmla="*/ 1144550 w 1440000"/>
              <a:gd name="connsiteY46" fmla="*/ 169179 h 1144336"/>
              <a:gd name="connsiteX47" fmla="*/ 1072550 w 1440000"/>
              <a:gd name="connsiteY47" fmla="*/ 97179 h 1144336"/>
              <a:gd name="connsiteX48" fmla="*/ 1240154 w 1440000"/>
              <a:gd name="connsiteY48" fmla="*/ 92883 h 1144336"/>
              <a:gd name="connsiteX49" fmla="*/ 1206960 w 1440000"/>
              <a:gd name="connsiteY49" fmla="*/ 115592 h 1144336"/>
              <a:gd name="connsiteX50" fmla="*/ 1243621 w 1440000"/>
              <a:gd name="connsiteY50" fmla="*/ 169179 h 1144336"/>
              <a:gd name="connsiteX51" fmla="*/ 1206960 w 1440000"/>
              <a:gd name="connsiteY51" fmla="*/ 222766 h 1144336"/>
              <a:gd name="connsiteX52" fmla="*/ 1238489 w 1440000"/>
              <a:gd name="connsiteY52" fmla="*/ 244336 h 1144336"/>
              <a:gd name="connsiteX53" fmla="*/ 1240933 w 1440000"/>
              <a:gd name="connsiteY53" fmla="*/ 244336 h 1144336"/>
              <a:gd name="connsiteX54" fmla="*/ 1267986 w 1440000"/>
              <a:gd name="connsiteY54" fmla="*/ 204793 h 1144336"/>
              <a:gd name="connsiteX55" fmla="*/ 1295039 w 1440000"/>
              <a:gd name="connsiteY55" fmla="*/ 244336 h 1144336"/>
              <a:gd name="connsiteX56" fmla="*/ 1297483 w 1440000"/>
              <a:gd name="connsiteY56" fmla="*/ 244336 h 1144336"/>
              <a:gd name="connsiteX57" fmla="*/ 1329012 w 1440000"/>
              <a:gd name="connsiteY57" fmla="*/ 222766 h 1144336"/>
              <a:gd name="connsiteX58" fmla="*/ 1292351 w 1440000"/>
              <a:gd name="connsiteY58" fmla="*/ 169179 h 1144336"/>
              <a:gd name="connsiteX59" fmla="*/ 1329012 w 1440000"/>
              <a:gd name="connsiteY59" fmla="*/ 115592 h 1144336"/>
              <a:gd name="connsiteX60" fmla="*/ 1295818 w 1440000"/>
              <a:gd name="connsiteY60" fmla="*/ 92883 h 1144336"/>
              <a:gd name="connsiteX61" fmla="*/ 1267986 w 1440000"/>
              <a:gd name="connsiteY61" fmla="*/ 133565 h 1144336"/>
              <a:gd name="connsiteX62" fmla="*/ 48001 w 1440000"/>
              <a:gd name="connsiteY62" fmla="*/ 0 h 1144336"/>
              <a:gd name="connsiteX63" fmla="*/ 1391999 w 1440000"/>
              <a:gd name="connsiteY63" fmla="*/ 0 h 1144336"/>
              <a:gd name="connsiteX64" fmla="*/ 1440000 w 1440000"/>
              <a:gd name="connsiteY64" fmla="*/ 48001 h 1144336"/>
              <a:gd name="connsiteX65" fmla="*/ 1440000 w 1440000"/>
              <a:gd name="connsiteY65" fmla="*/ 244336 h 1144336"/>
              <a:gd name="connsiteX66" fmla="*/ 1440000 w 1440000"/>
              <a:gd name="connsiteY66" fmla="*/ 288000 h 1144336"/>
              <a:gd name="connsiteX67" fmla="*/ 1440000 w 1440000"/>
              <a:gd name="connsiteY67" fmla="*/ 1063417 h 1144336"/>
              <a:gd name="connsiteX68" fmla="*/ 1356769 w 1440000"/>
              <a:gd name="connsiteY68" fmla="*/ 1144336 h 1144336"/>
              <a:gd name="connsiteX69" fmla="*/ 83231 w 1440000"/>
              <a:gd name="connsiteY69" fmla="*/ 1144336 h 1144336"/>
              <a:gd name="connsiteX70" fmla="*/ 0 w 1440000"/>
              <a:gd name="connsiteY70" fmla="*/ 1063417 h 1144336"/>
              <a:gd name="connsiteX71" fmla="*/ 0 w 1440000"/>
              <a:gd name="connsiteY71" fmla="*/ 288000 h 1144336"/>
              <a:gd name="connsiteX72" fmla="*/ 0 w 1440000"/>
              <a:gd name="connsiteY72" fmla="*/ 244336 h 1144336"/>
              <a:gd name="connsiteX73" fmla="*/ 0 w 1440000"/>
              <a:gd name="connsiteY73" fmla="*/ 48001 h 1144336"/>
              <a:gd name="connsiteX74" fmla="*/ 48001 w 1440000"/>
              <a:gd name="connsiteY74" fmla="*/ 0 h 1144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440000" h="1144336">
                <a:moveTo>
                  <a:pt x="205714" y="798503"/>
                </a:moveTo>
                <a:lnTo>
                  <a:pt x="281786" y="798503"/>
                </a:lnTo>
                <a:lnTo>
                  <a:pt x="281786" y="871419"/>
                </a:lnTo>
                <a:lnTo>
                  <a:pt x="205714" y="871419"/>
                </a:lnTo>
                <a:close/>
                <a:moveTo>
                  <a:pt x="1006802" y="707494"/>
                </a:moveTo>
                <a:lnTo>
                  <a:pt x="1234285" y="707494"/>
                </a:lnTo>
                <a:cubicBezTo>
                  <a:pt x="1231535" y="764731"/>
                  <a:pt x="1208169" y="818679"/>
                  <a:pt x="1167621" y="861442"/>
                </a:cubicBezTo>
                <a:close/>
                <a:moveTo>
                  <a:pt x="303520" y="704753"/>
                </a:moveTo>
                <a:lnTo>
                  <a:pt x="379590" y="704753"/>
                </a:lnTo>
                <a:lnTo>
                  <a:pt x="379590" y="871419"/>
                </a:lnTo>
                <a:lnTo>
                  <a:pt x="303520" y="871419"/>
                </a:lnTo>
                <a:close/>
                <a:moveTo>
                  <a:pt x="401326" y="611003"/>
                </a:moveTo>
                <a:lnTo>
                  <a:pt x="477396" y="611003"/>
                </a:lnTo>
                <a:lnTo>
                  <a:pt x="477396" y="871419"/>
                </a:lnTo>
                <a:lnTo>
                  <a:pt x="401326" y="871419"/>
                </a:lnTo>
                <a:close/>
                <a:moveTo>
                  <a:pt x="499130" y="517253"/>
                </a:moveTo>
                <a:lnTo>
                  <a:pt x="575202" y="517253"/>
                </a:lnTo>
                <a:lnTo>
                  <a:pt x="575202" y="871419"/>
                </a:lnTo>
                <a:lnTo>
                  <a:pt x="499130" y="871419"/>
                </a:lnTo>
                <a:close/>
                <a:moveTo>
                  <a:pt x="987560" y="444336"/>
                </a:moveTo>
                <a:cubicBezTo>
                  <a:pt x="1120889" y="450916"/>
                  <a:pt x="1227413" y="552889"/>
                  <a:pt x="1234286" y="681179"/>
                </a:cubicBezTo>
                <a:lnTo>
                  <a:pt x="987560" y="681179"/>
                </a:lnTo>
                <a:close/>
                <a:moveTo>
                  <a:pt x="960069" y="444336"/>
                </a:moveTo>
                <a:lnTo>
                  <a:pt x="960069" y="699599"/>
                </a:lnTo>
                <a:lnTo>
                  <a:pt x="1148378" y="879863"/>
                </a:lnTo>
                <a:cubicBezTo>
                  <a:pt x="1100271" y="921968"/>
                  <a:pt x="1039105" y="944336"/>
                  <a:pt x="973815" y="944336"/>
                </a:cubicBezTo>
                <a:cubicBezTo>
                  <a:pt x="829491" y="944336"/>
                  <a:pt x="712656" y="832494"/>
                  <a:pt x="712656" y="694336"/>
                </a:cubicBezTo>
                <a:cubicBezTo>
                  <a:pt x="712656" y="561442"/>
                  <a:pt x="822617" y="450916"/>
                  <a:pt x="960069" y="444336"/>
                </a:cubicBezTo>
                <a:close/>
                <a:moveTo>
                  <a:pt x="34286" y="288000"/>
                </a:moveTo>
                <a:lnTo>
                  <a:pt x="34286" y="1036078"/>
                </a:lnTo>
                <a:cubicBezTo>
                  <a:pt x="34286" y="1077457"/>
                  <a:pt x="68790" y="1111003"/>
                  <a:pt x="111351" y="1111003"/>
                </a:cubicBezTo>
                <a:lnTo>
                  <a:pt x="1328649" y="1111003"/>
                </a:lnTo>
                <a:cubicBezTo>
                  <a:pt x="1371211" y="1111003"/>
                  <a:pt x="1405714" y="1077457"/>
                  <a:pt x="1405714" y="1036078"/>
                </a:cubicBezTo>
                <a:lnTo>
                  <a:pt x="1405714" y="288000"/>
                </a:lnTo>
                <a:close/>
                <a:moveTo>
                  <a:pt x="837699" y="156478"/>
                </a:moveTo>
                <a:lnTo>
                  <a:pt x="837699" y="181880"/>
                </a:lnTo>
                <a:lnTo>
                  <a:pt x="943525" y="181880"/>
                </a:lnTo>
                <a:lnTo>
                  <a:pt x="943525" y="156478"/>
                </a:lnTo>
                <a:close/>
                <a:moveTo>
                  <a:pt x="1072550" y="125144"/>
                </a:moveTo>
                <a:cubicBezTo>
                  <a:pt x="1096870" y="125144"/>
                  <a:pt x="1116585" y="144859"/>
                  <a:pt x="1116585" y="169179"/>
                </a:cubicBezTo>
                <a:cubicBezTo>
                  <a:pt x="1116585" y="193499"/>
                  <a:pt x="1096870" y="213214"/>
                  <a:pt x="1072550" y="213214"/>
                </a:cubicBezTo>
                <a:cubicBezTo>
                  <a:pt x="1048230" y="213214"/>
                  <a:pt x="1028515" y="193499"/>
                  <a:pt x="1028515" y="169179"/>
                </a:cubicBezTo>
                <a:cubicBezTo>
                  <a:pt x="1028515" y="144859"/>
                  <a:pt x="1048230" y="125144"/>
                  <a:pt x="1072550" y="125144"/>
                </a:cubicBezTo>
                <a:close/>
                <a:moveTo>
                  <a:pt x="1072550" y="97179"/>
                </a:moveTo>
                <a:cubicBezTo>
                  <a:pt x="1032785" y="97179"/>
                  <a:pt x="1000550" y="129414"/>
                  <a:pt x="1000550" y="169179"/>
                </a:cubicBezTo>
                <a:cubicBezTo>
                  <a:pt x="1000550" y="208944"/>
                  <a:pt x="1032785" y="241179"/>
                  <a:pt x="1072550" y="241179"/>
                </a:cubicBezTo>
                <a:cubicBezTo>
                  <a:pt x="1112315" y="241179"/>
                  <a:pt x="1144550" y="208944"/>
                  <a:pt x="1144550" y="169179"/>
                </a:cubicBezTo>
                <a:cubicBezTo>
                  <a:pt x="1144550" y="129414"/>
                  <a:pt x="1112315" y="97179"/>
                  <a:pt x="1072550" y="97179"/>
                </a:cubicBezTo>
                <a:close/>
                <a:moveTo>
                  <a:pt x="1240154" y="92883"/>
                </a:moveTo>
                <a:lnTo>
                  <a:pt x="1206960" y="115592"/>
                </a:lnTo>
                <a:lnTo>
                  <a:pt x="1243621" y="169179"/>
                </a:lnTo>
                <a:lnTo>
                  <a:pt x="1206960" y="222766"/>
                </a:lnTo>
                <a:lnTo>
                  <a:pt x="1238489" y="244336"/>
                </a:lnTo>
                <a:lnTo>
                  <a:pt x="1240933" y="244336"/>
                </a:lnTo>
                <a:lnTo>
                  <a:pt x="1267986" y="204793"/>
                </a:lnTo>
                <a:lnTo>
                  <a:pt x="1295039" y="244336"/>
                </a:lnTo>
                <a:lnTo>
                  <a:pt x="1297483" y="244336"/>
                </a:lnTo>
                <a:lnTo>
                  <a:pt x="1329012" y="222766"/>
                </a:lnTo>
                <a:lnTo>
                  <a:pt x="1292351" y="169179"/>
                </a:lnTo>
                <a:lnTo>
                  <a:pt x="1329012" y="115592"/>
                </a:lnTo>
                <a:lnTo>
                  <a:pt x="1295818" y="92883"/>
                </a:lnTo>
                <a:lnTo>
                  <a:pt x="1267986" y="133565"/>
                </a:lnTo>
                <a:close/>
                <a:moveTo>
                  <a:pt x="48001" y="0"/>
                </a:moveTo>
                <a:lnTo>
                  <a:pt x="1391999" y="0"/>
                </a:lnTo>
                <a:cubicBezTo>
                  <a:pt x="1418509" y="0"/>
                  <a:pt x="1440000" y="21491"/>
                  <a:pt x="1440000" y="48001"/>
                </a:cubicBezTo>
                <a:lnTo>
                  <a:pt x="1440000" y="244336"/>
                </a:lnTo>
                <a:lnTo>
                  <a:pt x="1440000" y="288000"/>
                </a:lnTo>
                <a:lnTo>
                  <a:pt x="1440000" y="1063417"/>
                </a:lnTo>
                <a:cubicBezTo>
                  <a:pt x="1440000" y="1108107"/>
                  <a:pt x="1402736" y="1144336"/>
                  <a:pt x="1356769" y="1144336"/>
                </a:cubicBezTo>
                <a:lnTo>
                  <a:pt x="83231" y="1144336"/>
                </a:lnTo>
                <a:cubicBezTo>
                  <a:pt x="37264" y="1144336"/>
                  <a:pt x="0" y="1108107"/>
                  <a:pt x="0" y="1063417"/>
                </a:cubicBezTo>
                <a:lnTo>
                  <a:pt x="0" y="288000"/>
                </a:lnTo>
                <a:lnTo>
                  <a:pt x="0" y="244336"/>
                </a:lnTo>
                <a:lnTo>
                  <a:pt x="0" y="48001"/>
                </a:lnTo>
                <a:cubicBezTo>
                  <a:pt x="0" y="21491"/>
                  <a:pt x="21491" y="0"/>
                  <a:pt x="48001" y="0"/>
                </a:cubicBezTo>
                <a:close/>
              </a:path>
            </a:pathLst>
          </a:custGeom>
          <a:solidFill>
            <a:srgbClr val="228CF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latinLnBrk="0">
              <a:spcAft>
                <a:spcPts val="800"/>
              </a:spcAft>
            </a:pPr>
            <a:endParaRPr lang="ko-KR" altLang="en-US" sz="12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7993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920CEC-DD1E-4BEB-91CB-2C1FD4986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VMware </a:t>
            </a:r>
            <a:r>
              <a:rPr lang="ko-KR" altLang="en-US" dirty="0"/>
              <a:t>인프라 요약 화면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728C5189-560C-43F5-A79B-97E4D036DB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VMware </a:t>
            </a:r>
            <a:r>
              <a:rPr lang="ko-KR" altLang="en-US" dirty="0"/>
              <a:t>인프라의 헬스체크 상태를 제공합니다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3ECD4E3D-5FCC-40FF-B19C-7C270F2E3D0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0031413" y="2200275"/>
            <a:ext cx="2160587" cy="3598863"/>
          </a:xfrm>
          <a:prstGeom prst="rect">
            <a:avLst/>
          </a:prstGeom>
        </p:spPr>
        <p:txBody>
          <a:bodyPr/>
          <a:lstStyle/>
          <a:p>
            <a:r>
              <a:rPr lang="en-US" altLang="ko-KR" sz="1400" dirty="0">
                <a:solidFill>
                  <a:srgbClr val="003738"/>
                </a:solidFill>
              </a:rPr>
              <a:t>VMware </a:t>
            </a:r>
            <a:r>
              <a:rPr lang="ko-KR" altLang="en-US" sz="1400" dirty="0">
                <a:solidFill>
                  <a:srgbClr val="003738"/>
                </a:solidFill>
              </a:rPr>
              <a:t>호스트 상태</a:t>
            </a:r>
            <a:endParaRPr lang="en-US" altLang="ko-KR" sz="1400" dirty="0">
              <a:solidFill>
                <a:srgbClr val="003738"/>
              </a:solidFill>
            </a:endParaRPr>
          </a:p>
          <a:p>
            <a:r>
              <a:rPr lang="ko-KR" altLang="en-US" sz="1400" dirty="0">
                <a:solidFill>
                  <a:srgbClr val="003738"/>
                </a:solidFill>
              </a:rPr>
              <a:t>데이터스토어 상태</a:t>
            </a:r>
            <a:endParaRPr lang="en-US" altLang="ko-KR" sz="1400" dirty="0">
              <a:solidFill>
                <a:srgbClr val="003738"/>
              </a:solidFill>
            </a:endParaRPr>
          </a:p>
          <a:p>
            <a:r>
              <a:rPr lang="en-US" altLang="ko-KR" sz="1400" dirty="0">
                <a:solidFill>
                  <a:srgbClr val="003738"/>
                </a:solidFill>
              </a:rPr>
              <a:t>VM </a:t>
            </a:r>
            <a:r>
              <a:rPr lang="ko-KR" altLang="en-US" sz="1400" dirty="0">
                <a:solidFill>
                  <a:srgbClr val="003738"/>
                </a:solidFill>
              </a:rPr>
              <a:t>상태</a:t>
            </a:r>
            <a:r>
              <a:rPr lang="en-US" altLang="ko-KR" sz="1400" dirty="0">
                <a:solidFill>
                  <a:srgbClr val="003738"/>
                </a:solidFill>
              </a:rPr>
              <a:t>, </a:t>
            </a:r>
          </a:p>
          <a:p>
            <a:r>
              <a:rPr lang="ko-KR" altLang="en-US" sz="1400" dirty="0">
                <a:solidFill>
                  <a:srgbClr val="003738"/>
                </a:solidFill>
              </a:rPr>
              <a:t>탐지된 알람 현황</a:t>
            </a:r>
          </a:p>
        </p:txBody>
      </p:sp>
      <p:pic>
        <p:nvPicPr>
          <p:cNvPr id="2050" name="Picture 2" descr="Infrastructure Summary Dashboard">
            <a:extLst>
              <a:ext uri="{FF2B5EF4-FFF2-40B4-BE49-F238E27FC236}">
                <a16:creationId xmlns:a16="http://schemas.microsoft.com/office/drawing/2014/main" id="{A75D0F52-25C4-4962-BC2B-C2B73AF92D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1620000"/>
            <a:ext cx="9000000" cy="477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146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5B9C937-00AD-56BF-9406-A53F28B8C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차세대 백업 시스템의 요건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30EC16B-E211-CCFB-DB35-496163AC6D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724400" y="6515939"/>
            <a:ext cx="3600000" cy="252000"/>
          </a:xfrm>
        </p:spPr>
        <p:txBody>
          <a:bodyPr/>
          <a:lstStyle/>
          <a:p>
            <a:pPr latinLnBrk="0"/>
            <a:fld id="{4CE2CCC6-2D5E-4836-A2BD-2A279748EF56}" type="slidenum">
              <a:rPr lang="ko-KR" altLang="en-US" smtClean="0"/>
              <a:pPr latinLnBrk="0"/>
              <a:t>2</a:t>
            </a:fld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8E216F-35E2-10E5-F618-0A1D33CD323C}"/>
              </a:ext>
            </a:extLst>
          </p:cNvPr>
          <p:cNvSpPr txBox="1"/>
          <p:nvPr/>
        </p:nvSpPr>
        <p:spPr>
          <a:xfrm>
            <a:off x="539299" y="3159000"/>
            <a:ext cx="2880000" cy="540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solidFill>
              <a:srgbClr val="2377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defPPr>
              <a:defRPr lang="ko-KR"/>
            </a:defPPr>
            <a:lvl1pPr algn="ctr">
              <a:defRPr sz="1400" b="1">
                <a:solidFill>
                  <a:srgbClr val="003738"/>
                </a:solidFill>
              </a:defRPr>
            </a:lvl1pPr>
          </a:lstStyle>
          <a:p>
            <a:r>
              <a:rPr lang="ko-KR" altLang="en-US" dirty="0">
                <a:solidFill>
                  <a:srgbClr val="12315F"/>
                </a:solidFill>
              </a:rPr>
              <a:t>랜섬웨어 방어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7A7B81-2327-B65F-860F-2B1888C9E183}"/>
              </a:ext>
            </a:extLst>
          </p:cNvPr>
          <p:cNvSpPr txBox="1"/>
          <p:nvPr/>
        </p:nvSpPr>
        <p:spPr>
          <a:xfrm>
            <a:off x="539299" y="4733294"/>
            <a:ext cx="2880000" cy="540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solidFill>
              <a:srgbClr val="2377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defPPr>
              <a:defRPr lang="ko-KR"/>
            </a:defPPr>
            <a:lvl1pPr algn="ctr">
              <a:defRPr sz="1400" b="1">
                <a:solidFill>
                  <a:srgbClr val="003738"/>
                </a:solidFill>
              </a:defRPr>
            </a:lvl1pPr>
          </a:lstStyle>
          <a:p>
            <a:r>
              <a:rPr lang="ko-KR" altLang="en-US" dirty="0">
                <a:solidFill>
                  <a:srgbClr val="12315F"/>
                </a:solidFill>
              </a:rPr>
              <a:t>모니터링 및 리포팅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2D2AC6-CD8F-6F8F-67A5-0C1C66CF300A}"/>
              </a:ext>
            </a:extLst>
          </p:cNvPr>
          <p:cNvSpPr txBox="1"/>
          <p:nvPr/>
        </p:nvSpPr>
        <p:spPr>
          <a:xfrm>
            <a:off x="539299" y="3938651"/>
            <a:ext cx="2880000" cy="540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solidFill>
              <a:srgbClr val="2377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defPPr>
              <a:defRPr lang="ko-KR"/>
            </a:defPPr>
            <a:lvl1pPr algn="ctr">
              <a:defRPr sz="1400" b="1">
                <a:solidFill>
                  <a:srgbClr val="003738"/>
                </a:solidFill>
              </a:defRPr>
            </a:lvl1pPr>
          </a:lstStyle>
          <a:p>
            <a:r>
              <a:rPr lang="ko-KR" altLang="en-US" dirty="0">
                <a:solidFill>
                  <a:srgbClr val="12315F"/>
                </a:solidFill>
              </a:rPr>
              <a:t>가상환경 지원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D92E4F7-6D06-1DD5-A52E-3257F587A163}"/>
              </a:ext>
            </a:extLst>
          </p:cNvPr>
          <p:cNvSpPr/>
          <p:nvPr/>
        </p:nvSpPr>
        <p:spPr>
          <a:xfrm>
            <a:off x="4012547" y="3054008"/>
            <a:ext cx="3600000" cy="720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solidFill>
              <a:srgbClr val="2377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lang="ko-KR" altLang="en-US" sz="1200" dirty="0">
                <a:solidFill>
                  <a:srgbClr val="12315F"/>
                </a:solidFill>
              </a:rPr>
              <a:t>랜섬웨어 탐지와 차단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lang="ko-KR" altLang="en-US" sz="1200" dirty="0">
                <a:solidFill>
                  <a:srgbClr val="12315F"/>
                </a:solidFill>
              </a:rPr>
              <a:t>사고를 대비한 변경불가 백업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lang="ko-KR" altLang="en-US" sz="1200" dirty="0">
                <a:solidFill>
                  <a:srgbClr val="12315F"/>
                </a:solidFill>
              </a:rPr>
              <a:t>백업 마스터 </a:t>
            </a:r>
            <a:r>
              <a:rPr lang="en-US" altLang="ko-KR" sz="1200" dirty="0">
                <a:solidFill>
                  <a:srgbClr val="12315F"/>
                </a:solidFill>
              </a:rPr>
              <a:t>MFA (</a:t>
            </a:r>
            <a:r>
              <a:rPr lang="ko-KR" altLang="en-US" sz="1200" dirty="0">
                <a:solidFill>
                  <a:srgbClr val="12315F"/>
                </a:solidFill>
              </a:rPr>
              <a:t>다중 인증</a:t>
            </a:r>
            <a:r>
              <a:rPr lang="en-US" altLang="ko-KR" sz="1200" dirty="0">
                <a:solidFill>
                  <a:srgbClr val="12315F"/>
                </a:solidFill>
              </a:rPr>
              <a:t>) </a:t>
            </a:r>
            <a:r>
              <a:rPr lang="ko-KR" altLang="en-US" sz="1200" dirty="0">
                <a:solidFill>
                  <a:srgbClr val="12315F"/>
                </a:solidFill>
              </a:rPr>
              <a:t>적용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AA3A03FE-93F1-D97B-F710-62A9ABD49E40}"/>
              </a:ext>
            </a:extLst>
          </p:cNvPr>
          <p:cNvSpPr/>
          <p:nvPr/>
        </p:nvSpPr>
        <p:spPr>
          <a:xfrm>
            <a:off x="4012547" y="3848651"/>
            <a:ext cx="3600000" cy="720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solidFill>
              <a:srgbClr val="2377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lang="ko-KR" altLang="en-US" sz="1200" dirty="0">
                <a:solidFill>
                  <a:srgbClr val="12315F"/>
                </a:solidFill>
              </a:rPr>
              <a:t>오늘의 표준 </a:t>
            </a:r>
            <a:r>
              <a:rPr lang="en-US" altLang="ko-KR" sz="1200" dirty="0">
                <a:solidFill>
                  <a:srgbClr val="12315F"/>
                </a:solidFill>
              </a:rPr>
              <a:t>IT</a:t>
            </a:r>
            <a:r>
              <a:rPr lang="ko-KR" altLang="en-US" sz="1200" dirty="0">
                <a:solidFill>
                  <a:srgbClr val="12315F"/>
                </a:solidFill>
              </a:rPr>
              <a:t> 인프라의 </a:t>
            </a:r>
            <a:r>
              <a:rPr lang="en-US" altLang="ko-KR" sz="1200" dirty="0">
                <a:solidFill>
                  <a:srgbClr val="12315F"/>
                </a:solidFill>
              </a:rPr>
              <a:t>VMware, Nutanix, KVM,</a:t>
            </a:r>
            <a:r>
              <a:rPr lang="ko-KR" altLang="en-US" sz="1200" dirty="0">
                <a:solidFill>
                  <a:srgbClr val="12315F"/>
                </a:solidFill>
              </a:rPr>
              <a:t> </a:t>
            </a:r>
            <a:r>
              <a:rPr lang="en-US" altLang="ko-KR" sz="1200" dirty="0">
                <a:solidFill>
                  <a:srgbClr val="12315F"/>
                </a:solidFill>
              </a:rPr>
              <a:t>Hyper-V </a:t>
            </a:r>
            <a:r>
              <a:rPr lang="ko-KR" altLang="en-US" sz="1200" dirty="0">
                <a:solidFill>
                  <a:srgbClr val="12315F"/>
                </a:solidFill>
              </a:rPr>
              <a:t>와의 완벽 호환성</a:t>
            </a: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42FF83E2-9D8B-D3A7-4224-9DAC4FEC9383}"/>
              </a:ext>
            </a:extLst>
          </p:cNvPr>
          <p:cNvCxnSpPr>
            <a:cxnSpLocks/>
            <a:stCxn id="8" idx="3"/>
            <a:endCxn id="12" idx="1"/>
          </p:cNvCxnSpPr>
          <p:nvPr/>
        </p:nvCxnSpPr>
        <p:spPr>
          <a:xfrm>
            <a:off x="3419299" y="4208651"/>
            <a:ext cx="593248" cy="0"/>
          </a:xfrm>
          <a:prstGeom prst="line">
            <a:avLst/>
          </a:prstGeom>
          <a:ln>
            <a:solidFill>
              <a:srgbClr val="2377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65938457-5215-34E3-E6CD-9CE5C459F4A5}"/>
              </a:ext>
            </a:extLst>
          </p:cNvPr>
          <p:cNvCxnSpPr>
            <a:cxnSpLocks/>
            <a:stCxn id="4" idx="3"/>
            <a:endCxn id="11" idx="1"/>
          </p:cNvCxnSpPr>
          <p:nvPr/>
        </p:nvCxnSpPr>
        <p:spPr>
          <a:xfrm flipV="1">
            <a:off x="3419299" y="3414008"/>
            <a:ext cx="593248" cy="14992"/>
          </a:xfrm>
          <a:prstGeom prst="line">
            <a:avLst/>
          </a:prstGeom>
          <a:ln>
            <a:solidFill>
              <a:srgbClr val="2377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390DCCC-9112-D84C-C382-F7A66277AAB6}"/>
              </a:ext>
            </a:extLst>
          </p:cNvPr>
          <p:cNvSpPr/>
          <p:nvPr/>
        </p:nvSpPr>
        <p:spPr>
          <a:xfrm>
            <a:off x="4012547" y="4643294"/>
            <a:ext cx="3600000" cy="720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solidFill>
              <a:srgbClr val="2377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lang="en-US" altLang="ko-KR" sz="1200" dirty="0">
                <a:solidFill>
                  <a:srgbClr val="12315F"/>
                </a:solidFill>
              </a:rPr>
              <a:t>VMware </a:t>
            </a:r>
            <a:r>
              <a:rPr lang="ko-KR" altLang="en-US" sz="1200" dirty="0">
                <a:solidFill>
                  <a:srgbClr val="12315F"/>
                </a:solidFill>
              </a:rPr>
              <a:t>환경 구성과 성능 헬스체크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lang="ko-KR" altLang="en-US" sz="1200" dirty="0">
                <a:solidFill>
                  <a:srgbClr val="12315F"/>
                </a:solidFill>
              </a:rPr>
              <a:t>백업 인프라 구성과 성능 헬스체크</a:t>
            </a:r>
          </a:p>
        </p:txBody>
      </p: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592C5CDD-7746-C788-49B6-1E23FA87353B}"/>
              </a:ext>
            </a:extLst>
          </p:cNvPr>
          <p:cNvCxnSpPr>
            <a:cxnSpLocks/>
            <a:stCxn id="6" idx="3"/>
            <a:endCxn id="15" idx="1"/>
          </p:cNvCxnSpPr>
          <p:nvPr/>
        </p:nvCxnSpPr>
        <p:spPr>
          <a:xfrm>
            <a:off x="3419299" y="5003294"/>
            <a:ext cx="593248" cy="0"/>
          </a:xfrm>
          <a:prstGeom prst="line">
            <a:avLst/>
          </a:prstGeom>
          <a:ln>
            <a:solidFill>
              <a:srgbClr val="2377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A5D672C-F4A7-C51B-5FEB-8CBA5ECFE7B2}"/>
              </a:ext>
            </a:extLst>
          </p:cNvPr>
          <p:cNvSpPr txBox="1"/>
          <p:nvPr/>
        </p:nvSpPr>
        <p:spPr>
          <a:xfrm>
            <a:off x="539299" y="5527937"/>
            <a:ext cx="2880000" cy="540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solidFill>
              <a:srgbClr val="2377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defPPr>
              <a:defRPr lang="ko-KR"/>
            </a:defPPr>
            <a:lvl1pPr algn="ctr">
              <a:defRPr sz="1400" b="1">
                <a:solidFill>
                  <a:srgbClr val="003738"/>
                </a:solidFill>
              </a:defRPr>
            </a:lvl1pPr>
          </a:lstStyle>
          <a:p>
            <a:r>
              <a:rPr lang="ko-KR" altLang="en-US" dirty="0">
                <a:solidFill>
                  <a:srgbClr val="12315F"/>
                </a:solidFill>
              </a:rPr>
              <a:t>성능 </a:t>
            </a:r>
            <a:r>
              <a:rPr lang="en-US" altLang="ko-KR" dirty="0">
                <a:solidFill>
                  <a:srgbClr val="12315F"/>
                </a:solidFill>
              </a:rPr>
              <a:t>(</a:t>
            </a:r>
            <a:r>
              <a:rPr lang="ko-KR" altLang="en-US" b="0" dirty="0">
                <a:solidFill>
                  <a:srgbClr val="12315F"/>
                </a:solidFill>
              </a:rPr>
              <a:t>빔 </a:t>
            </a:r>
            <a:r>
              <a:rPr lang="ko-KR" altLang="en-US" b="0" dirty="0" err="1">
                <a:solidFill>
                  <a:srgbClr val="12315F"/>
                </a:solidFill>
              </a:rPr>
              <a:t>플래그쉽</a:t>
            </a:r>
            <a:r>
              <a:rPr lang="ko-KR" altLang="en-US" b="0" dirty="0">
                <a:solidFill>
                  <a:srgbClr val="12315F"/>
                </a:solidFill>
              </a:rPr>
              <a:t> 기능</a:t>
            </a:r>
            <a:r>
              <a:rPr lang="en-US" altLang="ko-KR" dirty="0">
                <a:solidFill>
                  <a:srgbClr val="12315F"/>
                </a:solidFill>
              </a:rPr>
              <a:t>)</a:t>
            </a:r>
            <a:endParaRPr lang="ko-KR" altLang="en-US" dirty="0">
              <a:solidFill>
                <a:srgbClr val="12315F"/>
              </a:solidFill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95E47453-E34F-FF63-E121-84D1F5B05155}"/>
              </a:ext>
            </a:extLst>
          </p:cNvPr>
          <p:cNvSpPr/>
          <p:nvPr/>
        </p:nvSpPr>
        <p:spPr>
          <a:xfrm>
            <a:off x="4012547" y="5437937"/>
            <a:ext cx="3600000" cy="720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solidFill>
              <a:srgbClr val="2377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228600" indent="-228600" latinLnBrk="0">
              <a:buFont typeface="+mj-lt"/>
              <a:buAutoNum type="arabicPeriod"/>
            </a:pPr>
            <a:r>
              <a:rPr lang="ko-KR" altLang="en-US" sz="1200" dirty="0">
                <a:solidFill>
                  <a:srgbClr val="12315F"/>
                </a:solidFill>
              </a:rPr>
              <a:t>고성능 </a:t>
            </a:r>
            <a:r>
              <a:rPr lang="en-US" altLang="ko-KR" sz="1200" dirty="0">
                <a:solidFill>
                  <a:srgbClr val="12315F"/>
                </a:solidFill>
              </a:rPr>
              <a:t>NAS </a:t>
            </a:r>
            <a:r>
              <a:rPr lang="ko-KR" altLang="en-US" sz="1200" dirty="0">
                <a:solidFill>
                  <a:srgbClr val="12315F"/>
                </a:solidFill>
              </a:rPr>
              <a:t>백업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228600" indent="-228600" latinLnBrk="0">
              <a:buFont typeface="+mj-lt"/>
              <a:buAutoNum type="arabicPeriod"/>
            </a:pPr>
            <a:r>
              <a:rPr lang="ko-KR" altLang="en-US" sz="1200" dirty="0">
                <a:solidFill>
                  <a:srgbClr val="12315F"/>
                </a:solidFill>
              </a:rPr>
              <a:t>인스턴트 리커버리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228600" indent="-228600" latinLnBrk="0">
              <a:buFont typeface="+mj-lt"/>
              <a:buAutoNum type="arabicPeriod"/>
            </a:pPr>
            <a:r>
              <a:rPr lang="ko-KR" altLang="en-US" sz="1200" dirty="0">
                <a:solidFill>
                  <a:srgbClr val="12315F"/>
                </a:solidFill>
              </a:rPr>
              <a:t>에이전트리스 </a:t>
            </a:r>
            <a:r>
              <a:rPr lang="en-US" altLang="ko-KR" sz="1200" dirty="0">
                <a:solidFill>
                  <a:srgbClr val="12315F"/>
                </a:solidFill>
              </a:rPr>
              <a:t>DB </a:t>
            </a:r>
            <a:r>
              <a:rPr lang="ko-KR" altLang="en-US" sz="1200" dirty="0">
                <a:solidFill>
                  <a:srgbClr val="12315F"/>
                </a:solidFill>
              </a:rPr>
              <a:t>거래단위 복구</a:t>
            </a:r>
          </a:p>
        </p:txBody>
      </p: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132DBBE6-6030-46D5-AD77-829E4AE6B9C2}"/>
              </a:ext>
            </a:extLst>
          </p:cNvPr>
          <p:cNvCxnSpPr>
            <a:cxnSpLocks/>
            <a:stCxn id="5" idx="3"/>
            <a:endCxn id="16" idx="1"/>
          </p:cNvCxnSpPr>
          <p:nvPr/>
        </p:nvCxnSpPr>
        <p:spPr>
          <a:xfrm>
            <a:off x="3419299" y="5797937"/>
            <a:ext cx="593248" cy="0"/>
          </a:xfrm>
          <a:prstGeom prst="line">
            <a:avLst/>
          </a:prstGeom>
          <a:ln>
            <a:solidFill>
              <a:srgbClr val="2377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그래픽 25" descr="금고 윤곽선">
            <a:extLst>
              <a:ext uri="{FF2B5EF4-FFF2-40B4-BE49-F238E27FC236}">
                <a16:creationId xmlns:a16="http://schemas.microsoft.com/office/drawing/2014/main" id="{1F27BC96-A20A-E18D-3FC0-C1FAF203F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5536" y="3160107"/>
            <a:ext cx="540000" cy="54000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CD24525C-B937-25D3-AC91-07150A587A32}"/>
              </a:ext>
            </a:extLst>
          </p:cNvPr>
          <p:cNvSpPr txBox="1"/>
          <p:nvPr/>
        </p:nvSpPr>
        <p:spPr>
          <a:xfrm>
            <a:off x="539299" y="2344923"/>
            <a:ext cx="2880000" cy="540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solidFill>
              <a:srgbClr val="2377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r>
              <a:rPr lang="ko-KR" altLang="en-US" sz="1400" b="1" dirty="0">
                <a:solidFill>
                  <a:srgbClr val="12315F"/>
                </a:solidFill>
              </a:rPr>
              <a:t>통합 백업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E9DD7FAA-8990-B14A-83A1-95D1B4A39C33}"/>
              </a:ext>
            </a:extLst>
          </p:cNvPr>
          <p:cNvSpPr/>
          <p:nvPr/>
        </p:nvSpPr>
        <p:spPr>
          <a:xfrm>
            <a:off x="4012547" y="2254923"/>
            <a:ext cx="3600000" cy="720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solidFill>
              <a:srgbClr val="2377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lang="ko-KR" altLang="en-US" sz="1200" dirty="0">
                <a:solidFill>
                  <a:srgbClr val="12315F"/>
                </a:solidFill>
              </a:rPr>
              <a:t>물리서버 </a:t>
            </a:r>
            <a:r>
              <a:rPr lang="en-US" altLang="ko-KR" sz="1200" dirty="0">
                <a:solidFill>
                  <a:srgbClr val="12315F"/>
                </a:solidFill>
              </a:rPr>
              <a:t>OS+DB, </a:t>
            </a:r>
            <a:r>
              <a:rPr lang="ko-KR" altLang="en-US" sz="1200" dirty="0">
                <a:solidFill>
                  <a:srgbClr val="12315F"/>
                </a:solidFill>
              </a:rPr>
              <a:t>가상화 </a:t>
            </a:r>
            <a:r>
              <a:rPr lang="en-US" altLang="ko-KR" sz="1200" dirty="0">
                <a:solidFill>
                  <a:srgbClr val="12315F"/>
                </a:solidFill>
              </a:rPr>
              <a:t>VM, </a:t>
            </a:r>
            <a:r>
              <a:rPr lang="ko-KR" altLang="en-US" sz="1200" dirty="0" err="1">
                <a:solidFill>
                  <a:srgbClr val="12315F"/>
                </a:solidFill>
              </a:rPr>
              <a:t>쿠버네티스</a:t>
            </a:r>
            <a:r>
              <a:rPr lang="en-US" altLang="ko-KR" sz="1200" dirty="0">
                <a:solidFill>
                  <a:srgbClr val="12315F"/>
                </a:solidFill>
              </a:rPr>
              <a:t>, M365</a:t>
            </a:r>
            <a:r>
              <a:rPr lang="ko-KR" altLang="en-US" sz="1200" dirty="0">
                <a:solidFill>
                  <a:srgbClr val="12315F"/>
                </a:solidFill>
              </a:rPr>
              <a:t> 등 하이브리드 환경 단일 벤더 통합 백업</a:t>
            </a:r>
            <a:endParaRPr lang="en-US" altLang="ko-KR" sz="1200" dirty="0">
              <a:solidFill>
                <a:srgbClr val="12315F"/>
              </a:solidFill>
            </a:endParaRPr>
          </a:p>
        </p:txBody>
      </p: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F4D479DB-CF36-D274-D157-24CE8DB0E754}"/>
              </a:ext>
            </a:extLst>
          </p:cNvPr>
          <p:cNvCxnSpPr>
            <a:cxnSpLocks/>
            <a:stCxn id="27" idx="3"/>
            <a:endCxn id="29" idx="1"/>
          </p:cNvCxnSpPr>
          <p:nvPr/>
        </p:nvCxnSpPr>
        <p:spPr>
          <a:xfrm>
            <a:off x="3419299" y="2614923"/>
            <a:ext cx="593248" cy="0"/>
          </a:xfrm>
          <a:prstGeom prst="line">
            <a:avLst/>
          </a:prstGeom>
          <a:ln>
            <a:solidFill>
              <a:srgbClr val="2377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ED30F8E-49BB-7C4C-2042-73D57555E90F}"/>
              </a:ext>
            </a:extLst>
          </p:cNvPr>
          <p:cNvSpPr txBox="1"/>
          <p:nvPr/>
        </p:nvSpPr>
        <p:spPr>
          <a:xfrm>
            <a:off x="7709312" y="3145987"/>
            <a:ext cx="930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>
                <a:solidFill>
                  <a:srgbClr val="12315F"/>
                </a:solidFill>
              </a:rPr>
              <a:t>+</a:t>
            </a:r>
            <a:endParaRPr lang="ko-KR" altLang="en-US" sz="5400" dirty="0">
              <a:solidFill>
                <a:srgbClr val="12315F"/>
              </a:solidFill>
            </a:endParaRP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F909B191-02C7-F1C2-384A-A4E808EA063E}"/>
              </a:ext>
            </a:extLst>
          </p:cNvPr>
          <p:cNvSpPr/>
          <p:nvPr/>
        </p:nvSpPr>
        <p:spPr>
          <a:xfrm>
            <a:off x="8860778" y="2712772"/>
            <a:ext cx="2961685" cy="1809574"/>
          </a:xfrm>
          <a:prstGeom prst="roundRect">
            <a:avLst>
              <a:gd name="adj" fmla="val 5040"/>
            </a:avLst>
          </a:prstGeom>
          <a:solidFill>
            <a:schemeClr val="bg1">
              <a:lumMod val="95000"/>
            </a:schemeClr>
          </a:solidFill>
          <a:ln>
            <a:solidFill>
              <a:srgbClr val="2377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0">
              <a:lnSpc>
                <a:spcPct val="150000"/>
              </a:lnSpc>
              <a:spcAft>
                <a:spcPts val="600"/>
              </a:spcAft>
            </a:pPr>
            <a:r>
              <a:rPr lang="ko-KR" altLang="en-US" b="1" dirty="0">
                <a:solidFill>
                  <a:srgbClr val="12315F"/>
                </a:solidFill>
              </a:rPr>
              <a:t>미래 기술</a:t>
            </a:r>
            <a:endParaRPr lang="en-US" altLang="ko-KR" b="1" dirty="0">
              <a:solidFill>
                <a:srgbClr val="12315F"/>
              </a:solidFill>
            </a:endParaRPr>
          </a:p>
          <a:p>
            <a:pPr latinLnBrk="0">
              <a:lnSpc>
                <a:spcPct val="150000"/>
              </a:lnSpc>
              <a:spcAft>
                <a:spcPts val="600"/>
              </a:spcAft>
            </a:pPr>
            <a:endParaRPr lang="en-US" altLang="ko-KR" b="1" dirty="0">
              <a:solidFill>
                <a:srgbClr val="12315F"/>
              </a:solidFill>
            </a:endParaRPr>
          </a:p>
          <a:p>
            <a:pPr marL="171450" indent="-171450" latinLnBrk="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rgbClr val="12315F"/>
                </a:solidFill>
              </a:rPr>
              <a:t>IT </a:t>
            </a:r>
            <a:r>
              <a:rPr lang="ko-KR" altLang="en-US" sz="1200" dirty="0">
                <a:solidFill>
                  <a:srgbClr val="12315F"/>
                </a:solidFill>
              </a:rPr>
              <a:t>인프라의 미래인 </a:t>
            </a:r>
            <a:r>
              <a:rPr lang="ko-KR" altLang="en-US" sz="1200" dirty="0" err="1">
                <a:solidFill>
                  <a:srgbClr val="12315F"/>
                </a:solidFill>
              </a:rPr>
              <a:t>쿠버네티스</a:t>
            </a:r>
            <a:r>
              <a:rPr lang="en-US" altLang="ko-KR" sz="1200" dirty="0">
                <a:solidFill>
                  <a:srgbClr val="12315F"/>
                </a:solidFill>
              </a:rPr>
              <a:t>, M365</a:t>
            </a:r>
            <a:r>
              <a:rPr lang="ko-KR" altLang="en-US" sz="1200" dirty="0">
                <a:solidFill>
                  <a:srgbClr val="12315F"/>
                </a:solidFill>
              </a:rPr>
              <a:t> 와 검증된 솔루션</a:t>
            </a:r>
            <a:endParaRPr lang="en-US" altLang="ko-KR" sz="1200" dirty="0">
              <a:solidFill>
                <a:srgbClr val="12315F"/>
              </a:solidFill>
            </a:endParaRPr>
          </a:p>
        </p:txBody>
      </p:sp>
      <p:pic>
        <p:nvPicPr>
          <p:cNvPr id="36" name="그래픽 35" descr="배지 1 윤곽선">
            <a:extLst>
              <a:ext uri="{FF2B5EF4-FFF2-40B4-BE49-F238E27FC236}">
                <a16:creationId xmlns:a16="http://schemas.microsoft.com/office/drawing/2014/main" id="{52A17AB4-6059-2763-CC18-13C56F6E3B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5536" y="2344923"/>
            <a:ext cx="540000" cy="540000"/>
          </a:xfrm>
          <a:prstGeom prst="rect">
            <a:avLst/>
          </a:prstGeom>
        </p:spPr>
      </p:pic>
      <p:pic>
        <p:nvPicPr>
          <p:cNvPr id="42" name="그래픽 41" descr="돋보기 윤곽선">
            <a:extLst>
              <a:ext uri="{FF2B5EF4-FFF2-40B4-BE49-F238E27FC236}">
                <a16:creationId xmlns:a16="http://schemas.microsoft.com/office/drawing/2014/main" id="{BCB4F54B-AD70-CCFE-EA36-2560BC805E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5536" y="4741013"/>
            <a:ext cx="540000" cy="540000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3DAD78FA-74D3-5F11-51BC-6CBC1E3EA33F}"/>
              </a:ext>
            </a:extLst>
          </p:cNvPr>
          <p:cNvSpPr txBox="1"/>
          <p:nvPr/>
        </p:nvSpPr>
        <p:spPr>
          <a:xfrm>
            <a:off x="539299" y="1530847"/>
            <a:ext cx="2880000" cy="540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solidFill>
              <a:srgbClr val="2377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defPPr>
              <a:defRPr lang="ko-KR"/>
            </a:defPPr>
            <a:lvl1pPr algn="ctr">
              <a:defRPr sz="1400" b="1">
                <a:solidFill>
                  <a:srgbClr val="003738"/>
                </a:solidFill>
              </a:defRPr>
            </a:lvl1pPr>
          </a:lstStyle>
          <a:p>
            <a:r>
              <a:rPr lang="ko-KR" altLang="en-US" dirty="0">
                <a:solidFill>
                  <a:srgbClr val="12315F"/>
                </a:solidFill>
              </a:rPr>
              <a:t>제조사와 제품 신뢰성</a:t>
            </a: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B5D4902C-433E-8A8E-C0BA-FF5A092BF7DE}"/>
              </a:ext>
            </a:extLst>
          </p:cNvPr>
          <p:cNvSpPr/>
          <p:nvPr/>
        </p:nvSpPr>
        <p:spPr>
          <a:xfrm>
            <a:off x="4012547" y="1440847"/>
            <a:ext cx="3600000" cy="720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solidFill>
              <a:srgbClr val="2377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lang="ko-KR" altLang="en-US" sz="1200" dirty="0">
                <a:solidFill>
                  <a:srgbClr val="12315F"/>
                </a:solidFill>
              </a:rPr>
              <a:t>고객 </a:t>
            </a:r>
            <a:r>
              <a:rPr lang="en-US" altLang="ko-KR" sz="1200" dirty="0">
                <a:solidFill>
                  <a:srgbClr val="12315F"/>
                </a:solidFill>
              </a:rPr>
              <a:t>IT </a:t>
            </a:r>
            <a:r>
              <a:rPr lang="ko-KR" altLang="en-US" sz="1200" dirty="0">
                <a:solidFill>
                  <a:srgbClr val="12315F"/>
                </a:solidFill>
              </a:rPr>
              <a:t>환경의 진화와 함께 기술 발전을 </a:t>
            </a:r>
            <a:r>
              <a:rPr lang="ko-KR" altLang="en-US" sz="1200" dirty="0" err="1">
                <a:solidFill>
                  <a:srgbClr val="12315F"/>
                </a:solidFill>
              </a:rPr>
              <a:t>이어나갈수</a:t>
            </a:r>
            <a:r>
              <a:rPr lang="ko-KR" altLang="en-US" sz="1200" dirty="0">
                <a:solidFill>
                  <a:srgbClr val="12315F"/>
                </a:solidFill>
              </a:rPr>
              <a:t> 있는 </a:t>
            </a:r>
            <a:r>
              <a:rPr lang="ko-KR" altLang="en-US" sz="1200" dirty="0" err="1">
                <a:solidFill>
                  <a:srgbClr val="12315F"/>
                </a:solidFill>
              </a:rPr>
              <a:t>신뢰할수</a:t>
            </a:r>
            <a:r>
              <a:rPr lang="ko-KR" altLang="en-US" sz="1200" dirty="0">
                <a:solidFill>
                  <a:srgbClr val="12315F"/>
                </a:solidFill>
              </a:rPr>
              <a:t> 있는 벤더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lang="ko-KR" altLang="en-US" sz="1200" dirty="0">
                <a:solidFill>
                  <a:srgbClr val="12315F"/>
                </a:solidFill>
              </a:rPr>
              <a:t>다양한 환경에서 검증된 솔루션</a:t>
            </a:r>
          </a:p>
        </p:txBody>
      </p:sp>
      <p:cxnSp>
        <p:nvCxnSpPr>
          <p:cNvPr id="47" name="직선 연결선 46">
            <a:extLst>
              <a:ext uri="{FF2B5EF4-FFF2-40B4-BE49-F238E27FC236}">
                <a16:creationId xmlns:a16="http://schemas.microsoft.com/office/drawing/2014/main" id="{A2E12305-B7C0-CEB5-7865-DE34D0BDC8F6}"/>
              </a:ext>
            </a:extLst>
          </p:cNvPr>
          <p:cNvCxnSpPr>
            <a:cxnSpLocks/>
            <a:stCxn id="45" idx="3"/>
            <a:endCxn id="46" idx="1"/>
          </p:cNvCxnSpPr>
          <p:nvPr/>
        </p:nvCxnSpPr>
        <p:spPr>
          <a:xfrm>
            <a:off x="3419299" y="1800847"/>
            <a:ext cx="593248" cy="0"/>
          </a:xfrm>
          <a:prstGeom prst="line">
            <a:avLst/>
          </a:prstGeom>
          <a:ln>
            <a:solidFill>
              <a:srgbClr val="2377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그래픽 49" descr="배지 체크 표시 윤곽선">
            <a:extLst>
              <a:ext uri="{FF2B5EF4-FFF2-40B4-BE49-F238E27FC236}">
                <a16:creationId xmlns:a16="http://schemas.microsoft.com/office/drawing/2014/main" id="{174B15F2-78E3-C665-E72E-124DA71665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45536" y="1517709"/>
            <a:ext cx="540000" cy="540000"/>
          </a:xfrm>
          <a:prstGeom prst="rect">
            <a:avLst/>
          </a:prstGeom>
        </p:spPr>
      </p:pic>
      <p:pic>
        <p:nvPicPr>
          <p:cNvPr id="57" name="그림 56">
            <a:extLst>
              <a:ext uri="{FF2B5EF4-FFF2-40B4-BE49-F238E27FC236}">
                <a16:creationId xmlns:a16="http://schemas.microsoft.com/office/drawing/2014/main" id="{AF9098D7-B1D1-8EAF-22EE-B7505F261BE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39890" y="3145987"/>
            <a:ext cx="900000" cy="549152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C0B7C63-5B43-4222-A26B-CA18DFDD3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9008" y="3414007"/>
            <a:ext cx="1440000" cy="25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" name="자유형: 도형 1032">
            <a:extLst>
              <a:ext uri="{FF2B5EF4-FFF2-40B4-BE49-F238E27FC236}">
                <a16:creationId xmlns:a16="http://schemas.microsoft.com/office/drawing/2014/main" id="{84ECFA22-758B-29E5-0D83-E502AF652CC5}"/>
              </a:ext>
            </a:extLst>
          </p:cNvPr>
          <p:cNvSpPr>
            <a:spLocks noChangeAspect="1"/>
          </p:cNvSpPr>
          <p:nvPr/>
        </p:nvSpPr>
        <p:spPr>
          <a:xfrm>
            <a:off x="6827142" y="5535656"/>
            <a:ext cx="540000" cy="546230"/>
          </a:xfrm>
          <a:custGeom>
            <a:avLst/>
            <a:gdLst>
              <a:gd name="connsiteX0" fmla="*/ 315634 w 742950"/>
              <a:gd name="connsiteY0" fmla="*/ 574000 h 751522"/>
              <a:gd name="connsiteX1" fmla="*/ 371475 w 742950"/>
              <a:gd name="connsiteY1" fmla="*/ 581977 h 751522"/>
              <a:gd name="connsiteX2" fmla="*/ 506730 w 742950"/>
              <a:gd name="connsiteY2" fmla="*/ 581977 h 751522"/>
              <a:gd name="connsiteX3" fmla="*/ 635317 w 742950"/>
              <a:gd name="connsiteY3" fmla="*/ 659130 h 751522"/>
              <a:gd name="connsiteX4" fmla="*/ 485775 w 742950"/>
              <a:gd name="connsiteY4" fmla="*/ 663892 h 751522"/>
              <a:gd name="connsiteX5" fmla="*/ 449580 w 742950"/>
              <a:gd name="connsiteY5" fmla="*/ 650557 h 751522"/>
              <a:gd name="connsiteX6" fmla="*/ 507682 w 742950"/>
              <a:gd name="connsiteY6" fmla="*/ 699135 h 751522"/>
              <a:gd name="connsiteX7" fmla="*/ 485775 w 742950"/>
              <a:gd name="connsiteY7" fmla="*/ 751522 h 751522"/>
              <a:gd name="connsiteX8" fmla="*/ 392430 w 742950"/>
              <a:gd name="connsiteY8" fmla="*/ 668655 h 751522"/>
              <a:gd name="connsiteX9" fmla="*/ 372427 w 742950"/>
              <a:gd name="connsiteY9" fmla="*/ 641985 h 751522"/>
              <a:gd name="connsiteX10" fmla="*/ 352425 w 742950"/>
              <a:gd name="connsiteY10" fmla="*/ 668655 h 751522"/>
              <a:gd name="connsiteX11" fmla="*/ 259080 w 742950"/>
              <a:gd name="connsiteY11" fmla="*/ 751522 h 751522"/>
              <a:gd name="connsiteX12" fmla="*/ 237172 w 742950"/>
              <a:gd name="connsiteY12" fmla="*/ 699135 h 751522"/>
              <a:gd name="connsiteX13" fmla="*/ 295275 w 742950"/>
              <a:gd name="connsiteY13" fmla="*/ 650557 h 751522"/>
              <a:gd name="connsiteX14" fmla="*/ 259080 w 742950"/>
              <a:gd name="connsiteY14" fmla="*/ 663892 h 751522"/>
              <a:gd name="connsiteX15" fmla="*/ 109537 w 742950"/>
              <a:gd name="connsiteY15" fmla="*/ 659130 h 751522"/>
              <a:gd name="connsiteX16" fmla="*/ 236219 w 742950"/>
              <a:gd name="connsiteY16" fmla="*/ 581025 h 751522"/>
              <a:gd name="connsiteX17" fmla="*/ 315634 w 742950"/>
              <a:gd name="connsiteY17" fmla="*/ 574000 h 751522"/>
              <a:gd name="connsiteX18" fmla="*/ 103555 w 742950"/>
              <a:gd name="connsiteY18" fmla="*/ 464745 h 751522"/>
              <a:gd name="connsiteX19" fmla="*/ 159068 w 742950"/>
              <a:gd name="connsiteY19" fmla="*/ 472440 h 751522"/>
              <a:gd name="connsiteX20" fmla="*/ 285750 w 742950"/>
              <a:gd name="connsiteY20" fmla="*/ 550545 h 751522"/>
              <a:gd name="connsiteX21" fmla="*/ 136207 w 742950"/>
              <a:gd name="connsiteY21" fmla="*/ 555307 h 751522"/>
              <a:gd name="connsiteX22" fmla="*/ 9525 w 742950"/>
              <a:gd name="connsiteY22" fmla="*/ 477202 h 751522"/>
              <a:gd name="connsiteX23" fmla="*/ 103555 w 742950"/>
              <a:gd name="connsiteY23" fmla="*/ 464745 h 751522"/>
              <a:gd name="connsiteX24" fmla="*/ 639396 w 742950"/>
              <a:gd name="connsiteY24" fmla="*/ 464343 h 751522"/>
              <a:gd name="connsiteX25" fmla="*/ 733425 w 742950"/>
              <a:gd name="connsiteY25" fmla="*/ 477202 h 751522"/>
              <a:gd name="connsiteX26" fmla="*/ 606742 w 742950"/>
              <a:gd name="connsiteY26" fmla="*/ 555307 h 751522"/>
              <a:gd name="connsiteX27" fmla="*/ 457200 w 742950"/>
              <a:gd name="connsiteY27" fmla="*/ 550545 h 751522"/>
              <a:gd name="connsiteX28" fmla="*/ 583883 w 742950"/>
              <a:gd name="connsiteY28" fmla="*/ 472440 h 751522"/>
              <a:gd name="connsiteX29" fmla="*/ 639396 w 742950"/>
              <a:gd name="connsiteY29" fmla="*/ 464343 h 751522"/>
              <a:gd name="connsiteX30" fmla="*/ 742950 w 742950"/>
              <a:gd name="connsiteY30" fmla="*/ 261938 h 751522"/>
              <a:gd name="connsiteX31" fmla="*/ 672465 w 742950"/>
              <a:gd name="connsiteY31" fmla="*/ 393383 h 751522"/>
              <a:gd name="connsiteX32" fmla="*/ 541020 w 742950"/>
              <a:gd name="connsiteY32" fmla="*/ 463868 h 751522"/>
              <a:gd name="connsiteX33" fmla="*/ 611505 w 742950"/>
              <a:gd name="connsiteY33" fmla="*/ 332423 h 751522"/>
              <a:gd name="connsiteX34" fmla="*/ 742950 w 742950"/>
              <a:gd name="connsiteY34" fmla="*/ 261938 h 751522"/>
              <a:gd name="connsiteX35" fmla="*/ 0 w 742950"/>
              <a:gd name="connsiteY35" fmla="*/ 261938 h 751522"/>
              <a:gd name="connsiteX36" fmla="*/ 131445 w 742950"/>
              <a:gd name="connsiteY36" fmla="*/ 332423 h 751522"/>
              <a:gd name="connsiteX37" fmla="*/ 201930 w 742950"/>
              <a:gd name="connsiteY37" fmla="*/ 463868 h 751522"/>
              <a:gd name="connsiteX38" fmla="*/ 70485 w 742950"/>
              <a:gd name="connsiteY38" fmla="*/ 393383 h 751522"/>
              <a:gd name="connsiteX39" fmla="*/ 0 w 742950"/>
              <a:gd name="connsiteY39" fmla="*/ 261938 h 751522"/>
              <a:gd name="connsiteX40" fmla="*/ 641985 w 742950"/>
              <a:gd name="connsiteY40" fmla="*/ 73343 h 751522"/>
              <a:gd name="connsiteX41" fmla="*/ 646747 w 742950"/>
              <a:gd name="connsiteY41" fmla="*/ 222885 h 751522"/>
              <a:gd name="connsiteX42" fmla="*/ 568642 w 742950"/>
              <a:gd name="connsiteY42" fmla="*/ 349568 h 751522"/>
              <a:gd name="connsiteX43" fmla="*/ 563880 w 742950"/>
              <a:gd name="connsiteY43" fmla="*/ 200025 h 751522"/>
              <a:gd name="connsiteX44" fmla="*/ 641985 w 742950"/>
              <a:gd name="connsiteY44" fmla="*/ 73343 h 751522"/>
              <a:gd name="connsiteX45" fmla="*/ 101917 w 742950"/>
              <a:gd name="connsiteY45" fmla="*/ 73343 h 751522"/>
              <a:gd name="connsiteX46" fmla="*/ 180022 w 742950"/>
              <a:gd name="connsiteY46" fmla="*/ 200025 h 751522"/>
              <a:gd name="connsiteX47" fmla="*/ 175260 w 742950"/>
              <a:gd name="connsiteY47" fmla="*/ 349568 h 751522"/>
              <a:gd name="connsiteX48" fmla="*/ 97155 w 742950"/>
              <a:gd name="connsiteY48" fmla="*/ 222885 h 751522"/>
              <a:gd name="connsiteX49" fmla="*/ 101917 w 742950"/>
              <a:gd name="connsiteY49" fmla="*/ 73343 h 751522"/>
              <a:gd name="connsiteX50" fmla="*/ 454342 w 742950"/>
              <a:gd name="connsiteY50" fmla="*/ 0 h 751522"/>
              <a:gd name="connsiteX51" fmla="*/ 532447 w 742950"/>
              <a:gd name="connsiteY51" fmla="*/ 126682 h 751522"/>
              <a:gd name="connsiteX52" fmla="*/ 527685 w 742950"/>
              <a:gd name="connsiteY52" fmla="*/ 276225 h 751522"/>
              <a:gd name="connsiteX53" fmla="*/ 449580 w 742950"/>
              <a:gd name="connsiteY53" fmla="*/ 149543 h 751522"/>
              <a:gd name="connsiteX54" fmla="*/ 454342 w 742950"/>
              <a:gd name="connsiteY54" fmla="*/ 0 h 751522"/>
              <a:gd name="connsiteX55" fmla="*/ 289560 w 742950"/>
              <a:gd name="connsiteY55" fmla="*/ 0 h 751522"/>
              <a:gd name="connsiteX56" fmla="*/ 294322 w 742950"/>
              <a:gd name="connsiteY56" fmla="*/ 149543 h 751522"/>
              <a:gd name="connsiteX57" fmla="*/ 216217 w 742950"/>
              <a:gd name="connsiteY57" fmla="*/ 276225 h 751522"/>
              <a:gd name="connsiteX58" fmla="*/ 211455 w 742950"/>
              <a:gd name="connsiteY58" fmla="*/ 126682 h 751522"/>
              <a:gd name="connsiteX59" fmla="*/ 289560 w 742950"/>
              <a:gd name="connsiteY59" fmla="*/ 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742950" h="751522">
                <a:moveTo>
                  <a:pt x="315634" y="574000"/>
                </a:moveTo>
                <a:cubicBezTo>
                  <a:pt x="339328" y="575310"/>
                  <a:pt x="359092" y="579120"/>
                  <a:pt x="371475" y="581977"/>
                </a:cubicBezTo>
                <a:cubicBezTo>
                  <a:pt x="396240" y="576262"/>
                  <a:pt x="450532" y="566737"/>
                  <a:pt x="506730" y="581977"/>
                </a:cubicBezTo>
                <a:cubicBezTo>
                  <a:pt x="582929" y="601980"/>
                  <a:pt x="635317" y="659130"/>
                  <a:pt x="635317" y="659130"/>
                </a:cubicBezTo>
                <a:cubicBezTo>
                  <a:pt x="635317" y="659130"/>
                  <a:pt x="561975" y="683895"/>
                  <a:pt x="485775" y="663892"/>
                </a:cubicBezTo>
                <a:cubicBezTo>
                  <a:pt x="472440" y="660082"/>
                  <a:pt x="461010" y="655320"/>
                  <a:pt x="449580" y="650557"/>
                </a:cubicBezTo>
                <a:cubicBezTo>
                  <a:pt x="463867" y="670560"/>
                  <a:pt x="478155" y="686752"/>
                  <a:pt x="507682" y="699135"/>
                </a:cubicBezTo>
                <a:lnTo>
                  <a:pt x="485775" y="751522"/>
                </a:lnTo>
                <a:cubicBezTo>
                  <a:pt x="433387" y="729615"/>
                  <a:pt x="411480" y="697230"/>
                  <a:pt x="392430" y="668655"/>
                </a:cubicBezTo>
                <a:cubicBezTo>
                  <a:pt x="385762" y="659130"/>
                  <a:pt x="379095" y="650557"/>
                  <a:pt x="372427" y="641985"/>
                </a:cubicBezTo>
                <a:cubicBezTo>
                  <a:pt x="364807" y="650557"/>
                  <a:pt x="359092" y="659130"/>
                  <a:pt x="352425" y="668655"/>
                </a:cubicBezTo>
                <a:cubicBezTo>
                  <a:pt x="332422" y="697230"/>
                  <a:pt x="310514" y="729615"/>
                  <a:pt x="259080" y="751522"/>
                </a:cubicBezTo>
                <a:lnTo>
                  <a:pt x="237172" y="699135"/>
                </a:lnTo>
                <a:cubicBezTo>
                  <a:pt x="266700" y="686752"/>
                  <a:pt x="280987" y="670560"/>
                  <a:pt x="295275" y="650557"/>
                </a:cubicBezTo>
                <a:cubicBezTo>
                  <a:pt x="283845" y="656272"/>
                  <a:pt x="271462" y="660082"/>
                  <a:pt x="259080" y="663892"/>
                </a:cubicBezTo>
                <a:cubicBezTo>
                  <a:pt x="182880" y="683895"/>
                  <a:pt x="109537" y="659130"/>
                  <a:pt x="109537" y="659130"/>
                </a:cubicBezTo>
                <a:cubicBezTo>
                  <a:pt x="109537" y="659130"/>
                  <a:pt x="160019" y="601027"/>
                  <a:pt x="236219" y="581025"/>
                </a:cubicBezTo>
                <a:cubicBezTo>
                  <a:pt x="264318" y="573881"/>
                  <a:pt x="291941" y="572690"/>
                  <a:pt x="315634" y="574000"/>
                </a:cubicBezTo>
                <a:close/>
                <a:moveTo>
                  <a:pt x="103555" y="464745"/>
                </a:moveTo>
                <a:cubicBezTo>
                  <a:pt x="121147" y="465236"/>
                  <a:pt x="140018" y="467439"/>
                  <a:pt x="159068" y="472440"/>
                </a:cubicBezTo>
                <a:cubicBezTo>
                  <a:pt x="235268" y="492442"/>
                  <a:pt x="285750" y="550545"/>
                  <a:pt x="285750" y="550545"/>
                </a:cubicBezTo>
                <a:cubicBezTo>
                  <a:pt x="285750" y="550545"/>
                  <a:pt x="212408" y="575310"/>
                  <a:pt x="136207" y="555307"/>
                </a:cubicBezTo>
                <a:cubicBezTo>
                  <a:pt x="60008" y="535305"/>
                  <a:pt x="9525" y="477202"/>
                  <a:pt x="9525" y="477202"/>
                </a:cubicBezTo>
                <a:cubicBezTo>
                  <a:pt x="9525" y="477202"/>
                  <a:pt x="50780" y="463271"/>
                  <a:pt x="103555" y="464745"/>
                </a:cubicBezTo>
                <a:close/>
                <a:moveTo>
                  <a:pt x="639396" y="464343"/>
                </a:moveTo>
                <a:cubicBezTo>
                  <a:pt x="692170" y="462736"/>
                  <a:pt x="733425" y="477202"/>
                  <a:pt x="733425" y="477202"/>
                </a:cubicBezTo>
                <a:cubicBezTo>
                  <a:pt x="733425" y="477202"/>
                  <a:pt x="682942" y="535305"/>
                  <a:pt x="606742" y="555307"/>
                </a:cubicBezTo>
                <a:cubicBezTo>
                  <a:pt x="530542" y="575310"/>
                  <a:pt x="457200" y="550545"/>
                  <a:pt x="457200" y="550545"/>
                </a:cubicBezTo>
                <a:cubicBezTo>
                  <a:pt x="457200" y="550545"/>
                  <a:pt x="507682" y="492442"/>
                  <a:pt x="583883" y="472440"/>
                </a:cubicBezTo>
                <a:cubicBezTo>
                  <a:pt x="602933" y="467201"/>
                  <a:pt x="621804" y="464879"/>
                  <a:pt x="639396" y="464343"/>
                </a:cubicBezTo>
                <a:close/>
                <a:moveTo>
                  <a:pt x="742950" y="261938"/>
                </a:moveTo>
                <a:cubicBezTo>
                  <a:pt x="742950" y="261938"/>
                  <a:pt x="727710" y="337186"/>
                  <a:pt x="672465" y="393383"/>
                </a:cubicBezTo>
                <a:cubicBezTo>
                  <a:pt x="616267" y="448628"/>
                  <a:pt x="541020" y="463868"/>
                  <a:pt x="541020" y="463868"/>
                </a:cubicBezTo>
                <a:cubicBezTo>
                  <a:pt x="541020" y="463868"/>
                  <a:pt x="555308" y="388620"/>
                  <a:pt x="611505" y="332423"/>
                </a:cubicBezTo>
                <a:cubicBezTo>
                  <a:pt x="667702" y="277178"/>
                  <a:pt x="742950" y="261938"/>
                  <a:pt x="742950" y="261938"/>
                </a:cubicBezTo>
                <a:close/>
                <a:moveTo>
                  <a:pt x="0" y="261938"/>
                </a:moveTo>
                <a:cubicBezTo>
                  <a:pt x="0" y="261938"/>
                  <a:pt x="75248" y="277178"/>
                  <a:pt x="131445" y="332423"/>
                </a:cubicBezTo>
                <a:cubicBezTo>
                  <a:pt x="186690" y="388620"/>
                  <a:pt x="201930" y="463868"/>
                  <a:pt x="201930" y="463868"/>
                </a:cubicBezTo>
                <a:cubicBezTo>
                  <a:pt x="201930" y="463868"/>
                  <a:pt x="126682" y="448628"/>
                  <a:pt x="70485" y="393383"/>
                </a:cubicBezTo>
                <a:cubicBezTo>
                  <a:pt x="15240" y="337186"/>
                  <a:pt x="0" y="261938"/>
                  <a:pt x="0" y="261938"/>
                </a:cubicBezTo>
                <a:close/>
                <a:moveTo>
                  <a:pt x="641985" y="73343"/>
                </a:moveTo>
                <a:cubicBezTo>
                  <a:pt x="641985" y="73343"/>
                  <a:pt x="666750" y="146685"/>
                  <a:pt x="646747" y="222885"/>
                </a:cubicBezTo>
                <a:cubicBezTo>
                  <a:pt x="625792" y="299086"/>
                  <a:pt x="568642" y="349568"/>
                  <a:pt x="568642" y="349568"/>
                </a:cubicBezTo>
                <a:cubicBezTo>
                  <a:pt x="568642" y="349568"/>
                  <a:pt x="543877" y="276226"/>
                  <a:pt x="563880" y="200025"/>
                </a:cubicBezTo>
                <a:cubicBezTo>
                  <a:pt x="583882" y="123825"/>
                  <a:pt x="641985" y="73343"/>
                  <a:pt x="641985" y="73343"/>
                </a:cubicBezTo>
                <a:close/>
                <a:moveTo>
                  <a:pt x="101917" y="73343"/>
                </a:moveTo>
                <a:cubicBezTo>
                  <a:pt x="101917" y="73343"/>
                  <a:pt x="160020" y="123825"/>
                  <a:pt x="180022" y="200025"/>
                </a:cubicBezTo>
                <a:cubicBezTo>
                  <a:pt x="200025" y="276226"/>
                  <a:pt x="175260" y="349568"/>
                  <a:pt x="175260" y="349568"/>
                </a:cubicBezTo>
                <a:cubicBezTo>
                  <a:pt x="175260" y="349568"/>
                  <a:pt x="117157" y="299086"/>
                  <a:pt x="97155" y="222885"/>
                </a:cubicBezTo>
                <a:cubicBezTo>
                  <a:pt x="77152" y="146685"/>
                  <a:pt x="101917" y="73343"/>
                  <a:pt x="101917" y="73343"/>
                </a:cubicBezTo>
                <a:close/>
                <a:moveTo>
                  <a:pt x="454342" y="0"/>
                </a:moveTo>
                <a:cubicBezTo>
                  <a:pt x="454342" y="0"/>
                  <a:pt x="512445" y="50483"/>
                  <a:pt x="532447" y="126682"/>
                </a:cubicBezTo>
                <a:cubicBezTo>
                  <a:pt x="552450" y="202883"/>
                  <a:pt x="527685" y="276225"/>
                  <a:pt x="527685" y="276225"/>
                </a:cubicBezTo>
                <a:cubicBezTo>
                  <a:pt x="527685" y="276225"/>
                  <a:pt x="469582" y="225743"/>
                  <a:pt x="449580" y="149543"/>
                </a:cubicBezTo>
                <a:cubicBezTo>
                  <a:pt x="429577" y="73343"/>
                  <a:pt x="454342" y="0"/>
                  <a:pt x="454342" y="0"/>
                </a:cubicBezTo>
                <a:close/>
                <a:moveTo>
                  <a:pt x="289560" y="0"/>
                </a:moveTo>
                <a:cubicBezTo>
                  <a:pt x="289560" y="0"/>
                  <a:pt x="314325" y="73343"/>
                  <a:pt x="294322" y="149543"/>
                </a:cubicBezTo>
                <a:cubicBezTo>
                  <a:pt x="273367" y="225743"/>
                  <a:pt x="216217" y="276225"/>
                  <a:pt x="216217" y="276225"/>
                </a:cubicBezTo>
                <a:cubicBezTo>
                  <a:pt x="216217" y="276225"/>
                  <a:pt x="191452" y="202883"/>
                  <a:pt x="211455" y="126682"/>
                </a:cubicBezTo>
                <a:cubicBezTo>
                  <a:pt x="231457" y="50483"/>
                  <a:pt x="289560" y="0"/>
                  <a:pt x="289560" y="0"/>
                </a:cubicBezTo>
                <a:close/>
              </a:path>
            </a:pathLst>
          </a:custGeom>
          <a:solidFill>
            <a:srgbClr val="2377F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srgbClr val="2377F2"/>
                </a:solidFill>
              </a:rPr>
              <a:t>Best</a:t>
            </a:r>
            <a:endParaRPr lang="ko-KR" altLang="en-US" sz="800" b="1" dirty="0">
              <a:solidFill>
                <a:srgbClr val="2377F2"/>
              </a:solidFill>
            </a:endParaRPr>
          </a:p>
        </p:txBody>
      </p:sp>
      <p:pic>
        <p:nvPicPr>
          <p:cNvPr id="1037" name="그래픽 1036" descr="번개 표시 윤곽선">
            <a:extLst>
              <a:ext uri="{FF2B5EF4-FFF2-40B4-BE49-F238E27FC236}">
                <a16:creationId xmlns:a16="http://schemas.microsoft.com/office/drawing/2014/main" id="{D9698F3A-AD6D-A9C1-962D-E83EBC3BB72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45536" y="5535656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2357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>
            <a:extLst>
              <a:ext uri="{FF2B5EF4-FFF2-40B4-BE49-F238E27FC236}">
                <a16:creationId xmlns:a16="http://schemas.microsoft.com/office/drawing/2014/main" id="{06A70D85-DD34-FC09-3783-149CB6C64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백업 현황 대시보드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235491DC-DAA6-606F-0653-8074EAB8C2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F843054E-9F7D-70F1-06A8-E05D58ABFD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백업 관련 구성과 현황에 대한 총체적인 파악을 손쉽게 </a:t>
            </a:r>
            <a:r>
              <a:rPr lang="ko-KR" altLang="en-US" dirty="0" err="1"/>
              <a:t>할수</a:t>
            </a:r>
            <a:r>
              <a:rPr lang="ko-KR" altLang="en-US" dirty="0"/>
              <a:t>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2050" name="Picture 2" descr="View Dashboard">
            <a:extLst>
              <a:ext uri="{FF2B5EF4-FFF2-40B4-BE49-F238E27FC236}">
                <a16:creationId xmlns:a16="http://schemas.microsoft.com/office/drawing/2014/main" id="{8622EC54-12CA-8502-1C3C-43666FC791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21"/>
          <a:stretch/>
        </p:blipFill>
        <p:spPr bwMode="auto">
          <a:xfrm>
            <a:off x="540000" y="1436208"/>
            <a:ext cx="9000000" cy="507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텍스트 개체 틀 8">
            <a:extLst>
              <a:ext uri="{FF2B5EF4-FFF2-40B4-BE49-F238E27FC236}">
                <a16:creationId xmlns:a16="http://schemas.microsoft.com/office/drawing/2014/main" id="{99A14633-011C-58B9-EE5A-A5BE79EA87EE}"/>
              </a:ext>
            </a:extLst>
          </p:cNvPr>
          <p:cNvSpPr txBox="1">
            <a:spLocks/>
          </p:cNvSpPr>
          <p:nvPr/>
        </p:nvSpPr>
        <p:spPr>
          <a:xfrm>
            <a:off x="9575898" y="2199846"/>
            <a:ext cx="2160000" cy="360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400" dirty="0">
                <a:solidFill>
                  <a:srgbClr val="003738"/>
                </a:solidFill>
              </a:rPr>
              <a:t>백업 진행 현황</a:t>
            </a:r>
            <a:endParaRPr lang="en-US" altLang="ko-KR" sz="1400" dirty="0">
              <a:solidFill>
                <a:srgbClr val="003738"/>
              </a:solidFill>
            </a:endParaRPr>
          </a:p>
          <a:p>
            <a:r>
              <a:rPr lang="ko-KR" altLang="en-US" sz="1400" dirty="0">
                <a:solidFill>
                  <a:srgbClr val="003738"/>
                </a:solidFill>
              </a:rPr>
              <a:t>작업 결과</a:t>
            </a:r>
            <a:endParaRPr lang="en-US" altLang="ko-KR" sz="1400" dirty="0">
              <a:solidFill>
                <a:srgbClr val="003738"/>
              </a:solidFill>
            </a:endParaRPr>
          </a:p>
          <a:p>
            <a:r>
              <a:rPr lang="ko-KR" altLang="en-US" sz="1400" dirty="0">
                <a:solidFill>
                  <a:srgbClr val="003738"/>
                </a:solidFill>
              </a:rPr>
              <a:t>완료 리스트</a:t>
            </a:r>
            <a:endParaRPr lang="en-US" altLang="ko-KR" sz="1400" dirty="0">
              <a:solidFill>
                <a:srgbClr val="003738"/>
              </a:solidFill>
            </a:endParaRPr>
          </a:p>
          <a:p>
            <a:r>
              <a:rPr lang="ko-KR" altLang="en-US" sz="1400" dirty="0">
                <a:solidFill>
                  <a:srgbClr val="003738"/>
                </a:solidFill>
              </a:rPr>
              <a:t>백업 스토리지 현황</a:t>
            </a:r>
          </a:p>
        </p:txBody>
      </p:sp>
    </p:spTree>
    <p:extLst>
      <p:ext uri="{BB962C8B-B14F-4D97-AF65-F5344CB8AC3E}">
        <p14:creationId xmlns:p14="http://schemas.microsoft.com/office/powerpoint/2010/main" val="34098217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E08493-66AB-40A7-A8A6-EB0F51E89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2D52600-8AD2-45A5-8837-A8BA479FDD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21</a:t>
            </a:fld>
            <a:endParaRPr lang="ko-KR" altLang="en-US"/>
          </a:p>
        </p:txBody>
      </p:sp>
      <p:graphicFrame>
        <p:nvGraphicFramePr>
          <p:cNvPr id="4" name="표 6">
            <a:extLst>
              <a:ext uri="{FF2B5EF4-FFF2-40B4-BE49-F238E27FC236}">
                <a16:creationId xmlns:a16="http://schemas.microsoft.com/office/drawing/2014/main" id="{6420D192-79DD-F4D4-E7D7-5031690F41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781310"/>
              </p:ext>
            </p:extLst>
          </p:nvPr>
        </p:nvGraphicFramePr>
        <p:xfrm>
          <a:off x="3761448" y="1238057"/>
          <a:ext cx="4669104" cy="4032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478666">
                  <a:extLst>
                    <a:ext uri="{9D8B030D-6E8A-4147-A177-3AD203B41FA5}">
                      <a16:colId xmlns:a16="http://schemas.microsoft.com/office/drawing/2014/main" val="2397790526"/>
                    </a:ext>
                  </a:extLst>
                </a:gridCol>
                <a:gridCol w="4190438">
                  <a:extLst>
                    <a:ext uri="{9D8B030D-6E8A-4147-A177-3AD203B41FA5}">
                      <a16:colId xmlns:a16="http://schemas.microsoft.com/office/drawing/2014/main" val="22971635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1.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제조사와 제품의 신뢰성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632956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2.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통합 백업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60091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3.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랜섬웨어 방어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22035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4.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가상환경 지원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238150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5.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고급 모니터링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1515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6.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EA20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성능 </a:t>
                      </a:r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빔 </a:t>
                      </a:r>
                      <a:r>
                        <a:rPr lang="ko-KR" altLang="en-US" sz="1600" b="1" dirty="0" err="1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플래그쉽</a:t>
                      </a:r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 기능</a:t>
                      </a:r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E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03813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7.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미래 기술과의 호환성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8406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53955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AE4B2C-0E8D-466F-A87A-102100812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플래그쉽</a:t>
            </a:r>
            <a:r>
              <a:rPr lang="ko-KR" altLang="en-US" dirty="0"/>
              <a:t> 기능 </a:t>
            </a:r>
            <a:r>
              <a:rPr lang="en-US" altLang="ko-KR" dirty="0"/>
              <a:t>- </a:t>
            </a:r>
            <a:r>
              <a:rPr lang="ko-KR" altLang="en-US" dirty="0"/>
              <a:t>빔 인스턴트 리커버리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F89BAA1-7222-4538-801F-5BEDB136D8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물리서버</a:t>
            </a:r>
            <a:r>
              <a:rPr lang="en-US" altLang="ko-KR" dirty="0"/>
              <a:t> </a:t>
            </a:r>
            <a:r>
              <a:rPr lang="ko-KR" altLang="en-US" dirty="0"/>
              <a:t>또는 </a:t>
            </a:r>
            <a:r>
              <a:rPr lang="en-US" altLang="ko-KR" dirty="0"/>
              <a:t>VM </a:t>
            </a:r>
            <a:r>
              <a:rPr lang="ko-KR" altLang="en-US" dirty="0" err="1"/>
              <a:t>장애시</a:t>
            </a:r>
            <a:r>
              <a:rPr lang="ko-KR" altLang="en-US" dirty="0"/>
              <a:t> </a:t>
            </a:r>
            <a:r>
              <a:rPr lang="ko-KR" altLang="en-US" dirty="0" err="1"/>
              <a:t>백업본</a:t>
            </a:r>
            <a:r>
              <a:rPr lang="ko-KR" altLang="en-US" dirty="0"/>
              <a:t> 만으로 즉시 </a:t>
            </a:r>
            <a:r>
              <a:rPr lang="en-US" altLang="ko-KR" dirty="0"/>
              <a:t>5</a:t>
            </a:r>
            <a:r>
              <a:rPr lang="ko-KR" altLang="en-US" dirty="0" err="1"/>
              <a:t>분이내</a:t>
            </a:r>
            <a:r>
              <a:rPr lang="ko-KR" altLang="en-US" dirty="0"/>
              <a:t> 서비스 </a:t>
            </a:r>
            <a:r>
              <a:rPr lang="ko-KR" altLang="en-US" dirty="0" err="1"/>
              <a:t>가동할수</a:t>
            </a:r>
            <a:r>
              <a:rPr lang="ko-KR" altLang="en-US" dirty="0"/>
              <a:t> 있습니다</a:t>
            </a:r>
            <a:r>
              <a:rPr lang="en-US" altLang="ko-KR" dirty="0"/>
              <a:t>. </a:t>
            </a:r>
            <a:r>
              <a:rPr lang="ko-KR" altLang="en-US" dirty="0"/>
              <a:t>일단 서비스는 재개하고 데이터 복구와 원인파악은 백그라운드로 </a:t>
            </a:r>
            <a:r>
              <a:rPr lang="ko-KR" altLang="en-US" dirty="0" err="1"/>
              <a:t>병행할수</a:t>
            </a:r>
            <a:r>
              <a:rPr lang="ko-KR" altLang="en-US" dirty="0"/>
              <a:t>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45E3FB8-3704-4438-AD3F-F52A3EA20283}"/>
              </a:ext>
            </a:extLst>
          </p:cNvPr>
          <p:cNvSpPr txBox="1"/>
          <p:nvPr/>
        </p:nvSpPr>
        <p:spPr>
          <a:xfrm>
            <a:off x="8023153" y="3119335"/>
            <a:ext cx="3613194" cy="2800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latinLnBrk="0">
              <a:lnSpc>
                <a:spcPct val="12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ko-KR" altLang="en-US" sz="1200" dirty="0"/>
              <a:t>서버</a:t>
            </a:r>
            <a:r>
              <a:rPr lang="en-US" altLang="ko-KR" sz="1200" dirty="0"/>
              <a:t>, VM, NAS </a:t>
            </a:r>
            <a:r>
              <a:rPr lang="ko-KR" altLang="en-US" sz="1200" dirty="0" err="1"/>
              <a:t>장애시</a:t>
            </a:r>
            <a:r>
              <a:rPr lang="ko-KR" altLang="en-US" sz="1200" dirty="0"/>
              <a:t> 백업본으로 즉시 서비스 </a:t>
            </a:r>
            <a:r>
              <a:rPr lang="en-US" altLang="ko-KR" sz="1200" dirty="0"/>
              <a:t>(5</a:t>
            </a:r>
            <a:r>
              <a:rPr lang="ko-KR" altLang="en-US" sz="1200" dirty="0"/>
              <a:t>분내 완료</a:t>
            </a:r>
            <a:r>
              <a:rPr lang="en-US" altLang="ko-KR" sz="1200" dirty="0"/>
              <a:t>)</a:t>
            </a:r>
          </a:p>
          <a:p>
            <a:pPr marL="285750" indent="-285750" latinLnBrk="0">
              <a:lnSpc>
                <a:spcPct val="12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ko-KR" altLang="en-US" sz="1200" dirty="0"/>
              <a:t>원격지로 복제된 백업본으로도 즉시 서비스 가능 </a:t>
            </a:r>
            <a:r>
              <a:rPr lang="en-US" altLang="ko-KR" sz="1200" dirty="0"/>
              <a:t>(5</a:t>
            </a:r>
            <a:r>
              <a:rPr lang="ko-KR" altLang="en-US" sz="1200" dirty="0"/>
              <a:t>분내 완료</a:t>
            </a:r>
            <a:r>
              <a:rPr lang="en-US" altLang="ko-KR" sz="1200" dirty="0"/>
              <a:t>)</a:t>
            </a:r>
          </a:p>
          <a:p>
            <a:pPr marL="285750" indent="-285750" latinLnBrk="0">
              <a:lnSpc>
                <a:spcPct val="12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ko-KR" altLang="en-US" sz="1200" dirty="0"/>
              <a:t>의존 서비스와 함께 그룹화 실행 가능</a:t>
            </a:r>
            <a:endParaRPr lang="en-US" altLang="ko-KR" sz="1200" dirty="0"/>
          </a:p>
          <a:p>
            <a:pPr marL="285750" indent="-285750" latinLnBrk="0">
              <a:lnSpc>
                <a:spcPct val="12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ko-KR" altLang="en-US" sz="1200" dirty="0"/>
              <a:t>압축</a:t>
            </a:r>
            <a:r>
              <a:rPr lang="en-US" altLang="ko-KR" sz="1200" dirty="0"/>
              <a:t>, </a:t>
            </a:r>
            <a:r>
              <a:rPr lang="ko-KR" altLang="en-US" sz="1200" dirty="0"/>
              <a:t>암호화</a:t>
            </a:r>
            <a:r>
              <a:rPr lang="en-US" altLang="ko-KR" sz="1200" dirty="0"/>
              <a:t>, </a:t>
            </a:r>
            <a:r>
              <a:rPr lang="ko-KR" altLang="en-US" sz="1200" dirty="0"/>
              <a:t>중복제거 적용상태에서 지원</a:t>
            </a:r>
            <a:endParaRPr lang="en-US" altLang="ko-KR" sz="1200" dirty="0"/>
          </a:p>
          <a:p>
            <a:pPr marL="285750" indent="-285750" latinLnBrk="0">
              <a:lnSpc>
                <a:spcPct val="12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ko-KR" altLang="en-US" sz="1200" dirty="0"/>
              <a:t>백업마스터의 </a:t>
            </a:r>
            <a:r>
              <a:rPr lang="en-US" altLang="ko-KR" sz="1200" dirty="0"/>
              <a:t>Hyper-V </a:t>
            </a:r>
            <a:r>
              <a:rPr lang="ko-KR" altLang="en-US" sz="1200" dirty="0" err="1"/>
              <a:t>하이퍼바이저</a:t>
            </a:r>
            <a:r>
              <a:rPr lang="ko-KR" altLang="en-US" sz="1200" dirty="0"/>
              <a:t> 또는 외부의 </a:t>
            </a:r>
            <a:r>
              <a:rPr lang="en-US" altLang="ko-KR" sz="1200" dirty="0"/>
              <a:t>VMware, Nutanix AHV </a:t>
            </a:r>
            <a:r>
              <a:rPr lang="ko-KR" altLang="en-US" sz="1200" dirty="0"/>
              <a:t>등의 </a:t>
            </a:r>
            <a:r>
              <a:rPr lang="ko-KR" altLang="en-US" sz="1200" dirty="0" err="1"/>
              <a:t>하이퍼바이저와</a:t>
            </a:r>
            <a:r>
              <a:rPr lang="ko-KR" altLang="en-US" sz="1200" dirty="0"/>
              <a:t> 연동 가능</a:t>
            </a:r>
            <a:endParaRPr lang="en-US" altLang="ko-KR" sz="1200" dirty="0"/>
          </a:p>
          <a:p>
            <a:pPr marL="285750" indent="-285750" latinLnBrk="0">
              <a:lnSpc>
                <a:spcPct val="12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en-US" altLang="ko-KR" sz="1200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59D8BCB0-9394-4938-A0F6-A0D66B8278FA}"/>
              </a:ext>
            </a:extLst>
          </p:cNvPr>
          <p:cNvSpPr/>
          <p:nvPr/>
        </p:nvSpPr>
        <p:spPr>
          <a:xfrm>
            <a:off x="2532807" y="2052498"/>
            <a:ext cx="1997887" cy="57500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r>
              <a:rPr lang="ko-KR" altLang="en-US" sz="1400" b="1" dirty="0">
                <a:solidFill>
                  <a:srgbClr val="003738"/>
                </a:solidFill>
              </a:rPr>
              <a:t>빔 인스턴트 리커버리</a:t>
            </a:r>
          </a:p>
        </p:txBody>
      </p:sp>
      <p:sp>
        <p:nvSpPr>
          <p:cNvPr id="21" name="이등변 삼각형 20">
            <a:extLst>
              <a:ext uri="{FF2B5EF4-FFF2-40B4-BE49-F238E27FC236}">
                <a16:creationId xmlns:a16="http://schemas.microsoft.com/office/drawing/2014/main" id="{ED6F222D-6C0E-400F-A799-81E40C979EC2}"/>
              </a:ext>
            </a:extLst>
          </p:cNvPr>
          <p:cNvSpPr/>
          <p:nvPr/>
        </p:nvSpPr>
        <p:spPr>
          <a:xfrm flipH="1" flipV="1">
            <a:off x="5460887" y="3919036"/>
            <a:ext cx="1405822" cy="896641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99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2013732-1AF7-4ECB-A69D-2521A0E7161E}"/>
              </a:ext>
            </a:extLst>
          </p:cNvPr>
          <p:cNvSpPr txBox="1"/>
          <p:nvPr/>
        </p:nvSpPr>
        <p:spPr>
          <a:xfrm>
            <a:off x="5258464" y="5191038"/>
            <a:ext cx="1810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/>
              <a:t>백업 마스터 서버</a:t>
            </a:r>
            <a:endParaRPr lang="en-US" altLang="ko-KR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F1FB79-5898-43A8-825E-1B55CEC3E62E}"/>
              </a:ext>
            </a:extLst>
          </p:cNvPr>
          <p:cNvSpPr txBox="1"/>
          <p:nvPr/>
        </p:nvSpPr>
        <p:spPr>
          <a:xfrm>
            <a:off x="5464516" y="4042132"/>
            <a:ext cx="13985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/>
              <a:t>Hypervisor</a:t>
            </a:r>
            <a:endParaRPr lang="ko-KR" altLang="en-US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546A265-BF64-46A8-82F3-28EC57FF4407}"/>
              </a:ext>
            </a:extLst>
          </p:cNvPr>
          <p:cNvSpPr txBox="1"/>
          <p:nvPr/>
        </p:nvSpPr>
        <p:spPr>
          <a:xfrm>
            <a:off x="4967062" y="3357062"/>
            <a:ext cx="2393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lang="ko-KR" altLang="en-US" sz="1400" b="1" dirty="0"/>
              <a:t>서버</a:t>
            </a:r>
            <a:r>
              <a:rPr lang="en-US" altLang="ko-KR" sz="1400" b="1" dirty="0"/>
              <a:t>/VM</a:t>
            </a:r>
            <a:r>
              <a:rPr lang="ko-KR" altLang="en-US" sz="1400" b="1" dirty="0"/>
              <a:t> </a:t>
            </a:r>
            <a:r>
              <a:rPr lang="ko-KR" altLang="en-US" sz="1400" b="1" dirty="0" err="1"/>
              <a:t>장애시</a:t>
            </a:r>
            <a:r>
              <a:rPr lang="ko-KR" altLang="en-US" sz="1400" b="1" dirty="0"/>
              <a:t> 백업본으로 </a:t>
            </a:r>
            <a:r>
              <a:rPr lang="en-US" altLang="ko-KR" sz="1400" b="1" dirty="0"/>
              <a:t>5</a:t>
            </a:r>
            <a:r>
              <a:rPr lang="ko-KR" altLang="en-US" sz="1400" b="1" dirty="0"/>
              <a:t>분내 즉시 서비스</a:t>
            </a:r>
            <a:endParaRPr lang="en-US" altLang="ko-KR" sz="1400" b="1" dirty="0"/>
          </a:p>
        </p:txBody>
      </p:sp>
      <p:sp>
        <p:nvSpPr>
          <p:cNvPr id="30" name="자유형: 도형 29">
            <a:extLst>
              <a:ext uri="{FF2B5EF4-FFF2-40B4-BE49-F238E27FC236}">
                <a16:creationId xmlns:a16="http://schemas.microsoft.com/office/drawing/2014/main" id="{A506E31F-93C9-4FC7-AE3C-1877AD6F200B}"/>
              </a:ext>
            </a:extLst>
          </p:cNvPr>
          <p:cNvSpPr/>
          <p:nvPr/>
        </p:nvSpPr>
        <p:spPr>
          <a:xfrm>
            <a:off x="5457906" y="2738562"/>
            <a:ext cx="360000" cy="540000"/>
          </a:xfrm>
          <a:custGeom>
            <a:avLst/>
            <a:gdLst>
              <a:gd name="connsiteX0" fmla="*/ 228600 w 266700"/>
              <a:gd name="connsiteY0" fmla="*/ 95250 h 533400"/>
              <a:gd name="connsiteX1" fmla="*/ 38100 w 266700"/>
              <a:gd name="connsiteY1" fmla="*/ 95250 h 533400"/>
              <a:gd name="connsiteX2" fmla="*/ 38100 w 266700"/>
              <a:gd name="connsiteY2" fmla="*/ 38100 h 533400"/>
              <a:gd name="connsiteX3" fmla="*/ 228600 w 266700"/>
              <a:gd name="connsiteY3" fmla="*/ 38100 h 533400"/>
              <a:gd name="connsiteX4" fmla="*/ 228600 w 266700"/>
              <a:gd name="connsiteY4" fmla="*/ 95250 h 533400"/>
              <a:gd name="connsiteX5" fmla="*/ 228600 w 266700"/>
              <a:gd name="connsiteY5" fmla="*/ 190500 h 533400"/>
              <a:gd name="connsiteX6" fmla="*/ 38100 w 266700"/>
              <a:gd name="connsiteY6" fmla="*/ 190500 h 533400"/>
              <a:gd name="connsiteX7" fmla="*/ 38100 w 266700"/>
              <a:gd name="connsiteY7" fmla="*/ 133350 h 533400"/>
              <a:gd name="connsiteX8" fmla="*/ 228600 w 266700"/>
              <a:gd name="connsiteY8" fmla="*/ 133350 h 533400"/>
              <a:gd name="connsiteX9" fmla="*/ 228600 w 266700"/>
              <a:gd name="connsiteY9" fmla="*/ 190500 h 533400"/>
              <a:gd name="connsiteX10" fmla="*/ 133350 w 266700"/>
              <a:gd name="connsiteY10" fmla="*/ 476250 h 533400"/>
              <a:gd name="connsiteX11" fmla="*/ 104775 w 266700"/>
              <a:gd name="connsiteY11" fmla="*/ 447675 h 533400"/>
              <a:gd name="connsiteX12" fmla="*/ 133350 w 266700"/>
              <a:gd name="connsiteY12" fmla="*/ 419100 h 533400"/>
              <a:gd name="connsiteX13" fmla="*/ 161925 w 266700"/>
              <a:gd name="connsiteY13" fmla="*/ 447675 h 533400"/>
              <a:gd name="connsiteX14" fmla="*/ 133350 w 266700"/>
              <a:gd name="connsiteY14" fmla="*/ 476250 h 533400"/>
              <a:gd name="connsiteX15" fmla="*/ 228600 w 266700"/>
              <a:gd name="connsiteY15" fmla="*/ 0 h 533400"/>
              <a:gd name="connsiteX16" fmla="*/ 38100 w 266700"/>
              <a:gd name="connsiteY16" fmla="*/ 0 h 533400"/>
              <a:gd name="connsiteX17" fmla="*/ 0 w 266700"/>
              <a:gd name="connsiteY17" fmla="*/ 38100 h 533400"/>
              <a:gd name="connsiteX18" fmla="*/ 0 w 266700"/>
              <a:gd name="connsiteY18" fmla="*/ 495300 h 533400"/>
              <a:gd name="connsiteX19" fmla="*/ 38100 w 266700"/>
              <a:gd name="connsiteY19" fmla="*/ 533400 h 533400"/>
              <a:gd name="connsiteX20" fmla="*/ 228600 w 266700"/>
              <a:gd name="connsiteY20" fmla="*/ 533400 h 533400"/>
              <a:gd name="connsiteX21" fmla="*/ 266700 w 266700"/>
              <a:gd name="connsiteY21" fmla="*/ 495300 h 533400"/>
              <a:gd name="connsiteX22" fmla="*/ 266700 w 266700"/>
              <a:gd name="connsiteY22" fmla="*/ 38100 h 533400"/>
              <a:gd name="connsiteX23" fmla="*/ 228600 w 266700"/>
              <a:gd name="connsiteY23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6700" h="533400">
                <a:moveTo>
                  <a:pt x="228600" y="95250"/>
                </a:moveTo>
                <a:lnTo>
                  <a:pt x="38100" y="95250"/>
                </a:lnTo>
                <a:lnTo>
                  <a:pt x="38100" y="38100"/>
                </a:lnTo>
                <a:lnTo>
                  <a:pt x="228600" y="38100"/>
                </a:lnTo>
                <a:lnTo>
                  <a:pt x="228600" y="95250"/>
                </a:lnTo>
                <a:close/>
                <a:moveTo>
                  <a:pt x="228600" y="190500"/>
                </a:moveTo>
                <a:lnTo>
                  <a:pt x="38100" y="190500"/>
                </a:lnTo>
                <a:lnTo>
                  <a:pt x="38100" y="133350"/>
                </a:lnTo>
                <a:lnTo>
                  <a:pt x="228600" y="133350"/>
                </a:lnTo>
                <a:lnTo>
                  <a:pt x="228600" y="190500"/>
                </a:lnTo>
                <a:close/>
                <a:moveTo>
                  <a:pt x="133350" y="476250"/>
                </a:moveTo>
                <a:cubicBezTo>
                  <a:pt x="117158" y="476250"/>
                  <a:pt x="104775" y="463867"/>
                  <a:pt x="104775" y="447675"/>
                </a:cubicBezTo>
                <a:cubicBezTo>
                  <a:pt x="104775" y="431483"/>
                  <a:pt x="117158" y="419100"/>
                  <a:pt x="133350" y="419100"/>
                </a:cubicBezTo>
                <a:cubicBezTo>
                  <a:pt x="149542" y="419100"/>
                  <a:pt x="161925" y="431483"/>
                  <a:pt x="161925" y="447675"/>
                </a:cubicBezTo>
                <a:cubicBezTo>
                  <a:pt x="161925" y="463867"/>
                  <a:pt x="149542" y="476250"/>
                  <a:pt x="133350" y="476250"/>
                </a:cubicBezTo>
                <a:close/>
                <a:moveTo>
                  <a:pt x="228600" y="0"/>
                </a:moveTo>
                <a:lnTo>
                  <a:pt x="38100" y="0"/>
                </a:lnTo>
                <a:cubicBezTo>
                  <a:pt x="17145" y="0"/>
                  <a:pt x="0" y="17145"/>
                  <a:pt x="0" y="38100"/>
                </a:cubicBezTo>
                <a:lnTo>
                  <a:pt x="0" y="495300"/>
                </a:lnTo>
                <a:cubicBezTo>
                  <a:pt x="0" y="516255"/>
                  <a:pt x="17145" y="533400"/>
                  <a:pt x="38100" y="533400"/>
                </a:cubicBezTo>
                <a:lnTo>
                  <a:pt x="228600" y="533400"/>
                </a:lnTo>
                <a:cubicBezTo>
                  <a:pt x="249555" y="533400"/>
                  <a:pt x="266700" y="516255"/>
                  <a:pt x="266700" y="495300"/>
                </a:cubicBezTo>
                <a:lnTo>
                  <a:pt x="266700" y="38100"/>
                </a:lnTo>
                <a:cubicBezTo>
                  <a:pt x="266700" y="17145"/>
                  <a:pt x="249555" y="0"/>
                  <a:pt x="228600" y="0"/>
                </a:cubicBezTo>
                <a:close/>
              </a:path>
            </a:pathLst>
          </a:custGeom>
          <a:solidFill>
            <a:srgbClr val="2377F2"/>
          </a:solidFill>
          <a:ln w="9525" cap="flat">
            <a:noFill/>
            <a:prstDash val="lgDash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cxnSp>
        <p:nvCxnSpPr>
          <p:cNvPr id="35" name="직선 화살표 연결선 34">
            <a:extLst>
              <a:ext uri="{FF2B5EF4-FFF2-40B4-BE49-F238E27FC236}">
                <a16:creationId xmlns:a16="http://schemas.microsoft.com/office/drawing/2014/main" id="{FC8A4801-5FCA-4307-A01C-BE1047886289}"/>
              </a:ext>
            </a:extLst>
          </p:cNvPr>
          <p:cNvCxnSpPr>
            <a:cxnSpLocks/>
          </p:cNvCxnSpPr>
          <p:nvPr/>
        </p:nvCxnSpPr>
        <p:spPr>
          <a:xfrm flipV="1">
            <a:off x="6562641" y="2807936"/>
            <a:ext cx="0" cy="411700"/>
          </a:xfrm>
          <a:prstGeom prst="straightConnector1">
            <a:avLst/>
          </a:prstGeom>
          <a:ln w="28575">
            <a:solidFill>
              <a:srgbClr val="2377F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그래픽 35" descr="활짝 웃는 얼굴(윤곽선) 단색으로 채워진">
            <a:extLst>
              <a:ext uri="{FF2B5EF4-FFF2-40B4-BE49-F238E27FC236}">
                <a16:creationId xmlns:a16="http://schemas.microsoft.com/office/drawing/2014/main" id="{6EDA8CD6-E8E2-40A8-8FE5-6D5F966137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46942" y="2163507"/>
            <a:ext cx="720000" cy="720000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EC01167E-5CB4-4784-8D76-5B36A8C5B247}"/>
              </a:ext>
            </a:extLst>
          </p:cNvPr>
          <p:cNvSpPr txBox="1"/>
          <p:nvPr/>
        </p:nvSpPr>
        <p:spPr>
          <a:xfrm>
            <a:off x="433450" y="4924592"/>
            <a:ext cx="1008000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1000" dirty="0"/>
              <a:t>서버</a:t>
            </a: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4ABD6ACF-918F-43C2-A42E-585E8531185D}"/>
              </a:ext>
            </a:extLst>
          </p:cNvPr>
          <p:cNvSpPr/>
          <p:nvPr/>
        </p:nvSpPr>
        <p:spPr>
          <a:xfrm>
            <a:off x="1456173" y="4359736"/>
            <a:ext cx="504000" cy="54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>
                <a:solidFill>
                  <a:schemeClr val="bg1"/>
                </a:solidFill>
              </a:rPr>
              <a:t>VM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F2A458-463C-4CBE-8C51-7B8DF5633F1A}"/>
              </a:ext>
            </a:extLst>
          </p:cNvPr>
          <p:cNvSpPr txBox="1"/>
          <p:nvPr/>
        </p:nvSpPr>
        <p:spPr>
          <a:xfrm>
            <a:off x="1204173" y="4924704"/>
            <a:ext cx="1008000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/>
              <a:t>VM</a:t>
            </a:r>
            <a:endParaRPr lang="ko-KR" altLang="en-US" sz="1000" dirty="0"/>
          </a:p>
        </p:txBody>
      </p:sp>
      <p:cxnSp>
        <p:nvCxnSpPr>
          <p:cNvPr id="15" name="직선 화살표 연결선 14">
            <a:extLst>
              <a:ext uri="{FF2B5EF4-FFF2-40B4-BE49-F238E27FC236}">
                <a16:creationId xmlns:a16="http://schemas.microsoft.com/office/drawing/2014/main" id="{86326BDD-B0C2-4FE7-9F2C-3EF62315A2B3}"/>
              </a:ext>
            </a:extLst>
          </p:cNvPr>
          <p:cNvCxnSpPr>
            <a:cxnSpLocks/>
            <a:stCxn id="42" idx="3"/>
          </p:cNvCxnSpPr>
          <p:nvPr/>
        </p:nvCxnSpPr>
        <p:spPr>
          <a:xfrm>
            <a:off x="1960173" y="4629736"/>
            <a:ext cx="2781543" cy="1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4BD6433C-04F2-4736-BCF1-7C81DDB5600C}"/>
              </a:ext>
            </a:extLst>
          </p:cNvPr>
          <p:cNvSpPr txBox="1"/>
          <p:nvPr/>
        </p:nvSpPr>
        <p:spPr>
          <a:xfrm>
            <a:off x="2548202" y="4306082"/>
            <a:ext cx="14058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solidFill>
                  <a:srgbClr val="003738"/>
                </a:solidFill>
              </a:rPr>
              <a:t>평상시 백업</a:t>
            </a:r>
          </a:p>
        </p:txBody>
      </p:sp>
      <p:pic>
        <p:nvPicPr>
          <p:cNvPr id="51" name="그래픽 50" descr="무서워하는 얼굴(윤곽선) 단색으로 채워진">
            <a:extLst>
              <a:ext uri="{FF2B5EF4-FFF2-40B4-BE49-F238E27FC236}">
                <a16:creationId xmlns:a16="http://schemas.microsoft.com/office/drawing/2014/main" id="{5E340666-D416-4609-B442-9328CD25ED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7450" y="3757421"/>
            <a:ext cx="540000" cy="540000"/>
          </a:xfrm>
          <a:prstGeom prst="rect">
            <a:avLst/>
          </a:prstGeom>
        </p:spPr>
      </p:pic>
      <p:pic>
        <p:nvPicPr>
          <p:cNvPr id="52" name="그래픽 51" descr="무서워하는 얼굴(윤곽선) 단색으로 채워진">
            <a:extLst>
              <a:ext uri="{FF2B5EF4-FFF2-40B4-BE49-F238E27FC236}">
                <a16:creationId xmlns:a16="http://schemas.microsoft.com/office/drawing/2014/main" id="{4A085110-2AF1-4F23-9186-E2162C0345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38173" y="3757421"/>
            <a:ext cx="540000" cy="540000"/>
          </a:xfrm>
          <a:prstGeom prst="rect">
            <a:avLst/>
          </a:prstGeom>
        </p:spPr>
      </p:pic>
      <p:sp>
        <p:nvSpPr>
          <p:cNvPr id="25" name="직사각형 24">
            <a:extLst>
              <a:ext uri="{FF2B5EF4-FFF2-40B4-BE49-F238E27FC236}">
                <a16:creationId xmlns:a16="http://schemas.microsoft.com/office/drawing/2014/main" id="{57CAD3C6-E59C-43AE-865B-43547CA65299}"/>
              </a:ext>
            </a:extLst>
          </p:cNvPr>
          <p:cNvSpPr/>
          <p:nvPr/>
        </p:nvSpPr>
        <p:spPr>
          <a:xfrm>
            <a:off x="5870096" y="2738562"/>
            <a:ext cx="504000" cy="540000"/>
          </a:xfrm>
          <a:prstGeom prst="rect">
            <a:avLst/>
          </a:prstGeom>
          <a:solidFill>
            <a:srgbClr val="2377F2"/>
          </a:solidFill>
          <a:ln w="952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>
                <a:solidFill>
                  <a:schemeClr val="bg1"/>
                </a:solidFill>
              </a:rPr>
              <a:t>VM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4" name="자유형: 도형 3">
            <a:extLst>
              <a:ext uri="{FF2B5EF4-FFF2-40B4-BE49-F238E27FC236}">
                <a16:creationId xmlns:a16="http://schemas.microsoft.com/office/drawing/2014/main" id="{3DD46F23-8511-7BE0-4774-E23FAAFEA023}"/>
              </a:ext>
            </a:extLst>
          </p:cNvPr>
          <p:cNvSpPr>
            <a:spLocks noChangeAspect="1"/>
          </p:cNvSpPr>
          <p:nvPr/>
        </p:nvSpPr>
        <p:spPr>
          <a:xfrm>
            <a:off x="757450" y="4359736"/>
            <a:ext cx="360000" cy="540000"/>
          </a:xfrm>
          <a:custGeom>
            <a:avLst/>
            <a:gdLst>
              <a:gd name="connsiteX0" fmla="*/ 228600 w 266700"/>
              <a:gd name="connsiteY0" fmla="*/ 95250 h 533400"/>
              <a:gd name="connsiteX1" fmla="*/ 38100 w 266700"/>
              <a:gd name="connsiteY1" fmla="*/ 95250 h 533400"/>
              <a:gd name="connsiteX2" fmla="*/ 38100 w 266700"/>
              <a:gd name="connsiteY2" fmla="*/ 38100 h 533400"/>
              <a:gd name="connsiteX3" fmla="*/ 228600 w 266700"/>
              <a:gd name="connsiteY3" fmla="*/ 38100 h 533400"/>
              <a:gd name="connsiteX4" fmla="*/ 228600 w 266700"/>
              <a:gd name="connsiteY4" fmla="*/ 95250 h 533400"/>
              <a:gd name="connsiteX5" fmla="*/ 228600 w 266700"/>
              <a:gd name="connsiteY5" fmla="*/ 190500 h 533400"/>
              <a:gd name="connsiteX6" fmla="*/ 38100 w 266700"/>
              <a:gd name="connsiteY6" fmla="*/ 190500 h 533400"/>
              <a:gd name="connsiteX7" fmla="*/ 38100 w 266700"/>
              <a:gd name="connsiteY7" fmla="*/ 133350 h 533400"/>
              <a:gd name="connsiteX8" fmla="*/ 228600 w 266700"/>
              <a:gd name="connsiteY8" fmla="*/ 133350 h 533400"/>
              <a:gd name="connsiteX9" fmla="*/ 228600 w 266700"/>
              <a:gd name="connsiteY9" fmla="*/ 190500 h 533400"/>
              <a:gd name="connsiteX10" fmla="*/ 133350 w 266700"/>
              <a:gd name="connsiteY10" fmla="*/ 476250 h 533400"/>
              <a:gd name="connsiteX11" fmla="*/ 104775 w 266700"/>
              <a:gd name="connsiteY11" fmla="*/ 447675 h 533400"/>
              <a:gd name="connsiteX12" fmla="*/ 133350 w 266700"/>
              <a:gd name="connsiteY12" fmla="*/ 419100 h 533400"/>
              <a:gd name="connsiteX13" fmla="*/ 161925 w 266700"/>
              <a:gd name="connsiteY13" fmla="*/ 447675 h 533400"/>
              <a:gd name="connsiteX14" fmla="*/ 133350 w 266700"/>
              <a:gd name="connsiteY14" fmla="*/ 476250 h 533400"/>
              <a:gd name="connsiteX15" fmla="*/ 228600 w 266700"/>
              <a:gd name="connsiteY15" fmla="*/ 0 h 533400"/>
              <a:gd name="connsiteX16" fmla="*/ 38100 w 266700"/>
              <a:gd name="connsiteY16" fmla="*/ 0 h 533400"/>
              <a:gd name="connsiteX17" fmla="*/ 0 w 266700"/>
              <a:gd name="connsiteY17" fmla="*/ 38100 h 533400"/>
              <a:gd name="connsiteX18" fmla="*/ 0 w 266700"/>
              <a:gd name="connsiteY18" fmla="*/ 495300 h 533400"/>
              <a:gd name="connsiteX19" fmla="*/ 38100 w 266700"/>
              <a:gd name="connsiteY19" fmla="*/ 533400 h 533400"/>
              <a:gd name="connsiteX20" fmla="*/ 228600 w 266700"/>
              <a:gd name="connsiteY20" fmla="*/ 533400 h 533400"/>
              <a:gd name="connsiteX21" fmla="*/ 266700 w 266700"/>
              <a:gd name="connsiteY21" fmla="*/ 495300 h 533400"/>
              <a:gd name="connsiteX22" fmla="*/ 266700 w 266700"/>
              <a:gd name="connsiteY22" fmla="*/ 38100 h 533400"/>
              <a:gd name="connsiteX23" fmla="*/ 228600 w 266700"/>
              <a:gd name="connsiteY23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6700" h="533400">
                <a:moveTo>
                  <a:pt x="228600" y="95250"/>
                </a:moveTo>
                <a:lnTo>
                  <a:pt x="38100" y="95250"/>
                </a:lnTo>
                <a:lnTo>
                  <a:pt x="38100" y="38100"/>
                </a:lnTo>
                <a:lnTo>
                  <a:pt x="228600" y="38100"/>
                </a:lnTo>
                <a:lnTo>
                  <a:pt x="228600" y="95250"/>
                </a:lnTo>
                <a:close/>
                <a:moveTo>
                  <a:pt x="228600" y="190500"/>
                </a:moveTo>
                <a:lnTo>
                  <a:pt x="38100" y="190500"/>
                </a:lnTo>
                <a:lnTo>
                  <a:pt x="38100" y="133350"/>
                </a:lnTo>
                <a:lnTo>
                  <a:pt x="228600" y="133350"/>
                </a:lnTo>
                <a:lnTo>
                  <a:pt x="228600" y="190500"/>
                </a:lnTo>
                <a:close/>
                <a:moveTo>
                  <a:pt x="133350" y="476250"/>
                </a:moveTo>
                <a:cubicBezTo>
                  <a:pt x="117158" y="476250"/>
                  <a:pt x="104775" y="463867"/>
                  <a:pt x="104775" y="447675"/>
                </a:cubicBezTo>
                <a:cubicBezTo>
                  <a:pt x="104775" y="431483"/>
                  <a:pt x="117158" y="419100"/>
                  <a:pt x="133350" y="419100"/>
                </a:cubicBezTo>
                <a:cubicBezTo>
                  <a:pt x="149542" y="419100"/>
                  <a:pt x="161925" y="431483"/>
                  <a:pt x="161925" y="447675"/>
                </a:cubicBezTo>
                <a:cubicBezTo>
                  <a:pt x="161925" y="463867"/>
                  <a:pt x="149542" y="476250"/>
                  <a:pt x="133350" y="476250"/>
                </a:cubicBezTo>
                <a:close/>
                <a:moveTo>
                  <a:pt x="228600" y="0"/>
                </a:moveTo>
                <a:lnTo>
                  <a:pt x="38100" y="0"/>
                </a:lnTo>
                <a:cubicBezTo>
                  <a:pt x="17145" y="0"/>
                  <a:pt x="0" y="17145"/>
                  <a:pt x="0" y="38100"/>
                </a:cubicBezTo>
                <a:lnTo>
                  <a:pt x="0" y="495300"/>
                </a:lnTo>
                <a:cubicBezTo>
                  <a:pt x="0" y="516255"/>
                  <a:pt x="17145" y="533400"/>
                  <a:pt x="38100" y="533400"/>
                </a:cubicBezTo>
                <a:lnTo>
                  <a:pt x="228600" y="533400"/>
                </a:lnTo>
                <a:cubicBezTo>
                  <a:pt x="249555" y="533400"/>
                  <a:pt x="266700" y="516255"/>
                  <a:pt x="266700" y="495300"/>
                </a:cubicBezTo>
                <a:lnTo>
                  <a:pt x="266700" y="38100"/>
                </a:lnTo>
                <a:cubicBezTo>
                  <a:pt x="266700" y="17145"/>
                  <a:pt x="249555" y="0"/>
                  <a:pt x="22860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solidFill>
              <a:srgbClr val="003738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4D584AF0-0083-BD59-CA0C-2A18161A9E06}"/>
              </a:ext>
            </a:extLst>
          </p:cNvPr>
          <p:cNvSpPr>
            <a:spLocks noChangeAspect="1"/>
          </p:cNvSpPr>
          <p:nvPr/>
        </p:nvSpPr>
        <p:spPr>
          <a:xfrm>
            <a:off x="5083798" y="4765297"/>
            <a:ext cx="2160000" cy="405516"/>
          </a:xfrm>
          <a:custGeom>
            <a:avLst/>
            <a:gdLst>
              <a:gd name="connsiteX0" fmla="*/ 1438529 w 1932167"/>
              <a:gd name="connsiteY0" fmla="*/ 148758 h 405516"/>
              <a:gd name="connsiteX1" fmla="*/ 1438529 w 1932167"/>
              <a:gd name="connsiteY1" fmla="*/ 256758 h 405516"/>
              <a:gd name="connsiteX2" fmla="*/ 1726529 w 1932167"/>
              <a:gd name="connsiteY2" fmla="*/ 256758 h 405516"/>
              <a:gd name="connsiteX3" fmla="*/ 1726529 w 1932167"/>
              <a:gd name="connsiteY3" fmla="*/ 148758 h 405516"/>
              <a:gd name="connsiteX4" fmla="*/ 829046 w 1932167"/>
              <a:gd name="connsiteY4" fmla="*/ 130758 h 405516"/>
              <a:gd name="connsiteX5" fmla="*/ 757046 w 1932167"/>
              <a:gd name="connsiteY5" fmla="*/ 202758 h 405516"/>
              <a:gd name="connsiteX6" fmla="*/ 829046 w 1932167"/>
              <a:gd name="connsiteY6" fmla="*/ 274758 h 405516"/>
              <a:gd name="connsiteX7" fmla="*/ 901046 w 1932167"/>
              <a:gd name="connsiteY7" fmla="*/ 202758 h 405516"/>
              <a:gd name="connsiteX8" fmla="*/ 829046 w 1932167"/>
              <a:gd name="connsiteY8" fmla="*/ 130758 h 405516"/>
              <a:gd name="connsiteX9" fmla="*/ 147563 w 1932167"/>
              <a:gd name="connsiteY9" fmla="*/ 130758 h 405516"/>
              <a:gd name="connsiteX10" fmla="*/ 75563 w 1932167"/>
              <a:gd name="connsiteY10" fmla="*/ 202758 h 405516"/>
              <a:gd name="connsiteX11" fmla="*/ 147563 w 1932167"/>
              <a:gd name="connsiteY11" fmla="*/ 274758 h 405516"/>
              <a:gd name="connsiteX12" fmla="*/ 219563 w 1932167"/>
              <a:gd name="connsiteY12" fmla="*/ 202758 h 405516"/>
              <a:gd name="connsiteX13" fmla="*/ 147563 w 1932167"/>
              <a:gd name="connsiteY13" fmla="*/ 130758 h 405516"/>
              <a:gd name="connsiteX14" fmla="*/ 953788 w 1932167"/>
              <a:gd name="connsiteY14" fmla="*/ 94758 h 405516"/>
              <a:gd name="connsiteX15" fmla="*/ 953788 w 1932167"/>
              <a:gd name="connsiteY15" fmla="*/ 310758 h 405516"/>
              <a:gd name="connsiteX16" fmla="*/ 1385788 w 1932167"/>
              <a:gd name="connsiteY16" fmla="*/ 310758 h 405516"/>
              <a:gd name="connsiteX17" fmla="*/ 1385788 w 1932167"/>
              <a:gd name="connsiteY17" fmla="*/ 94758 h 405516"/>
              <a:gd name="connsiteX18" fmla="*/ 272305 w 1932167"/>
              <a:gd name="connsiteY18" fmla="*/ 94758 h 405516"/>
              <a:gd name="connsiteX19" fmla="*/ 272305 w 1932167"/>
              <a:gd name="connsiteY19" fmla="*/ 310758 h 405516"/>
              <a:gd name="connsiteX20" fmla="*/ 704305 w 1932167"/>
              <a:gd name="connsiteY20" fmla="*/ 310758 h 405516"/>
              <a:gd name="connsiteX21" fmla="*/ 704305 w 1932167"/>
              <a:gd name="connsiteY21" fmla="*/ 94758 h 405516"/>
              <a:gd name="connsiteX22" fmla="*/ 0 w 1932167"/>
              <a:gd name="connsiteY22" fmla="*/ 0 h 405516"/>
              <a:gd name="connsiteX23" fmla="*/ 1932167 w 1932167"/>
              <a:gd name="connsiteY23" fmla="*/ 0 h 405516"/>
              <a:gd name="connsiteX24" fmla="*/ 1932167 w 1932167"/>
              <a:gd name="connsiteY24" fmla="*/ 405516 h 405516"/>
              <a:gd name="connsiteX25" fmla="*/ 0 w 1932167"/>
              <a:gd name="connsiteY25" fmla="*/ 405516 h 405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32167" h="405516">
                <a:moveTo>
                  <a:pt x="1438529" y="148758"/>
                </a:moveTo>
                <a:lnTo>
                  <a:pt x="1438529" y="256758"/>
                </a:lnTo>
                <a:lnTo>
                  <a:pt x="1726529" y="256758"/>
                </a:lnTo>
                <a:lnTo>
                  <a:pt x="1726529" y="148758"/>
                </a:lnTo>
                <a:close/>
                <a:moveTo>
                  <a:pt x="829046" y="130758"/>
                </a:moveTo>
                <a:cubicBezTo>
                  <a:pt x="789281" y="130758"/>
                  <a:pt x="757046" y="162993"/>
                  <a:pt x="757046" y="202758"/>
                </a:cubicBezTo>
                <a:cubicBezTo>
                  <a:pt x="757046" y="242523"/>
                  <a:pt x="789281" y="274758"/>
                  <a:pt x="829046" y="274758"/>
                </a:cubicBezTo>
                <a:cubicBezTo>
                  <a:pt x="868811" y="274758"/>
                  <a:pt x="901046" y="242523"/>
                  <a:pt x="901046" y="202758"/>
                </a:cubicBezTo>
                <a:cubicBezTo>
                  <a:pt x="901046" y="162993"/>
                  <a:pt x="868811" y="130758"/>
                  <a:pt x="829046" y="130758"/>
                </a:cubicBezTo>
                <a:close/>
                <a:moveTo>
                  <a:pt x="147563" y="130758"/>
                </a:moveTo>
                <a:cubicBezTo>
                  <a:pt x="107798" y="130758"/>
                  <a:pt x="75563" y="162993"/>
                  <a:pt x="75563" y="202758"/>
                </a:cubicBezTo>
                <a:cubicBezTo>
                  <a:pt x="75563" y="242523"/>
                  <a:pt x="107798" y="274758"/>
                  <a:pt x="147563" y="274758"/>
                </a:cubicBezTo>
                <a:cubicBezTo>
                  <a:pt x="187328" y="274758"/>
                  <a:pt x="219563" y="242523"/>
                  <a:pt x="219563" y="202758"/>
                </a:cubicBezTo>
                <a:cubicBezTo>
                  <a:pt x="219563" y="162993"/>
                  <a:pt x="187328" y="130758"/>
                  <a:pt x="147563" y="130758"/>
                </a:cubicBezTo>
                <a:close/>
                <a:moveTo>
                  <a:pt x="953788" y="94758"/>
                </a:moveTo>
                <a:lnTo>
                  <a:pt x="953788" y="310758"/>
                </a:lnTo>
                <a:lnTo>
                  <a:pt x="1385788" y="310758"/>
                </a:lnTo>
                <a:lnTo>
                  <a:pt x="1385788" y="94758"/>
                </a:lnTo>
                <a:close/>
                <a:moveTo>
                  <a:pt x="272305" y="94758"/>
                </a:moveTo>
                <a:lnTo>
                  <a:pt x="272305" y="310758"/>
                </a:lnTo>
                <a:lnTo>
                  <a:pt x="704305" y="310758"/>
                </a:lnTo>
                <a:lnTo>
                  <a:pt x="704305" y="94758"/>
                </a:lnTo>
                <a:close/>
                <a:moveTo>
                  <a:pt x="0" y="0"/>
                </a:moveTo>
                <a:lnTo>
                  <a:pt x="1932167" y="0"/>
                </a:lnTo>
                <a:lnTo>
                  <a:pt x="1932167" y="405516"/>
                </a:lnTo>
                <a:lnTo>
                  <a:pt x="0" y="405516"/>
                </a:lnTo>
                <a:close/>
              </a:path>
            </a:pathLst>
          </a:custGeom>
          <a:solidFill>
            <a:srgbClr val="237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224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F56A8D7-9C99-4A30-BD71-C24D3ECA6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플래그쉽</a:t>
            </a:r>
            <a:r>
              <a:rPr lang="ko-KR" altLang="en-US" dirty="0"/>
              <a:t> 기능 </a:t>
            </a:r>
            <a:r>
              <a:rPr lang="en-US" altLang="ko-KR" dirty="0"/>
              <a:t>- </a:t>
            </a:r>
            <a:r>
              <a:rPr lang="ko-KR" altLang="en-US" dirty="0"/>
              <a:t>초고속 </a:t>
            </a:r>
            <a:r>
              <a:rPr lang="en-US" altLang="ko-KR" dirty="0"/>
              <a:t>NAS </a:t>
            </a:r>
            <a:r>
              <a:rPr lang="ko-KR" altLang="en-US" dirty="0"/>
              <a:t>백업</a:t>
            </a:r>
          </a:p>
        </p:txBody>
      </p:sp>
      <p:sp>
        <p:nvSpPr>
          <p:cNvPr id="186" name="텍스트 개체 틀 185">
            <a:extLst>
              <a:ext uri="{FF2B5EF4-FFF2-40B4-BE49-F238E27FC236}">
                <a16:creationId xmlns:a16="http://schemas.microsoft.com/office/drawing/2014/main" id="{A8CD2897-CB0A-4CF0-BD60-52221CB73B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빔소프트웨어의 초고속 </a:t>
            </a:r>
            <a:r>
              <a:rPr lang="en-US" altLang="ko-KR" dirty="0"/>
              <a:t>NAS </a:t>
            </a:r>
            <a:r>
              <a:rPr lang="ko-KR" altLang="en-US" dirty="0"/>
              <a:t>백업은 폴더별로 판단하는 최신 알고리즘을 통해 구형 백업 솔루션 대비 </a:t>
            </a:r>
            <a:r>
              <a:rPr lang="en-US" altLang="ko-KR" dirty="0"/>
              <a:t>2-50</a:t>
            </a:r>
            <a:r>
              <a:rPr lang="ko-KR" altLang="en-US" dirty="0"/>
              <a:t>배 더 빠른 시간안에 백업작업을 완료할 수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graphicFrame>
        <p:nvGraphicFramePr>
          <p:cNvPr id="83" name="표 27">
            <a:extLst>
              <a:ext uri="{FF2B5EF4-FFF2-40B4-BE49-F238E27FC236}">
                <a16:creationId xmlns:a16="http://schemas.microsoft.com/office/drawing/2014/main" id="{AEF1F43E-FA34-4602-BF28-DC5E0A124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679193"/>
              </p:ext>
            </p:extLst>
          </p:nvPr>
        </p:nvGraphicFramePr>
        <p:xfrm>
          <a:off x="696000" y="1981237"/>
          <a:ext cx="10298867" cy="4350375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4320000">
                  <a:extLst>
                    <a:ext uri="{9D8B030D-6E8A-4147-A177-3AD203B41FA5}">
                      <a16:colId xmlns:a16="http://schemas.microsoft.com/office/drawing/2014/main" val="243113544"/>
                    </a:ext>
                  </a:extLst>
                </a:gridCol>
                <a:gridCol w="1658867">
                  <a:extLst>
                    <a:ext uri="{9D8B030D-6E8A-4147-A177-3AD203B41FA5}">
                      <a16:colId xmlns:a16="http://schemas.microsoft.com/office/drawing/2014/main" val="3856483228"/>
                    </a:ext>
                  </a:extLst>
                </a:gridCol>
                <a:gridCol w="4320000">
                  <a:extLst>
                    <a:ext uri="{9D8B030D-6E8A-4147-A177-3AD203B41FA5}">
                      <a16:colId xmlns:a16="http://schemas.microsoft.com/office/drawing/2014/main" val="306211579"/>
                    </a:ext>
                  </a:extLst>
                </a:gridCol>
              </a:tblGrid>
              <a:tr h="486178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dirty="0">
                          <a:solidFill>
                            <a:srgbClr val="003738"/>
                          </a:solidFill>
                        </a:rPr>
                        <a:t>구형 백업 솔루션</a:t>
                      </a:r>
                    </a:p>
                  </a:txBody>
                  <a:tcPr marL="900000" marR="97117" marT="48559" marB="4855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b="0" dirty="0">
                        <a:solidFill>
                          <a:srgbClr val="003738"/>
                        </a:solidFill>
                      </a:endParaRPr>
                    </a:p>
                  </a:txBody>
                  <a:tcPr marL="900000" marR="97117" marT="48559" marB="4855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dirty="0">
                          <a:solidFill>
                            <a:srgbClr val="12315F"/>
                          </a:solidFill>
                        </a:rPr>
                        <a:t>빔 초고속 </a:t>
                      </a:r>
                      <a:r>
                        <a:rPr lang="en-US" altLang="ko-KR" sz="1600" b="0" dirty="0">
                          <a:solidFill>
                            <a:srgbClr val="12315F"/>
                          </a:solidFill>
                        </a:rPr>
                        <a:t>NAS </a:t>
                      </a:r>
                      <a:r>
                        <a:rPr lang="ko-KR" altLang="en-US" sz="1600" b="0" dirty="0">
                          <a:solidFill>
                            <a:srgbClr val="12315F"/>
                          </a:solidFill>
                        </a:rPr>
                        <a:t>백업</a:t>
                      </a:r>
                    </a:p>
                  </a:txBody>
                  <a:tcPr marL="900000" marR="97117" marT="48559" marB="4855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5068248"/>
                  </a:ext>
                </a:extLst>
              </a:tr>
              <a:tr h="4861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solidFill>
                            <a:schemeClr val="bg1"/>
                          </a:solidFill>
                        </a:rPr>
                        <a:t>파일단위 검색</a:t>
                      </a:r>
                    </a:p>
                  </a:txBody>
                  <a:tcPr marL="97117" marR="97117" marT="48559" marB="4855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>
                        <a:solidFill>
                          <a:schemeClr val="bg1"/>
                        </a:solidFill>
                      </a:endParaRPr>
                    </a:p>
                  </a:txBody>
                  <a:tcPr marL="97117" marR="97117" marT="48559" marB="4855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solidFill>
                            <a:schemeClr val="bg1"/>
                          </a:solidFill>
                        </a:rPr>
                        <a:t>폴더단위 검색</a:t>
                      </a:r>
                    </a:p>
                  </a:txBody>
                  <a:tcPr marL="97117" marR="97117" marT="48559" marB="4855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77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178616"/>
                  </a:ext>
                </a:extLst>
              </a:tr>
              <a:tr h="1861168">
                <a:tc>
                  <a:txBody>
                    <a:bodyPr/>
                    <a:lstStyle/>
                    <a:p>
                      <a:pPr latinLnBrk="1"/>
                      <a:endParaRPr lang="ko-KR" altLang="en-US" sz="1200" b="0" dirty="0">
                        <a:solidFill>
                          <a:srgbClr val="003738"/>
                        </a:solidFill>
                      </a:endParaRPr>
                    </a:p>
                  </a:txBody>
                  <a:tcPr marL="97117" marR="97117" marT="48559" marB="4855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7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dirty="0">
                          <a:solidFill>
                            <a:srgbClr val="003738"/>
                          </a:solidFill>
                        </a:rPr>
                        <a:t>10</a:t>
                      </a:r>
                      <a:r>
                        <a:rPr lang="ko-KR" altLang="en-US" sz="2000" b="0" dirty="0">
                          <a:solidFill>
                            <a:srgbClr val="003738"/>
                          </a:solidFill>
                        </a:rPr>
                        <a:t>배 차이</a:t>
                      </a:r>
                    </a:p>
                  </a:txBody>
                  <a:tcPr marL="97117" marR="97117" marT="48559" marB="4855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0" dirty="0">
                        <a:solidFill>
                          <a:srgbClr val="003738"/>
                        </a:solidFill>
                      </a:endParaRPr>
                    </a:p>
                  </a:txBody>
                  <a:tcPr marL="97117" marR="97117" marT="48559" marB="48559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7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4069204"/>
                  </a:ext>
                </a:extLst>
              </a:tr>
              <a:tr h="1229989">
                <a:tc>
                  <a:txBody>
                    <a:bodyPr/>
                    <a:lstStyle/>
                    <a:p>
                      <a:pPr marL="171450" indent="-171450" latinLnBrk="0">
                        <a:lnSpc>
                          <a:spcPct val="11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dirty="0" err="1">
                          <a:solidFill>
                            <a:srgbClr val="12315F"/>
                          </a:solidFill>
                        </a:rPr>
                        <a:t>증분백업시</a:t>
                      </a:r>
                      <a:r>
                        <a:rPr lang="en-US" altLang="ko-KR" sz="1200" b="1" dirty="0">
                          <a:solidFill>
                            <a:srgbClr val="12315F"/>
                          </a:solidFill>
                        </a:rPr>
                        <a:t>, </a:t>
                      </a:r>
                      <a:r>
                        <a:rPr lang="ko-KR" altLang="en-US" sz="1200" b="1" dirty="0">
                          <a:solidFill>
                            <a:srgbClr val="12315F"/>
                          </a:solidFill>
                        </a:rPr>
                        <a:t>백업대상 아닌 스토리지내 </a:t>
                      </a:r>
                      <a:r>
                        <a:rPr lang="ko-KR" altLang="en-US" sz="1200" b="1" dirty="0">
                          <a:solidFill>
                            <a:srgbClr val="12315F"/>
                          </a:solidFill>
                          <a:highlight>
                            <a:srgbClr val="FFFF00"/>
                          </a:highlight>
                        </a:rPr>
                        <a:t>모든 파일 검색</a:t>
                      </a:r>
                      <a:endParaRPr lang="en-US" altLang="ko-KR" sz="1200" b="1" dirty="0">
                        <a:solidFill>
                          <a:srgbClr val="12315F"/>
                        </a:solidFill>
                        <a:highlight>
                          <a:srgbClr val="FFFF00"/>
                        </a:highlight>
                      </a:endParaRPr>
                    </a:p>
                    <a:p>
                      <a:pPr marL="171450" indent="-171450" latinLnBrk="0">
                        <a:lnSpc>
                          <a:spcPct val="11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dirty="0">
                          <a:solidFill>
                            <a:srgbClr val="12315F"/>
                          </a:solidFill>
                        </a:rPr>
                        <a:t>전체 파일 검색으로 대량파일 </a:t>
                      </a:r>
                      <a:r>
                        <a:rPr lang="ko-KR" altLang="en-US" sz="1200" b="1" dirty="0" err="1">
                          <a:solidFill>
                            <a:srgbClr val="12315F"/>
                          </a:solidFill>
                        </a:rPr>
                        <a:t>백업시</a:t>
                      </a:r>
                      <a:r>
                        <a:rPr lang="ko-KR" altLang="en-US" sz="1200" b="1" dirty="0">
                          <a:solidFill>
                            <a:srgbClr val="12315F"/>
                          </a:solidFill>
                        </a:rPr>
                        <a:t> 급격한 속도 저하</a:t>
                      </a:r>
                    </a:p>
                    <a:p>
                      <a:pPr marL="171450" indent="-171450" latinLnBrk="0">
                        <a:lnSpc>
                          <a:spcPct val="11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0" dirty="0">
                          <a:solidFill>
                            <a:srgbClr val="12315F"/>
                          </a:solidFill>
                        </a:rPr>
                        <a:t>파일 </a:t>
                      </a:r>
                      <a:r>
                        <a:rPr lang="en-US" altLang="ko-KR" sz="1200" b="0" dirty="0">
                          <a:solidFill>
                            <a:srgbClr val="12315F"/>
                          </a:solidFill>
                        </a:rPr>
                        <a:t>1</a:t>
                      </a:r>
                      <a:r>
                        <a:rPr lang="ko-KR" altLang="en-US" sz="1200" b="0" dirty="0" err="1">
                          <a:solidFill>
                            <a:srgbClr val="12315F"/>
                          </a:solidFill>
                        </a:rPr>
                        <a:t>억개</a:t>
                      </a:r>
                      <a:r>
                        <a:rPr lang="ko-KR" altLang="en-US" sz="1200" b="0" dirty="0">
                          <a:solidFill>
                            <a:srgbClr val="12315F"/>
                          </a:solidFill>
                        </a:rPr>
                        <a:t> </a:t>
                      </a:r>
                      <a:r>
                        <a:rPr lang="ko-KR" altLang="en-US" sz="1200" b="0" dirty="0" err="1">
                          <a:solidFill>
                            <a:srgbClr val="12315F"/>
                          </a:solidFill>
                        </a:rPr>
                        <a:t>상회시</a:t>
                      </a:r>
                      <a:r>
                        <a:rPr lang="ko-KR" altLang="en-US" sz="1200" b="0" dirty="0">
                          <a:solidFill>
                            <a:srgbClr val="12315F"/>
                          </a:solidFill>
                        </a:rPr>
                        <a:t> 이틀이 지나도 완성되지 못하며 대부분의 상용 백업 솔루션은 메모리 부족으로 중간에 실패함</a:t>
                      </a:r>
                      <a:endParaRPr lang="en-US" altLang="ko-KR" sz="1200" b="0" dirty="0">
                        <a:solidFill>
                          <a:srgbClr val="12315F"/>
                        </a:solidFill>
                      </a:endParaRPr>
                    </a:p>
                    <a:p>
                      <a:pPr marL="171450" indent="-171450" latinLnBrk="0">
                        <a:lnSpc>
                          <a:spcPct val="11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0" dirty="0" err="1">
                          <a:solidFill>
                            <a:srgbClr val="12315F"/>
                          </a:solidFill>
                        </a:rPr>
                        <a:t>억단위</a:t>
                      </a:r>
                      <a:r>
                        <a:rPr lang="ko-KR" altLang="en-US" sz="1200" b="0" dirty="0">
                          <a:solidFill>
                            <a:srgbClr val="12315F"/>
                          </a:solidFill>
                        </a:rPr>
                        <a:t> 대량 파일 환경에서는 백업 불가능 </a:t>
                      </a:r>
                      <a:endParaRPr lang="en-US" altLang="ko-KR" sz="1200" b="0" dirty="0">
                        <a:solidFill>
                          <a:srgbClr val="12315F"/>
                        </a:solidFill>
                      </a:endParaRPr>
                    </a:p>
                  </a:txBody>
                  <a:tcPr marL="97117" marR="97117" marT="48559" marB="48559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7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0">
                        <a:lnSpc>
                          <a:spcPct val="11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endParaRPr lang="ko-KR" altLang="en-US" sz="1200" b="0" dirty="0">
                        <a:solidFill>
                          <a:srgbClr val="12315F"/>
                        </a:solidFill>
                      </a:endParaRPr>
                    </a:p>
                  </a:txBody>
                  <a:tcPr marL="97117" marR="97117" marT="48559" marB="48559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latinLnBrk="0">
                        <a:lnSpc>
                          <a:spcPct val="11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1" dirty="0" err="1">
                          <a:solidFill>
                            <a:srgbClr val="12315F"/>
                          </a:solidFill>
                        </a:rPr>
                        <a:t>증분백업시</a:t>
                      </a:r>
                      <a:r>
                        <a:rPr lang="ko-KR" altLang="en-US" sz="1200" b="1" dirty="0">
                          <a:solidFill>
                            <a:srgbClr val="12315F"/>
                          </a:solidFill>
                        </a:rPr>
                        <a:t> 대상 파일의 </a:t>
                      </a:r>
                      <a:r>
                        <a:rPr lang="ko-KR" altLang="en-US" sz="1200" b="1" dirty="0">
                          <a:solidFill>
                            <a:srgbClr val="12315F"/>
                          </a:solidFill>
                          <a:highlight>
                            <a:srgbClr val="FFFF00"/>
                          </a:highlight>
                        </a:rPr>
                        <a:t>폴더만</a:t>
                      </a:r>
                      <a:r>
                        <a:rPr lang="ko-KR" altLang="en-US" sz="1200" b="1" dirty="0">
                          <a:solidFill>
                            <a:srgbClr val="12315F"/>
                          </a:solidFill>
                        </a:rPr>
                        <a:t> 검색</a:t>
                      </a:r>
                      <a:endParaRPr lang="en-US" altLang="ko-KR" sz="1200" b="1" dirty="0">
                        <a:solidFill>
                          <a:srgbClr val="12315F"/>
                        </a:solidFill>
                      </a:endParaRPr>
                    </a:p>
                    <a:p>
                      <a:pPr marL="171450" indent="-171450" latinLnBrk="0">
                        <a:lnSpc>
                          <a:spcPct val="11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0" dirty="0">
                          <a:solidFill>
                            <a:srgbClr val="12315F"/>
                          </a:solidFill>
                        </a:rPr>
                        <a:t>폴더단위 검색으로 타 솔루션 대비 </a:t>
                      </a:r>
                      <a:r>
                        <a:rPr lang="en-US" altLang="ko-KR" sz="1200" b="0" dirty="0">
                          <a:solidFill>
                            <a:srgbClr val="12315F"/>
                          </a:solidFill>
                        </a:rPr>
                        <a:t>2-50</a:t>
                      </a:r>
                      <a:r>
                        <a:rPr lang="ko-KR" altLang="en-US" sz="1200" b="0" dirty="0">
                          <a:solidFill>
                            <a:srgbClr val="12315F"/>
                          </a:solidFill>
                        </a:rPr>
                        <a:t>배 성능 향상</a:t>
                      </a:r>
                      <a:endParaRPr lang="en-US" altLang="ko-KR" sz="1200" b="0" dirty="0">
                        <a:solidFill>
                          <a:srgbClr val="12315F"/>
                        </a:solidFill>
                      </a:endParaRPr>
                    </a:p>
                    <a:p>
                      <a:pPr marL="171450" indent="-171450" latinLnBrk="0">
                        <a:lnSpc>
                          <a:spcPct val="11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0" dirty="0">
                          <a:solidFill>
                            <a:srgbClr val="12315F"/>
                          </a:solidFill>
                        </a:rPr>
                        <a:t>별도 하드웨어 가속기 없이 온전히 소프트웨어 기술로 구현</a:t>
                      </a:r>
                      <a:endParaRPr lang="en-US" altLang="ko-KR" sz="1200" b="0" dirty="0">
                        <a:solidFill>
                          <a:srgbClr val="12315F"/>
                        </a:solidFill>
                      </a:endParaRPr>
                    </a:p>
                    <a:p>
                      <a:pPr marL="171450" indent="-171450" latinLnBrk="0">
                        <a:lnSpc>
                          <a:spcPct val="11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b="0" dirty="0">
                          <a:solidFill>
                            <a:srgbClr val="12315F"/>
                          </a:solidFill>
                        </a:rPr>
                        <a:t>디스크 또는 테이프로 백업 데이터 저장</a:t>
                      </a:r>
                    </a:p>
                  </a:txBody>
                  <a:tcPr marL="97117" marR="97117" marT="48559" marB="48559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7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1028769"/>
                  </a:ext>
                </a:extLst>
              </a:tr>
            </a:tbl>
          </a:graphicData>
        </a:graphic>
      </p:graphicFrame>
      <p:pic>
        <p:nvPicPr>
          <p:cNvPr id="85" name="그래픽 84" descr="네안데르탈인 남자 단색으로 채워진">
            <a:extLst>
              <a:ext uri="{FF2B5EF4-FFF2-40B4-BE49-F238E27FC236}">
                <a16:creationId xmlns:a16="http://schemas.microsoft.com/office/drawing/2014/main" id="{1AB463B2-3E46-4533-A719-814739F58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7133" y="1913478"/>
            <a:ext cx="540000" cy="540000"/>
          </a:xfrm>
          <a:prstGeom prst="rect">
            <a:avLst/>
          </a:prstGeom>
        </p:spPr>
      </p:pic>
      <p:pic>
        <p:nvPicPr>
          <p:cNvPr id="86" name="그래픽 85" descr="문서 윤곽선">
            <a:extLst>
              <a:ext uri="{FF2B5EF4-FFF2-40B4-BE49-F238E27FC236}">
                <a16:creationId xmlns:a16="http://schemas.microsoft.com/office/drawing/2014/main" id="{9740CDB3-10E3-45CA-ABCF-2EB16142F0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20427" y="3669874"/>
            <a:ext cx="540000" cy="540000"/>
          </a:xfrm>
          <a:prstGeom prst="rect">
            <a:avLst/>
          </a:prstGeom>
        </p:spPr>
      </p:pic>
      <p:pic>
        <p:nvPicPr>
          <p:cNvPr id="87" name="그래픽 86" descr="문서 윤곽선">
            <a:extLst>
              <a:ext uri="{FF2B5EF4-FFF2-40B4-BE49-F238E27FC236}">
                <a16:creationId xmlns:a16="http://schemas.microsoft.com/office/drawing/2014/main" id="{52A56DFC-C723-40D8-BB60-E4AD2DBC42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47990" y="3669874"/>
            <a:ext cx="540000" cy="540000"/>
          </a:xfrm>
          <a:prstGeom prst="rect">
            <a:avLst/>
          </a:prstGeom>
        </p:spPr>
      </p:pic>
      <p:pic>
        <p:nvPicPr>
          <p:cNvPr id="88" name="그래픽 87" descr="문서 윤곽선">
            <a:extLst>
              <a:ext uri="{FF2B5EF4-FFF2-40B4-BE49-F238E27FC236}">
                <a16:creationId xmlns:a16="http://schemas.microsoft.com/office/drawing/2014/main" id="{9A78BE87-946E-4C43-BCF7-17ED8E7D83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75553" y="3669874"/>
            <a:ext cx="540000" cy="540000"/>
          </a:xfrm>
          <a:prstGeom prst="rect">
            <a:avLst/>
          </a:prstGeom>
        </p:spPr>
      </p:pic>
      <p:cxnSp>
        <p:nvCxnSpPr>
          <p:cNvPr id="90" name="연결선: 구부러짐 89">
            <a:extLst>
              <a:ext uri="{FF2B5EF4-FFF2-40B4-BE49-F238E27FC236}">
                <a16:creationId xmlns:a16="http://schemas.microsoft.com/office/drawing/2014/main" id="{09AF41B1-48DD-49E8-9097-F21C69F30DC7}"/>
              </a:ext>
            </a:extLst>
          </p:cNvPr>
          <p:cNvCxnSpPr>
            <a:cxnSpLocks/>
            <a:stCxn id="86" idx="0"/>
            <a:endCxn id="87" idx="0"/>
          </p:cNvCxnSpPr>
          <p:nvPr/>
        </p:nvCxnSpPr>
        <p:spPr>
          <a:xfrm rot="5400000" flipH="1" flipV="1">
            <a:off x="2454208" y="3406093"/>
            <a:ext cx="12700" cy="527563"/>
          </a:xfrm>
          <a:prstGeom prst="curvedConnector3">
            <a:avLst>
              <a:gd name="adj1" fmla="val 180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연결선: 구부러짐 90">
            <a:extLst>
              <a:ext uri="{FF2B5EF4-FFF2-40B4-BE49-F238E27FC236}">
                <a16:creationId xmlns:a16="http://schemas.microsoft.com/office/drawing/2014/main" id="{50EC1602-E44C-4E2D-B1E8-0AD565D7939F}"/>
              </a:ext>
            </a:extLst>
          </p:cNvPr>
          <p:cNvCxnSpPr>
            <a:cxnSpLocks/>
            <a:stCxn id="87" idx="0"/>
            <a:endCxn id="88" idx="0"/>
          </p:cNvCxnSpPr>
          <p:nvPr/>
        </p:nvCxnSpPr>
        <p:spPr>
          <a:xfrm rot="5400000" flipH="1" flipV="1">
            <a:off x="2981771" y="3406093"/>
            <a:ext cx="12700" cy="527563"/>
          </a:xfrm>
          <a:prstGeom prst="curvedConnector3">
            <a:avLst>
              <a:gd name="adj1" fmla="val 180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그래픽 99" descr="문서 윤곽선">
            <a:extLst>
              <a:ext uri="{FF2B5EF4-FFF2-40B4-BE49-F238E27FC236}">
                <a16:creationId xmlns:a16="http://schemas.microsoft.com/office/drawing/2014/main" id="{EE0DF004-6C60-4CF2-8AB0-F1E4E4D7A0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03116" y="3669874"/>
            <a:ext cx="540000" cy="540000"/>
          </a:xfrm>
          <a:prstGeom prst="rect">
            <a:avLst/>
          </a:prstGeom>
        </p:spPr>
      </p:pic>
      <p:cxnSp>
        <p:nvCxnSpPr>
          <p:cNvPr id="102" name="연결선: 구부러짐 101">
            <a:extLst>
              <a:ext uri="{FF2B5EF4-FFF2-40B4-BE49-F238E27FC236}">
                <a16:creationId xmlns:a16="http://schemas.microsoft.com/office/drawing/2014/main" id="{E838F6DE-D5A0-45B3-B284-6D60EE3F4A70}"/>
              </a:ext>
            </a:extLst>
          </p:cNvPr>
          <p:cNvCxnSpPr>
            <a:cxnSpLocks/>
            <a:stCxn id="88" idx="0"/>
            <a:endCxn id="100" idx="0"/>
          </p:cNvCxnSpPr>
          <p:nvPr/>
        </p:nvCxnSpPr>
        <p:spPr>
          <a:xfrm rot="5400000" flipH="1" flipV="1">
            <a:off x="3509334" y="3406093"/>
            <a:ext cx="12700" cy="527563"/>
          </a:xfrm>
          <a:prstGeom prst="curvedConnector3">
            <a:avLst>
              <a:gd name="adj1" fmla="val 180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" name="그래픽 105" descr="문서 윤곽선">
            <a:extLst>
              <a:ext uri="{FF2B5EF4-FFF2-40B4-BE49-F238E27FC236}">
                <a16:creationId xmlns:a16="http://schemas.microsoft.com/office/drawing/2014/main" id="{7B3509B9-AD8A-4055-B048-752E12B3BE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6857" y="3939874"/>
            <a:ext cx="360000" cy="360000"/>
          </a:xfrm>
          <a:prstGeom prst="rect">
            <a:avLst/>
          </a:prstGeom>
        </p:spPr>
      </p:pic>
      <p:pic>
        <p:nvPicPr>
          <p:cNvPr id="111" name="그래픽 110" descr="문서 윤곽선">
            <a:extLst>
              <a:ext uri="{FF2B5EF4-FFF2-40B4-BE49-F238E27FC236}">
                <a16:creationId xmlns:a16="http://schemas.microsoft.com/office/drawing/2014/main" id="{C99C422E-84ED-403C-B5E5-63A3D8953C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41186" y="3939874"/>
            <a:ext cx="360000" cy="360000"/>
          </a:xfrm>
          <a:prstGeom prst="rect">
            <a:avLst/>
          </a:prstGeom>
        </p:spPr>
      </p:pic>
      <p:pic>
        <p:nvPicPr>
          <p:cNvPr id="112" name="그래픽 111" descr="문서 윤곽선">
            <a:extLst>
              <a:ext uri="{FF2B5EF4-FFF2-40B4-BE49-F238E27FC236}">
                <a16:creationId xmlns:a16="http://schemas.microsoft.com/office/drawing/2014/main" id="{4280A989-0047-4CD1-8571-F651E2F60A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6857" y="4330692"/>
            <a:ext cx="360000" cy="360000"/>
          </a:xfrm>
          <a:prstGeom prst="rect">
            <a:avLst/>
          </a:prstGeom>
        </p:spPr>
      </p:pic>
      <p:pic>
        <p:nvPicPr>
          <p:cNvPr id="114" name="그래픽 113" descr="문서 윤곽선">
            <a:extLst>
              <a:ext uri="{FF2B5EF4-FFF2-40B4-BE49-F238E27FC236}">
                <a16:creationId xmlns:a16="http://schemas.microsoft.com/office/drawing/2014/main" id="{9B18EE56-3608-4588-A96F-273BD28597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41186" y="4330692"/>
            <a:ext cx="360000" cy="360000"/>
          </a:xfrm>
          <a:prstGeom prst="rect">
            <a:avLst/>
          </a:prstGeom>
        </p:spPr>
      </p:pic>
      <p:pic>
        <p:nvPicPr>
          <p:cNvPr id="117" name="그래픽 116" descr="문서 윤곽선">
            <a:extLst>
              <a:ext uri="{FF2B5EF4-FFF2-40B4-BE49-F238E27FC236}">
                <a16:creationId xmlns:a16="http://schemas.microsoft.com/office/drawing/2014/main" id="{331BFF99-C93F-40B5-8001-A721068A80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94099" y="3939874"/>
            <a:ext cx="360000" cy="360000"/>
          </a:xfrm>
          <a:prstGeom prst="rect">
            <a:avLst/>
          </a:prstGeom>
        </p:spPr>
      </p:pic>
      <p:pic>
        <p:nvPicPr>
          <p:cNvPr id="118" name="그래픽 117" descr="문서 윤곽선">
            <a:extLst>
              <a:ext uri="{FF2B5EF4-FFF2-40B4-BE49-F238E27FC236}">
                <a16:creationId xmlns:a16="http://schemas.microsoft.com/office/drawing/2014/main" id="{F685DD18-9B77-4932-B7FE-2208FEB8D4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98428" y="3939874"/>
            <a:ext cx="360000" cy="360000"/>
          </a:xfrm>
          <a:prstGeom prst="rect">
            <a:avLst/>
          </a:prstGeom>
        </p:spPr>
      </p:pic>
      <p:pic>
        <p:nvPicPr>
          <p:cNvPr id="119" name="그래픽 118" descr="문서 윤곽선">
            <a:extLst>
              <a:ext uri="{FF2B5EF4-FFF2-40B4-BE49-F238E27FC236}">
                <a16:creationId xmlns:a16="http://schemas.microsoft.com/office/drawing/2014/main" id="{2DE38428-3375-480C-A83B-ED3007B069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94099" y="4330692"/>
            <a:ext cx="360000" cy="360000"/>
          </a:xfrm>
          <a:prstGeom prst="rect">
            <a:avLst/>
          </a:prstGeom>
        </p:spPr>
      </p:pic>
      <p:pic>
        <p:nvPicPr>
          <p:cNvPr id="126" name="그래픽 125" descr="문서 윤곽선">
            <a:extLst>
              <a:ext uri="{FF2B5EF4-FFF2-40B4-BE49-F238E27FC236}">
                <a16:creationId xmlns:a16="http://schemas.microsoft.com/office/drawing/2014/main" id="{2F9EDDC4-B876-4DA2-8645-843596A7F4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98428" y="4330692"/>
            <a:ext cx="360000" cy="360000"/>
          </a:xfrm>
          <a:prstGeom prst="rect">
            <a:avLst/>
          </a:prstGeom>
        </p:spPr>
      </p:pic>
      <p:pic>
        <p:nvPicPr>
          <p:cNvPr id="127" name="그래픽 126" descr="문서 윤곽선">
            <a:extLst>
              <a:ext uri="{FF2B5EF4-FFF2-40B4-BE49-F238E27FC236}">
                <a16:creationId xmlns:a16="http://schemas.microsoft.com/office/drawing/2014/main" id="{DAA53E46-9F52-4E8F-99E8-751C386148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27616" y="3939874"/>
            <a:ext cx="360000" cy="360000"/>
          </a:xfrm>
          <a:prstGeom prst="rect">
            <a:avLst/>
          </a:prstGeom>
        </p:spPr>
      </p:pic>
      <p:pic>
        <p:nvPicPr>
          <p:cNvPr id="156" name="그래픽 155" descr="문서 윤곽선">
            <a:extLst>
              <a:ext uri="{FF2B5EF4-FFF2-40B4-BE49-F238E27FC236}">
                <a16:creationId xmlns:a16="http://schemas.microsoft.com/office/drawing/2014/main" id="{4291ED75-F7BC-4977-AD08-BEABC4B4CF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31945" y="3939874"/>
            <a:ext cx="360000" cy="360000"/>
          </a:xfrm>
          <a:prstGeom prst="rect">
            <a:avLst/>
          </a:prstGeom>
        </p:spPr>
      </p:pic>
      <p:pic>
        <p:nvPicPr>
          <p:cNvPr id="157" name="그래픽 156" descr="문서 윤곽선">
            <a:extLst>
              <a:ext uri="{FF2B5EF4-FFF2-40B4-BE49-F238E27FC236}">
                <a16:creationId xmlns:a16="http://schemas.microsoft.com/office/drawing/2014/main" id="{A33C05AF-1FD2-4CFE-AD4F-4B91623F4A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27616" y="4330692"/>
            <a:ext cx="360000" cy="360000"/>
          </a:xfrm>
          <a:prstGeom prst="rect">
            <a:avLst/>
          </a:prstGeom>
        </p:spPr>
      </p:pic>
      <p:pic>
        <p:nvPicPr>
          <p:cNvPr id="158" name="그래픽 157" descr="문서 윤곽선">
            <a:extLst>
              <a:ext uri="{FF2B5EF4-FFF2-40B4-BE49-F238E27FC236}">
                <a16:creationId xmlns:a16="http://schemas.microsoft.com/office/drawing/2014/main" id="{DB7E2AFE-FF66-43CC-A91F-63CA6B122C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31945" y="4330692"/>
            <a:ext cx="360000" cy="360000"/>
          </a:xfrm>
          <a:prstGeom prst="rect">
            <a:avLst/>
          </a:prstGeom>
        </p:spPr>
      </p:pic>
      <p:cxnSp>
        <p:nvCxnSpPr>
          <p:cNvPr id="159" name="연결선: 구부러짐 158">
            <a:extLst>
              <a:ext uri="{FF2B5EF4-FFF2-40B4-BE49-F238E27FC236}">
                <a16:creationId xmlns:a16="http://schemas.microsoft.com/office/drawing/2014/main" id="{2B3F037C-8F7F-427A-89BE-BC42D58BC9B3}"/>
              </a:ext>
            </a:extLst>
          </p:cNvPr>
          <p:cNvCxnSpPr>
            <a:cxnSpLocks/>
            <a:stCxn id="162" idx="0"/>
            <a:endCxn id="163" idx="0"/>
          </p:cNvCxnSpPr>
          <p:nvPr/>
        </p:nvCxnSpPr>
        <p:spPr>
          <a:xfrm rot="5400000" flipH="1" flipV="1">
            <a:off x="8482187" y="2784491"/>
            <a:ext cx="12700" cy="1281932"/>
          </a:xfrm>
          <a:prstGeom prst="curvedConnector3">
            <a:avLst>
              <a:gd name="adj1" fmla="val 180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연결선: 구부러짐 160">
            <a:extLst>
              <a:ext uri="{FF2B5EF4-FFF2-40B4-BE49-F238E27FC236}">
                <a16:creationId xmlns:a16="http://schemas.microsoft.com/office/drawing/2014/main" id="{D9003D4C-601F-4360-83A1-28679E9B88D0}"/>
              </a:ext>
            </a:extLst>
          </p:cNvPr>
          <p:cNvCxnSpPr>
            <a:cxnSpLocks/>
            <a:stCxn id="163" idx="0"/>
            <a:endCxn id="164" idx="0"/>
          </p:cNvCxnSpPr>
          <p:nvPr/>
        </p:nvCxnSpPr>
        <p:spPr>
          <a:xfrm rot="5400000" flipH="1" flipV="1">
            <a:off x="9751980" y="2796630"/>
            <a:ext cx="12700" cy="1257655"/>
          </a:xfrm>
          <a:prstGeom prst="curvedConnector3">
            <a:avLst>
              <a:gd name="adj1" fmla="val 180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2" name="그래픽 161" descr="폴더 검색 단색으로 채워진">
            <a:extLst>
              <a:ext uri="{FF2B5EF4-FFF2-40B4-BE49-F238E27FC236}">
                <a16:creationId xmlns:a16="http://schemas.microsoft.com/office/drawing/2014/main" id="{7FBEF6A9-5096-410E-843B-40A5276357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71221" y="3425457"/>
            <a:ext cx="540000" cy="540000"/>
          </a:xfrm>
          <a:prstGeom prst="rect">
            <a:avLst/>
          </a:prstGeom>
        </p:spPr>
      </p:pic>
      <p:pic>
        <p:nvPicPr>
          <p:cNvPr id="163" name="그래픽 162" descr="폴더 검색 단색으로 채워진">
            <a:extLst>
              <a:ext uri="{FF2B5EF4-FFF2-40B4-BE49-F238E27FC236}">
                <a16:creationId xmlns:a16="http://schemas.microsoft.com/office/drawing/2014/main" id="{79575823-B184-4C69-8109-10D9ECA96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53153" y="3425457"/>
            <a:ext cx="540000" cy="540000"/>
          </a:xfrm>
          <a:prstGeom prst="rect">
            <a:avLst/>
          </a:prstGeom>
        </p:spPr>
      </p:pic>
      <p:pic>
        <p:nvPicPr>
          <p:cNvPr id="164" name="그래픽 163" descr="폴더 검색 단색으로 채워진">
            <a:extLst>
              <a:ext uri="{FF2B5EF4-FFF2-40B4-BE49-F238E27FC236}">
                <a16:creationId xmlns:a16="http://schemas.microsoft.com/office/drawing/2014/main" id="{DADD75AE-FBF2-4F05-8972-E97E6D0EC1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10808" y="3425457"/>
            <a:ext cx="540000" cy="540000"/>
          </a:xfrm>
          <a:prstGeom prst="rect">
            <a:avLst/>
          </a:prstGeom>
        </p:spPr>
      </p:pic>
      <p:pic>
        <p:nvPicPr>
          <p:cNvPr id="165" name="그래픽 164" descr="문서 윤곽선">
            <a:extLst>
              <a:ext uri="{FF2B5EF4-FFF2-40B4-BE49-F238E27FC236}">
                <a16:creationId xmlns:a16="http://schemas.microsoft.com/office/drawing/2014/main" id="{233AC1DD-83BD-455A-BB7C-BE981D38FF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92864" y="3663524"/>
            <a:ext cx="540000" cy="540000"/>
          </a:xfrm>
          <a:prstGeom prst="rect">
            <a:avLst/>
          </a:prstGeom>
        </p:spPr>
      </p:pic>
      <p:cxnSp>
        <p:nvCxnSpPr>
          <p:cNvPr id="166" name="연결선: 구부러짐 165">
            <a:extLst>
              <a:ext uri="{FF2B5EF4-FFF2-40B4-BE49-F238E27FC236}">
                <a16:creationId xmlns:a16="http://schemas.microsoft.com/office/drawing/2014/main" id="{7DC3CA08-0487-4D6A-BDEF-573ADBD456A8}"/>
              </a:ext>
            </a:extLst>
          </p:cNvPr>
          <p:cNvCxnSpPr>
            <a:cxnSpLocks/>
            <a:stCxn id="165" idx="0"/>
            <a:endCxn id="86" idx="0"/>
          </p:cNvCxnSpPr>
          <p:nvPr/>
        </p:nvCxnSpPr>
        <p:spPr>
          <a:xfrm rot="16200000" flipH="1">
            <a:off x="1923470" y="3402918"/>
            <a:ext cx="6350" cy="527563"/>
          </a:xfrm>
          <a:prstGeom prst="curvedConnector3">
            <a:avLst>
              <a:gd name="adj1" fmla="val -360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그래픽 31" descr="로켓 단색으로 채워진">
            <a:extLst>
              <a:ext uri="{FF2B5EF4-FFF2-40B4-BE49-F238E27FC236}">
                <a16:creationId xmlns:a16="http://schemas.microsoft.com/office/drawing/2014/main" id="{B127E957-3DD5-47D5-8910-AAF1BBFFBA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700000">
            <a:off x="9641062" y="1867112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2852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0E58EF7-5992-4DDC-AFEC-23F4AD5CE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98" y="540000"/>
            <a:ext cx="10800000" cy="360000"/>
          </a:xfrm>
        </p:spPr>
        <p:txBody>
          <a:bodyPr/>
          <a:lstStyle/>
          <a:p>
            <a:r>
              <a:rPr lang="ko-KR" altLang="en-US" dirty="0" err="1"/>
              <a:t>플래그쉽</a:t>
            </a:r>
            <a:r>
              <a:rPr lang="ko-KR" altLang="en-US" dirty="0"/>
              <a:t> 기능 </a:t>
            </a:r>
            <a:r>
              <a:rPr lang="en-US" altLang="ko-KR" dirty="0"/>
              <a:t>- Veeam Explorer for Oracle Database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C71A57-7523-406C-B357-3B0C364C6073}"/>
              </a:ext>
            </a:extLst>
          </p:cNvPr>
          <p:cNvSpPr txBox="1"/>
          <p:nvPr/>
        </p:nvSpPr>
        <p:spPr>
          <a:xfrm>
            <a:off x="6254752" y="1579418"/>
            <a:ext cx="5043168" cy="4486741"/>
          </a:xfrm>
          <a:prstGeom prst="rect">
            <a:avLst/>
          </a:prstGeom>
        </p:spPr>
        <p:txBody>
          <a:bodyPr wrap="square" rtlCol="0" anchor="ctr">
            <a:noAutofit/>
          </a:bodyPr>
          <a:lstStyle/>
          <a:p>
            <a:pPr marL="285750" indent="-285750" latinLnBrk="0">
              <a:buClr>
                <a:srgbClr val="93EB20"/>
              </a:buClr>
              <a:buFont typeface="Wingdings" panose="05000000000000000000" pitchFamily="2" charset="2"/>
              <a:buChar char="§"/>
            </a:pPr>
            <a:r>
              <a:rPr lang="ko-KR" altLang="en-US" dirty="0">
                <a:solidFill>
                  <a:srgbClr val="003738"/>
                </a:solidFill>
              </a:rPr>
              <a:t>데이터베이스 복구</a:t>
            </a:r>
            <a:endParaRPr lang="en-US" altLang="ko-KR" dirty="0">
              <a:solidFill>
                <a:srgbClr val="003738"/>
              </a:solidFill>
            </a:endParaRPr>
          </a:p>
          <a:p>
            <a:pPr marL="285750" indent="-285750" latinLnBrk="0">
              <a:buClr>
                <a:srgbClr val="93EB20"/>
              </a:buClr>
              <a:buFont typeface="Wingdings" panose="05000000000000000000" pitchFamily="2" charset="2"/>
              <a:buChar char="§"/>
            </a:pPr>
            <a:endParaRPr lang="en-GB" dirty="0">
              <a:solidFill>
                <a:srgbClr val="003738"/>
              </a:solidFill>
            </a:endParaRPr>
          </a:p>
          <a:p>
            <a:pPr marL="285750" indent="-285750" latinLnBrk="0">
              <a:buClr>
                <a:srgbClr val="93EB20"/>
              </a:buClr>
              <a:buFont typeface="Wingdings" panose="05000000000000000000" pitchFamily="2" charset="2"/>
              <a:buChar char="§"/>
            </a:pPr>
            <a:r>
              <a:rPr lang="ko-KR" altLang="en-US" dirty="0">
                <a:solidFill>
                  <a:srgbClr val="003738"/>
                </a:solidFill>
              </a:rPr>
              <a:t>특정 시점 및 </a:t>
            </a:r>
            <a:r>
              <a:rPr lang="ko-KR" altLang="en-US" dirty="0" err="1">
                <a:solidFill>
                  <a:srgbClr val="003738"/>
                </a:solidFill>
              </a:rPr>
              <a:t>트랜젝션</a:t>
            </a:r>
            <a:r>
              <a:rPr lang="ko-KR" altLang="en-US" dirty="0">
                <a:solidFill>
                  <a:srgbClr val="003738"/>
                </a:solidFill>
              </a:rPr>
              <a:t> 시점으로 복구</a:t>
            </a:r>
            <a:endParaRPr lang="en-US" altLang="ko-KR" dirty="0">
              <a:solidFill>
                <a:srgbClr val="003738"/>
              </a:solidFill>
            </a:endParaRPr>
          </a:p>
          <a:p>
            <a:pPr marL="285750" indent="-285750" latinLnBrk="0">
              <a:buClr>
                <a:srgbClr val="93EB20"/>
              </a:buClr>
              <a:buFont typeface="Wingdings" panose="05000000000000000000" pitchFamily="2" charset="2"/>
              <a:buChar char="§"/>
            </a:pPr>
            <a:endParaRPr lang="en-GB" dirty="0">
              <a:solidFill>
                <a:srgbClr val="003738"/>
              </a:solidFill>
            </a:endParaRPr>
          </a:p>
          <a:p>
            <a:pPr marL="285750" indent="-285750" latinLnBrk="0">
              <a:buClr>
                <a:srgbClr val="93EB20"/>
              </a:buClr>
              <a:buFont typeface="Wingdings" panose="05000000000000000000" pitchFamily="2" charset="2"/>
              <a:buChar char="§"/>
            </a:pPr>
            <a:r>
              <a:rPr lang="ko-KR" altLang="en-US" dirty="0">
                <a:solidFill>
                  <a:srgbClr val="003738"/>
                </a:solidFill>
              </a:rPr>
              <a:t>원본 또는 다른 위치 및 서버에 복구</a:t>
            </a:r>
            <a:endParaRPr lang="en-US" altLang="ko-KR" dirty="0">
              <a:solidFill>
                <a:srgbClr val="003738"/>
              </a:solidFill>
            </a:endParaRPr>
          </a:p>
          <a:p>
            <a:pPr marL="285750" indent="-285750" latinLnBrk="0">
              <a:buClr>
                <a:srgbClr val="93EB20"/>
              </a:buClr>
              <a:buFont typeface="Wingdings" panose="05000000000000000000" pitchFamily="2" charset="2"/>
              <a:buChar char="§"/>
            </a:pPr>
            <a:endParaRPr lang="en-GB" dirty="0">
              <a:solidFill>
                <a:srgbClr val="003738"/>
              </a:solidFill>
            </a:endParaRPr>
          </a:p>
          <a:p>
            <a:pPr marL="285750" indent="-285750" latinLnBrk="0">
              <a:buClr>
                <a:srgbClr val="93EB20"/>
              </a:buClr>
              <a:buFont typeface="Wingdings" panose="05000000000000000000" pitchFamily="2" charset="2"/>
              <a:buChar char="§"/>
            </a:pPr>
            <a:r>
              <a:rPr lang="ko-KR" altLang="en-US" dirty="0">
                <a:solidFill>
                  <a:srgbClr val="003738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테스트</a:t>
            </a:r>
            <a:r>
              <a:rPr lang="en-US" altLang="ko-KR" dirty="0">
                <a:solidFill>
                  <a:srgbClr val="003738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ko-KR" altLang="en-US" dirty="0">
                <a:solidFill>
                  <a:srgbClr val="003738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개발 목적으로 데이터베이스 즉시 마운트</a:t>
            </a:r>
            <a:endParaRPr lang="en-US" altLang="ko-KR" dirty="0">
              <a:solidFill>
                <a:srgbClr val="003738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85750" lvl="0" indent="-285750" latinLnBrk="0">
              <a:buClr>
                <a:srgbClr val="93EB20"/>
              </a:buClr>
              <a:buFont typeface="Wingdings" panose="05000000000000000000" pitchFamily="2" charset="2"/>
              <a:buChar char="§"/>
            </a:pPr>
            <a:endParaRPr lang="en-US" altLang="ko-KR" dirty="0">
              <a:solidFill>
                <a:srgbClr val="003738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85750" lvl="0" indent="-285750" latinLnBrk="0">
              <a:buClr>
                <a:srgbClr val="93EB20"/>
              </a:buClr>
              <a:buFont typeface="Wingdings" panose="05000000000000000000" pitchFamily="2" charset="2"/>
              <a:buChar char="§"/>
            </a:pPr>
            <a:r>
              <a:rPr lang="ko-KR" altLang="en-US" dirty="0">
                <a:solidFill>
                  <a:srgbClr val="003738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오라클</a:t>
            </a:r>
            <a:r>
              <a:rPr lang="en-US" dirty="0">
                <a:solidFill>
                  <a:srgbClr val="003738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A</a:t>
            </a:r>
            <a:r>
              <a:rPr lang="en-US" dirty="0">
                <a:solidFill>
                  <a:srgbClr val="003738"/>
                </a:solidFill>
              </a:rPr>
              <a:t>utomatic Storage Management (ASM) </a:t>
            </a:r>
            <a:r>
              <a:rPr lang="ko-KR" altLang="en-US" dirty="0">
                <a:solidFill>
                  <a:srgbClr val="003738"/>
                </a:solidFill>
              </a:rPr>
              <a:t>지원</a:t>
            </a:r>
            <a:endParaRPr lang="en-US" altLang="ko-KR" dirty="0">
              <a:solidFill>
                <a:srgbClr val="003738"/>
              </a:solidFill>
            </a:endParaRPr>
          </a:p>
          <a:p>
            <a:pPr marL="285750" lvl="0" indent="-285750" latinLnBrk="0">
              <a:buClr>
                <a:srgbClr val="93EB20"/>
              </a:buClr>
              <a:buFont typeface="Wingdings" panose="05000000000000000000" pitchFamily="2" charset="2"/>
              <a:buChar char="§"/>
            </a:pPr>
            <a:endParaRPr lang="en-US" dirty="0">
              <a:solidFill>
                <a:srgbClr val="003738"/>
              </a:solidFill>
            </a:endParaRPr>
          </a:p>
          <a:p>
            <a:pPr marL="285750" lvl="0" indent="-285750" latinLnBrk="0">
              <a:buClr>
                <a:srgbClr val="93EB2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003738"/>
                </a:solidFill>
              </a:rPr>
              <a:t>RMAN </a:t>
            </a:r>
            <a:r>
              <a:rPr lang="ko-KR" altLang="en-US" dirty="0">
                <a:solidFill>
                  <a:srgbClr val="003738"/>
                </a:solidFill>
              </a:rPr>
              <a:t>및 </a:t>
            </a:r>
            <a:r>
              <a:rPr lang="en-US" altLang="ko-KR" dirty="0">
                <a:solidFill>
                  <a:srgbClr val="003738"/>
                </a:solidFill>
              </a:rPr>
              <a:t>RMAN </a:t>
            </a:r>
            <a:r>
              <a:rPr lang="ko-KR" altLang="en-US" dirty="0">
                <a:solidFill>
                  <a:srgbClr val="003738"/>
                </a:solidFill>
              </a:rPr>
              <a:t>플러그인으로 백업된 데이터 복구</a:t>
            </a:r>
            <a:endParaRPr lang="en-GB" dirty="0">
              <a:solidFill>
                <a:srgbClr val="003738"/>
              </a:solidFill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3C4FB4F-2EB3-448D-B3AB-E6AF552DE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98" y="1666498"/>
            <a:ext cx="5400000" cy="448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570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BAFF4D9-EBAF-418D-B27B-C98B36C6F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98" y="540000"/>
            <a:ext cx="10800000" cy="360000"/>
          </a:xfrm>
        </p:spPr>
        <p:txBody>
          <a:bodyPr/>
          <a:lstStyle/>
          <a:p>
            <a:r>
              <a:rPr lang="ko-KR" altLang="en-US" dirty="0" err="1"/>
              <a:t>플래그쉽</a:t>
            </a:r>
            <a:r>
              <a:rPr lang="ko-KR" altLang="en-US" dirty="0"/>
              <a:t> 기능 </a:t>
            </a:r>
            <a:r>
              <a:rPr lang="en-US" altLang="ko-KR" dirty="0"/>
              <a:t>- Veeam Explorer for Microsoft SQL</a:t>
            </a:r>
            <a:endParaRPr lang="ko-KR" altLang="en-US" dirty="0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09FEF341-8588-4425-876D-1E01769084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32" b="36408"/>
          <a:stretch/>
        </p:blipFill>
        <p:spPr>
          <a:xfrm>
            <a:off x="215998" y="1506505"/>
            <a:ext cx="5400000" cy="46238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D5C5EB-CEC2-4090-889F-5D29E5A79D3B}"/>
              </a:ext>
            </a:extLst>
          </p:cNvPr>
          <p:cNvSpPr txBox="1"/>
          <p:nvPr/>
        </p:nvSpPr>
        <p:spPr>
          <a:xfrm>
            <a:off x="6772912" y="2157860"/>
            <a:ext cx="4748528" cy="3321139"/>
          </a:xfrm>
          <a:prstGeom prst="rect">
            <a:avLst/>
          </a:prstGeom>
        </p:spPr>
        <p:txBody>
          <a:bodyPr wrap="square" rtlCol="0" anchor="ctr">
            <a:noAutofit/>
          </a:bodyPr>
          <a:lstStyle/>
          <a:p>
            <a:pPr marL="285750" indent="-285750">
              <a:buClr>
                <a:srgbClr val="93EB20"/>
              </a:buClr>
              <a:buFont typeface="Wingdings" panose="05000000000000000000" pitchFamily="2" charset="2"/>
              <a:buChar char="§"/>
            </a:pPr>
            <a:r>
              <a:rPr lang="ko-KR" altLang="en-US" dirty="0">
                <a:solidFill>
                  <a:srgbClr val="003738"/>
                </a:solidFill>
              </a:rPr>
              <a:t>데이터베이스 및 테이블 복구</a:t>
            </a:r>
          </a:p>
          <a:p>
            <a:pPr marL="285750" indent="-285750">
              <a:buClr>
                <a:srgbClr val="93EB20"/>
              </a:buClr>
              <a:buFont typeface="Wingdings" panose="05000000000000000000" pitchFamily="2" charset="2"/>
              <a:buChar char="§"/>
            </a:pPr>
            <a:endParaRPr lang="en-GB" dirty="0">
              <a:solidFill>
                <a:srgbClr val="003738"/>
              </a:solidFill>
            </a:endParaRPr>
          </a:p>
          <a:p>
            <a:pPr marL="285750" indent="-285750">
              <a:buClr>
                <a:srgbClr val="93EB20"/>
              </a:buClr>
              <a:buFont typeface="Wingdings" panose="05000000000000000000" pitchFamily="2" charset="2"/>
              <a:buChar char="§"/>
            </a:pPr>
            <a:r>
              <a:rPr lang="ko-KR" altLang="en-US" dirty="0">
                <a:solidFill>
                  <a:srgbClr val="003738"/>
                </a:solidFill>
              </a:rPr>
              <a:t>특정 시점 또는 특정 트랜잭션으로 복구</a:t>
            </a:r>
          </a:p>
          <a:p>
            <a:pPr marL="285750" indent="-285750">
              <a:buClr>
                <a:srgbClr val="93EB20"/>
              </a:buClr>
              <a:buFont typeface="Wingdings" panose="05000000000000000000" pitchFamily="2" charset="2"/>
              <a:buChar char="§"/>
            </a:pPr>
            <a:endParaRPr lang="en-GB" dirty="0">
              <a:solidFill>
                <a:srgbClr val="003738"/>
              </a:solidFill>
            </a:endParaRPr>
          </a:p>
          <a:p>
            <a:pPr marL="285750" indent="-285750">
              <a:buClr>
                <a:srgbClr val="93EB20"/>
              </a:buClr>
              <a:buFont typeface="Wingdings" panose="05000000000000000000" pitchFamily="2" charset="2"/>
              <a:buChar char="§"/>
            </a:pPr>
            <a:r>
              <a:rPr lang="ko-KR" altLang="en-US" dirty="0">
                <a:solidFill>
                  <a:srgbClr val="003738"/>
                </a:solidFill>
              </a:rPr>
              <a:t>원본 또는 다른 위치에 복구 또는 내보내기</a:t>
            </a:r>
          </a:p>
          <a:p>
            <a:pPr marL="285750" indent="-285750">
              <a:buClr>
                <a:srgbClr val="93EB20"/>
              </a:buClr>
              <a:buFont typeface="Wingdings" panose="05000000000000000000" pitchFamily="2" charset="2"/>
              <a:buChar char="§"/>
            </a:pPr>
            <a:endParaRPr lang="en-GB" dirty="0">
              <a:solidFill>
                <a:srgbClr val="003738"/>
              </a:solidFill>
            </a:endParaRPr>
          </a:p>
          <a:p>
            <a:pPr marL="285750" lvl="0" indent="-285750">
              <a:buClr>
                <a:srgbClr val="93EB20"/>
              </a:buClr>
              <a:buFont typeface="Wingdings" panose="05000000000000000000" pitchFamily="2" charset="2"/>
              <a:buChar char="§"/>
            </a:pPr>
            <a:r>
              <a:rPr lang="ko-KR" altLang="en-US" dirty="0">
                <a:solidFill>
                  <a:srgbClr val="003738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테스트</a:t>
            </a:r>
            <a:r>
              <a:rPr lang="en-US" altLang="ko-KR" dirty="0">
                <a:solidFill>
                  <a:srgbClr val="003738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ko-KR" altLang="en-US" dirty="0">
                <a:solidFill>
                  <a:srgbClr val="003738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개발 목적으로 데이터베이스 즉시 마운트</a:t>
            </a:r>
          </a:p>
          <a:p>
            <a:pPr marL="285750" lvl="0" indent="-285750">
              <a:buClr>
                <a:srgbClr val="93EB20"/>
              </a:buClr>
              <a:buFont typeface="Wingdings" panose="05000000000000000000" pitchFamily="2" charset="2"/>
              <a:buChar char="§"/>
            </a:pPr>
            <a:endParaRPr lang="en-US" dirty="0">
              <a:solidFill>
                <a:srgbClr val="003738"/>
              </a:solidFill>
            </a:endParaRPr>
          </a:p>
          <a:p>
            <a:pPr marL="285750" lvl="0" indent="-285750">
              <a:buClr>
                <a:srgbClr val="93EB20"/>
              </a:buClr>
              <a:buFont typeface="Wingdings" panose="05000000000000000000" pitchFamily="2" charset="2"/>
              <a:buChar char="§"/>
            </a:pPr>
            <a:r>
              <a:rPr lang="en-US" altLang="ko-KR" dirty="0">
                <a:solidFill>
                  <a:srgbClr val="003738"/>
                </a:solidFill>
              </a:rPr>
              <a:t>.</a:t>
            </a:r>
            <a:r>
              <a:rPr lang="en-US" altLang="ko-KR" dirty="0" err="1">
                <a:solidFill>
                  <a:srgbClr val="003738"/>
                </a:solidFill>
              </a:rPr>
              <a:t>bak</a:t>
            </a:r>
            <a:r>
              <a:rPr lang="en-US" altLang="ko-KR" dirty="0">
                <a:solidFill>
                  <a:srgbClr val="003738"/>
                </a:solidFill>
              </a:rPr>
              <a:t> </a:t>
            </a:r>
            <a:r>
              <a:rPr lang="ko-KR" altLang="en-US" dirty="0">
                <a:solidFill>
                  <a:srgbClr val="003738"/>
                </a:solidFill>
              </a:rPr>
              <a:t>파일로 내보내기</a:t>
            </a:r>
          </a:p>
        </p:txBody>
      </p:sp>
    </p:spTree>
    <p:extLst>
      <p:ext uri="{BB962C8B-B14F-4D97-AF65-F5344CB8AC3E}">
        <p14:creationId xmlns:p14="http://schemas.microsoft.com/office/powerpoint/2010/main" val="22473536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E08493-66AB-40A7-A8A6-EB0F51E89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2D52600-8AD2-45A5-8837-A8BA479FDD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26</a:t>
            </a:fld>
            <a:endParaRPr lang="ko-KR" altLang="en-US"/>
          </a:p>
        </p:txBody>
      </p:sp>
      <p:graphicFrame>
        <p:nvGraphicFramePr>
          <p:cNvPr id="4" name="표 6">
            <a:extLst>
              <a:ext uri="{FF2B5EF4-FFF2-40B4-BE49-F238E27FC236}">
                <a16:creationId xmlns:a16="http://schemas.microsoft.com/office/drawing/2014/main" id="{6420D192-79DD-F4D4-E7D7-5031690F41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361308"/>
              </p:ext>
            </p:extLst>
          </p:nvPr>
        </p:nvGraphicFramePr>
        <p:xfrm>
          <a:off x="3761448" y="1238057"/>
          <a:ext cx="4669104" cy="4032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478666">
                  <a:extLst>
                    <a:ext uri="{9D8B030D-6E8A-4147-A177-3AD203B41FA5}">
                      <a16:colId xmlns:a16="http://schemas.microsoft.com/office/drawing/2014/main" val="2397790526"/>
                    </a:ext>
                  </a:extLst>
                </a:gridCol>
                <a:gridCol w="4190438">
                  <a:extLst>
                    <a:ext uri="{9D8B030D-6E8A-4147-A177-3AD203B41FA5}">
                      <a16:colId xmlns:a16="http://schemas.microsoft.com/office/drawing/2014/main" val="22971635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1.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제조사와 제품의 신뢰성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632956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2.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통합 백업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60091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3.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랜섬웨어 방어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22035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4.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가상환경 지원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238150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5.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고급 모니터링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1515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6.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성능 </a:t>
                      </a:r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빔 </a:t>
                      </a:r>
                      <a:r>
                        <a:rPr lang="ko-KR" altLang="en-US" sz="1600" b="1" dirty="0" err="1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플래그쉽</a:t>
                      </a:r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 기능</a:t>
                      </a:r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03813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7.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EA20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미래 기술과의 호환성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E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8406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84364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8F02E9D-CEF4-3DD1-D430-268528420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글로벌 </a:t>
            </a:r>
            <a:r>
              <a:rPr lang="en-US" altLang="ko-KR" dirty="0"/>
              <a:t>1</a:t>
            </a:r>
            <a:r>
              <a:rPr lang="ko-KR" altLang="en-US" dirty="0"/>
              <a:t>위 </a:t>
            </a:r>
            <a:r>
              <a:rPr lang="ko-KR" altLang="en-US" dirty="0" err="1"/>
              <a:t>쿠버네티스</a:t>
            </a:r>
            <a:r>
              <a:rPr lang="ko-KR" altLang="en-US" dirty="0"/>
              <a:t> 전문 백업 솔루션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EDB90ACB-B201-0BF0-3333-FA97808AE0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89E332D-177F-0A85-D267-9E7209023904}"/>
              </a:ext>
            </a:extLst>
          </p:cNvPr>
          <p:cNvSpPr/>
          <p:nvPr/>
        </p:nvSpPr>
        <p:spPr>
          <a:xfrm>
            <a:off x="666000" y="2014422"/>
            <a:ext cx="3060000" cy="3892724"/>
          </a:xfrm>
          <a:prstGeom prst="rect">
            <a:avLst/>
          </a:prstGeom>
          <a:solidFill>
            <a:schemeClr val="bg1"/>
          </a:solidFill>
          <a:ln>
            <a:solidFill>
              <a:srgbClr val="00373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32000" rtlCol="0" anchor="t"/>
          <a:lstStyle/>
          <a:p>
            <a:pPr marL="228600" indent="-228600" latinLnBrk="0">
              <a:spcAft>
                <a:spcPts val="800"/>
              </a:spcAft>
              <a:buFont typeface="+mj-lt"/>
              <a:buAutoNum type="arabicPeriod"/>
            </a:pPr>
            <a:r>
              <a:rPr lang="ko-KR" altLang="en-US" sz="1200" dirty="0">
                <a:solidFill>
                  <a:srgbClr val="12315F"/>
                </a:solidFill>
              </a:rPr>
              <a:t>레드햇 </a:t>
            </a:r>
            <a:r>
              <a:rPr lang="ko-KR" altLang="en-US" sz="1200" dirty="0" err="1">
                <a:solidFill>
                  <a:srgbClr val="12315F"/>
                </a:solidFill>
              </a:rPr>
              <a:t>오픈시프트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228600" indent="-228600" latinLnBrk="0">
              <a:spcAft>
                <a:spcPts val="800"/>
              </a:spcAft>
              <a:buFont typeface="+mj-lt"/>
              <a:buAutoNum type="arabicPeriod"/>
            </a:pPr>
            <a:r>
              <a:rPr lang="ko-KR" altLang="en-US" sz="1200" dirty="0">
                <a:solidFill>
                  <a:srgbClr val="12315F"/>
                </a:solidFill>
              </a:rPr>
              <a:t>맨텍 아코디언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228600" indent="-228600" latinLnBrk="0">
              <a:spcAft>
                <a:spcPts val="800"/>
              </a:spcAft>
              <a:buFont typeface="+mj-lt"/>
              <a:buAutoNum type="arabicPeriod"/>
            </a:pPr>
            <a:r>
              <a:rPr lang="en-US" altLang="ko-KR" sz="1200" dirty="0">
                <a:solidFill>
                  <a:srgbClr val="12315F"/>
                </a:solidFill>
              </a:rPr>
              <a:t>VMware </a:t>
            </a:r>
            <a:r>
              <a:rPr lang="ko-KR" altLang="en-US" sz="1200" dirty="0">
                <a:solidFill>
                  <a:srgbClr val="12315F"/>
                </a:solidFill>
              </a:rPr>
              <a:t>탄주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228600" indent="-228600" latinLnBrk="0">
              <a:spcAft>
                <a:spcPts val="800"/>
              </a:spcAft>
              <a:buFont typeface="+mj-lt"/>
              <a:buAutoNum type="arabicPeriod"/>
            </a:pPr>
            <a:r>
              <a:rPr lang="ko-KR" altLang="en-US" sz="1200" dirty="0" err="1">
                <a:solidFill>
                  <a:srgbClr val="12315F"/>
                </a:solidFill>
              </a:rPr>
              <a:t>디아만티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228600" indent="-228600" latinLnBrk="0">
              <a:spcAft>
                <a:spcPts val="800"/>
              </a:spcAft>
              <a:buFont typeface="+mj-lt"/>
              <a:buAutoNum type="arabicPeriod"/>
            </a:pPr>
            <a:r>
              <a:rPr lang="ko-KR" altLang="en-US" sz="1200" dirty="0">
                <a:solidFill>
                  <a:srgbClr val="12315F"/>
                </a:solidFill>
              </a:rPr>
              <a:t>나무기술 칵테일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228600" indent="-228600" latinLnBrk="0">
              <a:spcAft>
                <a:spcPts val="800"/>
              </a:spcAft>
              <a:buFont typeface="+mj-lt"/>
              <a:buAutoNum type="arabicPeriod"/>
            </a:pPr>
            <a:r>
              <a:rPr lang="ko-KR" altLang="en-US" sz="1200" dirty="0" err="1">
                <a:solidFill>
                  <a:srgbClr val="12315F"/>
                </a:solidFill>
              </a:rPr>
              <a:t>티맥스</a:t>
            </a:r>
            <a:r>
              <a:rPr lang="ko-KR" altLang="en-US" sz="1200" dirty="0">
                <a:solidFill>
                  <a:srgbClr val="12315F"/>
                </a:solidFill>
              </a:rPr>
              <a:t> </a:t>
            </a:r>
            <a:r>
              <a:rPr lang="ko-KR" altLang="en-US" sz="1200" dirty="0" err="1">
                <a:solidFill>
                  <a:srgbClr val="12315F"/>
                </a:solidFill>
              </a:rPr>
              <a:t>하이퍼클라우드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228600" indent="-228600" latinLnBrk="0">
              <a:spcAft>
                <a:spcPts val="800"/>
              </a:spcAft>
              <a:buFont typeface="+mj-lt"/>
              <a:buAutoNum type="arabicPeriod"/>
            </a:pPr>
            <a:r>
              <a:rPr lang="ko-KR" altLang="en-US" sz="1200" dirty="0">
                <a:solidFill>
                  <a:srgbClr val="12315F"/>
                </a:solidFill>
              </a:rPr>
              <a:t>수세 </a:t>
            </a:r>
            <a:r>
              <a:rPr lang="ko-KR" altLang="en-US" sz="1200" dirty="0" err="1">
                <a:solidFill>
                  <a:srgbClr val="12315F"/>
                </a:solidFill>
              </a:rPr>
              <a:t>랜처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228600" indent="-228600" latinLnBrk="0">
              <a:spcAft>
                <a:spcPts val="800"/>
              </a:spcAft>
              <a:buFont typeface="+mj-lt"/>
              <a:buAutoNum type="arabicPeriod"/>
            </a:pPr>
            <a:r>
              <a:rPr lang="ko-KR" altLang="en-US" sz="1200" dirty="0">
                <a:solidFill>
                  <a:srgbClr val="12315F"/>
                </a:solidFill>
              </a:rPr>
              <a:t>뉴타닉스 카본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228600" indent="-228600" latinLnBrk="0">
              <a:spcAft>
                <a:spcPts val="800"/>
              </a:spcAft>
              <a:buFont typeface="+mj-lt"/>
              <a:buAutoNum type="arabicPeriod"/>
            </a:pPr>
            <a:r>
              <a:rPr lang="en-US" altLang="ko-KR" sz="1200" dirty="0">
                <a:solidFill>
                  <a:srgbClr val="12315F"/>
                </a:solidFill>
              </a:rPr>
              <a:t>HPE </a:t>
            </a:r>
            <a:r>
              <a:rPr lang="ko-KR" altLang="en-US" sz="1200" dirty="0" err="1">
                <a:solidFill>
                  <a:srgbClr val="12315F"/>
                </a:solidFill>
              </a:rPr>
              <a:t>에즈메랄</a:t>
            </a:r>
            <a:endParaRPr lang="en-US" altLang="ko-KR" sz="1200" dirty="0">
              <a:solidFill>
                <a:srgbClr val="12315F"/>
              </a:solidFill>
            </a:endParaRPr>
          </a:p>
          <a:p>
            <a:pPr marL="228600" indent="-228600" latinLnBrk="0">
              <a:spcAft>
                <a:spcPts val="800"/>
              </a:spcAft>
              <a:buFont typeface="+mj-lt"/>
              <a:buAutoNum type="arabicPeriod"/>
            </a:pPr>
            <a:r>
              <a:rPr lang="en-US" altLang="ko-KR" sz="1200" dirty="0">
                <a:solidFill>
                  <a:srgbClr val="12315F"/>
                </a:solidFill>
              </a:rPr>
              <a:t>EKS, AWS Elastic Kubernetes Service</a:t>
            </a:r>
          </a:p>
          <a:p>
            <a:pPr marL="228600" indent="-228600" latinLnBrk="0">
              <a:spcAft>
                <a:spcPts val="800"/>
              </a:spcAft>
              <a:buFont typeface="+mj-lt"/>
              <a:buAutoNum type="arabicPeriod"/>
            </a:pPr>
            <a:r>
              <a:rPr lang="en-US" altLang="ko-KR" sz="1200" dirty="0">
                <a:solidFill>
                  <a:srgbClr val="12315F"/>
                </a:solidFill>
              </a:rPr>
              <a:t>AKS, Azure Kubernetes Service</a:t>
            </a:r>
          </a:p>
          <a:p>
            <a:pPr marL="228600" indent="-228600" latinLnBrk="0">
              <a:spcAft>
                <a:spcPts val="800"/>
              </a:spcAft>
              <a:buFont typeface="+mj-lt"/>
              <a:buAutoNum type="arabicPeriod"/>
            </a:pPr>
            <a:r>
              <a:rPr lang="en-US" altLang="ko-KR" sz="1200" dirty="0">
                <a:solidFill>
                  <a:srgbClr val="12315F"/>
                </a:solidFill>
              </a:rPr>
              <a:t>GKE, Google Kubernetes Engine</a:t>
            </a:r>
            <a:endParaRPr lang="ko-KR" altLang="en-US" sz="1200" dirty="0">
              <a:solidFill>
                <a:srgbClr val="12315F"/>
              </a:solidFill>
            </a:endParaRPr>
          </a:p>
        </p:txBody>
      </p:sp>
      <p:sp>
        <p:nvSpPr>
          <p:cNvPr id="5" name="직사각형 5">
            <a:extLst>
              <a:ext uri="{FF2B5EF4-FFF2-40B4-BE49-F238E27FC236}">
                <a16:creationId xmlns:a16="http://schemas.microsoft.com/office/drawing/2014/main" id="{7D5C73B7-30E0-5D91-353D-C7C769ACE2DB}"/>
              </a:ext>
            </a:extLst>
          </p:cNvPr>
          <p:cNvSpPr/>
          <p:nvPr/>
        </p:nvSpPr>
        <p:spPr>
          <a:xfrm>
            <a:off x="666000" y="1756665"/>
            <a:ext cx="3060000" cy="540001"/>
          </a:xfrm>
          <a:custGeom>
            <a:avLst/>
            <a:gdLst>
              <a:gd name="connsiteX0" fmla="*/ 0 w 3473771"/>
              <a:gd name="connsiteY0" fmla="*/ 0 h 407304"/>
              <a:gd name="connsiteX1" fmla="*/ 3473771 w 3473771"/>
              <a:gd name="connsiteY1" fmla="*/ 0 h 407304"/>
              <a:gd name="connsiteX2" fmla="*/ 3473771 w 3473771"/>
              <a:gd name="connsiteY2" fmla="*/ 407304 h 407304"/>
              <a:gd name="connsiteX3" fmla="*/ 0 w 3473771"/>
              <a:gd name="connsiteY3" fmla="*/ 407304 h 407304"/>
              <a:gd name="connsiteX4" fmla="*/ 0 w 3473771"/>
              <a:gd name="connsiteY4" fmla="*/ 0 h 407304"/>
              <a:gd name="connsiteX0" fmla="*/ 0 w 3586892"/>
              <a:gd name="connsiteY0" fmla="*/ 0 h 416731"/>
              <a:gd name="connsiteX1" fmla="*/ 3586892 w 3586892"/>
              <a:gd name="connsiteY1" fmla="*/ 9427 h 416731"/>
              <a:gd name="connsiteX2" fmla="*/ 3586892 w 3586892"/>
              <a:gd name="connsiteY2" fmla="*/ 416731 h 416731"/>
              <a:gd name="connsiteX3" fmla="*/ 113121 w 3586892"/>
              <a:gd name="connsiteY3" fmla="*/ 416731 h 416731"/>
              <a:gd name="connsiteX4" fmla="*/ 0 w 3586892"/>
              <a:gd name="connsiteY4" fmla="*/ 0 h 416731"/>
              <a:gd name="connsiteX0" fmla="*/ 0 w 3586892"/>
              <a:gd name="connsiteY0" fmla="*/ 0 h 407304"/>
              <a:gd name="connsiteX1" fmla="*/ 3586892 w 3586892"/>
              <a:gd name="connsiteY1" fmla="*/ 0 h 407304"/>
              <a:gd name="connsiteX2" fmla="*/ 3586892 w 3586892"/>
              <a:gd name="connsiteY2" fmla="*/ 407304 h 407304"/>
              <a:gd name="connsiteX3" fmla="*/ 113121 w 3586892"/>
              <a:gd name="connsiteY3" fmla="*/ 407304 h 407304"/>
              <a:gd name="connsiteX4" fmla="*/ 0 w 3586892"/>
              <a:gd name="connsiteY4" fmla="*/ 0 h 407304"/>
              <a:gd name="connsiteX0" fmla="*/ 0 w 3709440"/>
              <a:gd name="connsiteY0" fmla="*/ 9427 h 416731"/>
              <a:gd name="connsiteX1" fmla="*/ 3709440 w 3709440"/>
              <a:gd name="connsiteY1" fmla="*/ 0 h 416731"/>
              <a:gd name="connsiteX2" fmla="*/ 3586892 w 3709440"/>
              <a:gd name="connsiteY2" fmla="*/ 416731 h 416731"/>
              <a:gd name="connsiteX3" fmla="*/ 113121 w 3709440"/>
              <a:gd name="connsiteY3" fmla="*/ 416731 h 416731"/>
              <a:gd name="connsiteX4" fmla="*/ 0 w 3709440"/>
              <a:gd name="connsiteY4" fmla="*/ 9427 h 4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9440" h="416731">
                <a:moveTo>
                  <a:pt x="0" y="9427"/>
                </a:moveTo>
                <a:lnTo>
                  <a:pt x="3709440" y="0"/>
                </a:lnTo>
                <a:lnTo>
                  <a:pt x="3586892" y="416731"/>
                </a:lnTo>
                <a:lnTo>
                  <a:pt x="113121" y="416731"/>
                </a:lnTo>
                <a:lnTo>
                  <a:pt x="0" y="9427"/>
                </a:lnTo>
                <a:close/>
              </a:path>
            </a:pathLst>
          </a:custGeom>
          <a:solidFill>
            <a:srgbClr val="228CF7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ko-KR" altLang="en-US" sz="1200" b="1" dirty="0">
                <a:solidFill>
                  <a:schemeClr val="bg1"/>
                </a:solidFill>
              </a:rPr>
              <a:t>최다 </a:t>
            </a:r>
            <a:r>
              <a:rPr lang="ko-KR" altLang="en-US" sz="1200" b="1" dirty="0" err="1">
                <a:solidFill>
                  <a:schemeClr val="bg1"/>
                </a:solidFill>
              </a:rPr>
              <a:t>레프런스</a:t>
            </a:r>
            <a:r>
              <a:rPr lang="ko-KR" altLang="en-US" sz="1200" b="1" dirty="0">
                <a:solidFill>
                  <a:schemeClr val="bg1"/>
                </a:solidFill>
              </a:rPr>
              <a:t> 보유</a:t>
            </a:r>
            <a:endParaRPr lang="en-US" altLang="ko-KR" sz="1200" b="1" dirty="0">
              <a:solidFill>
                <a:schemeClr val="bg1"/>
              </a:solidFill>
            </a:endParaRPr>
          </a:p>
          <a:p>
            <a:pPr algn="ctr">
              <a:spcAft>
                <a:spcPts val="600"/>
              </a:spcAft>
            </a:pPr>
            <a:r>
              <a:rPr lang="ko-KR" altLang="en-US" sz="1200" b="1" dirty="0">
                <a:solidFill>
                  <a:schemeClr val="bg1"/>
                </a:solidFill>
              </a:rPr>
              <a:t>최다 </a:t>
            </a:r>
            <a:r>
              <a:rPr lang="ko-KR" altLang="en-US" sz="1200" b="1" dirty="0" err="1">
                <a:solidFill>
                  <a:schemeClr val="bg1"/>
                </a:solidFill>
              </a:rPr>
              <a:t>쿠버네티스</a:t>
            </a:r>
            <a:r>
              <a:rPr lang="ko-KR" altLang="en-US" sz="1200" b="1" dirty="0">
                <a:solidFill>
                  <a:schemeClr val="bg1"/>
                </a:solidFill>
              </a:rPr>
              <a:t> 플랫폼 지원</a:t>
            </a:r>
            <a:endParaRPr lang="en-US" altLang="ko-KR" sz="1200" b="1" dirty="0">
              <a:solidFill>
                <a:schemeClr val="bg1"/>
              </a:solidFill>
            </a:endParaRPr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72AD548F-8CAA-6DA1-0D49-E052889E2DB2}"/>
              </a:ext>
            </a:extLst>
          </p:cNvPr>
          <p:cNvSpPr/>
          <p:nvPr/>
        </p:nvSpPr>
        <p:spPr>
          <a:xfrm>
            <a:off x="8025238" y="1474422"/>
            <a:ext cx="576000" cy="540000"/>
          </a:xfrm>
          <a:custGeom>
            <a:avLst/>
            <a:gdLst>
              <a:gd name="connsiteX0" fmla="*/ 667319 w 1188000"/>
              <a:gd name="connsiteY0" fmla="*/ 216000 h 1080000"/>
              <a:gd name="connsiteX1" fmla="*/ 343319 w 1188000"/>
              <a:gd name="connsiteY1" fmla="*/ 540000 h 1080000"/>
              <a:gd name="connsiteX2" fmla="*/ 667319 w 1188000"/>
              <a:gd name="connsiteY2" fmla="*/ 864000 h 1080000"/>
              <a:gd name="connsiteX3" fmla="*/ 991319 w 1188000"/>
              <a:gd name="connsiteY3" fmla="*/ 540000 h 1080000"/>
              <a:gd name="connsiteX4" fmla="*/ 667319 w 1188000"/>
              <a:gd name="connsiteY4" fmla="*/ 216000 h 1080000"/>
              <a:gd name="connsiteX5" fmla="*/ 648000 w 1188000"/>
              <a:gd name="connsiteY5" fmla="*/ 0 h 1080000"/>
              <a:gd name="connsiteX6" fmla="*/ 1188000 w 1188000"/>
              <a:gd name="connsiteY6" fmla="*/ 540000 h 1080000"/>
              <a:gd name="connsiteX7" fmla="*/ 648000 w 1188000"/>
              <a:gd name="connsiteY7" fmla="*/ 1080000 h 1080000"/>
              <a:gd name="connsiteX8" fmla="*/ 266162 w 1188000"/>
              <a:gd name="connsiteY8" fmla="*/ 921838 h 1080000"/>
              <a:gd name="connsiteX9" fmla="*/ 216000 w 1188000"/>
              <a:gd name="connsiteY9" fmla="*/ 861041 h 1080000"/>
              <a:gd name="connsiteX10" fmla="*/ 216000 w 1188000"/>
              <a:gd name="connsiteY10" fmla="*/ 864000 h 1080000"/>
              <a:gd name="connsiteX11" fmla="*/ 205724 w 1188000"/>
              <a:gd name="connsiteY11" fmla="*/ 848586 h 1080000"/>
              <a:gd name="connsiteX12" fmla="*/ 200223 w 1188000"/>
              <a:gd name="connsiteY12" fmla="*/ 841919 h 1080000"/>
              <a:gd name="connsiteX13" fmla="*/ 195597 w 1188000"/>
              <a:gd name="connsiteY13" fmla="*/ 833395 h 1080000"/>
              <a:gd name="connsiteX14" fmla="*/ 0 w 1188000"/>
              <a:gd name="connsiteY14" fmla="*/ 540000 h 1080000"/>
              <a:gd name="connsiteX15" fmla="*/ 195597 w 1188000"/>
              <a:gd name="connsiteY15" fmla="*/ 246605 h 1080000"/>
              <a:gd name="connsiteX16" fmla="*/ 200223 w 1188000"/>
              <a:gd name="connsiteY16" fmla="*/ 238081 h 1080000"/>
              <a:gd name="connsiteX17" fmla="*/ 205724 w 1188000"/>
              <a:gd name="connsiteY17" fmla="*/ 231414 h 1080000"/>
              <a:gd name="connsiteX18" fmla="*/ 216000 w 1188000"/>
              <a:gd name="connsiteY18" fmla="*/ 216000 h 1080000"/>
              <a:gd name="connsiteX19" fmla="*/ 216000 w 1188000"/>
              <a:gd name="connsiteY19" fmla="*/ 218959 h 1080000"/>
              <a:gd name="connsiteX20" fmla="*/ 266162 w 1188000"/>
              <a:gd name="connsiteY20" fmla="*/ 158162 h 1080000"/>
              <a:gd name="connsiteX21" fmla="*/ 648000 w 1188000"/>
              <a:gd name="connsiteY21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88000" h="1080000">
                <a:moveTo>
                  <a:pt x="667319" y="216000"/>
                </a:moveTo>
                <a:cubicBezTo>
                  <a:pt x="488379" y="216000"/>
                  <a:pt x="343319" y="361060"/>
                  <a:pt x="343319" y="540000"/>
                </a:cubicBezTo>
                <a:cubicBezTo>
                  <a:pt x="343319" y="718940"/>
                  <a:pt x="488379" y="864000"/>
                  <a:pt x="667319" y="864000"/>
                </a:cubicBezTo>
                <a:cubicBezTo>
                  <a:pt x="846259" y="864000"/>
                  <a:pt x="991319" y="718940"/>
                  <a:pt x="991319" y="540000"/>
                </a:cubicBezTo>
                <a:cubicBezTo>
                  <a:pt x="991319" y="361060"/>
                  <a:pt x="846259" y="216000"/>
                  <a:pt x="667319" y="216000"/>
                </a:cubicBezTo>
                <a:close/>
                <a:moveTo>
                  <a:pt x="648000" y="0"/>
                </a:moveTo>
                <a:cubicBezTo>
                  <a:pt x="946234" y="0"/>
                  <a:pt x="1188000" y="241766"/>
                  <a:pt x="1188000" y="540000"/>
                </a:cubicBezTo>
                <a:cubicBezTo>
                  <a:pt x="1188000" y="838234"/>
                  <a:pt x="946234" y="1080000"/>
                  <a:pt x="648000" y="1080000"/>
                </a:cubicBezTo>
                <a:cubicBezTo>
                  <a:pt x="498883" y="1080000"/>
                  <a:pt x="363883" y="1019559"/>
                  <a:pt x="266162" y="921838"/>
                </a:cubicBezTo>
                <a:lnTo>
                  <a:pt x="216000" y="861041"/>
                </a:lnTo>
                <a:lnTo>
                  <a:pt x="216000" y="864000"/>
                </a:lnTo>
                <a:lnTo>
                  <a:pt x="205724" y="848586"/>
                </a:lnTo>
                <a:lnTo>
                  <a:pt x="200223" y="841919"/>
                </a:lnTo>
                <a:lnTo>
                  <a:pt x="195597" y="833395"/>
                </a:lnTo>
                <a:lnTo>
                  <a:pt x="0" y="540000"/>
                </a:lnTo>
                <a:lnTo>
                  <a:pt x="195597" y="246605"/>
                </a:lnTo>
                <a:lnTo>
                  <a:pt x="200223" y="238081"/>
                </a:lnTo>
                <a:lnTo>
                  <a:pt x="205724" y="231414"/>
                </a:lnTo>
                <a:lnTo>
                  <a:pt x="216000" y="216000"/>
                </a:lnTo>
                <a:lnTo>
                  <a:pt x="216000" y="218959"/>
                </a:lnTo>
                <a:lnTo>
                  <a:pt x="266162" y="158162"/>
                </a:lnTo>
                <a:cubicBezTo>
                  <a:pt x="363883" y="60442"/>
                  <a:pt x="498883" y="0"/>
                  <a:pt x="648000" y="0"/>
                </a:cubicBezTo>
                <a:close/>
              </a:path>
            </a:pathLst>
          </a:custGeom>
          <a:solidFill>
            <a:srgbClr val="228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rtlCol="0" anchor="ctr">
            <a:noAutofit/>
          </a:bodyPr>
          <a:lstStyle/>
          <a:p>
            <a:pPr algn="ctr" latinLnBrk="0"/>
            <a:r>
              <a:rPr lang="en-US" altLang="ko-KR" sz="1400" b="1" dirty="0">
                <a:solidFill>
                  <a:srgbClr val="12315F"/>
                </a:solidFill>
              </a:rPr>
              <a:t>1</a:t>
            </a:r>
            <a:endParaRPr lang="ko-KR" altLang="en-US" sz="1400" b="1" dirty="0">
              <a:solidFill>
                <a:srgbClr val="12315F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C560C6-49BC-49C3-35DE-2A669F56CBA0}"/>
              </a:ext>
            </a:extLst>
          </p:cNvPr>
          <p:cNvSpPr txBox="1">
            <a:spLocks/>
          </p:cNvSpPr>
          <p:nvPr/>
        </p:nvSpPr>
        <p:spPr>
          <a:xfrm>
            <a:off x="8352064" y="1474422"/>
            <a:ext cx="3260722" cy="540000"/>
          </a:xfrm>
          <a:custGeom>
            <a:avLst/>
            <a:gdLst>
              <a:gd name="connsiteX0" fmla="*/ 0 w 2880000"/>
              <a:gd name="connsiteY0" fmla="*/ 0 h 540000"/>
              <a:gd name="connsiteX1" fmla="*/ 2880000 w 2880000"/>
              <a:gd name="connsiteY1" fmla="*/ 0 h 540000"/>
              <a:gd name="connsiteX2" fmla="*/ 2880000 w 2880000"/>
              <a:gd name="connsiteY2" fmla="*/ 540000 h 540000"/>
              <a:gd name="connsiteX3" fmla="*/ 0 w 2880000"/>
              <a:gd name="connsiteY3" fmla="*/ 540000 h 540000"/>
              <a:gd name="connsiteX4" fmla="*/ 0 w 2880000"/>
              <a:gd name="connsiteY4" fmla="*/ 535251 h 540000"/>
              <a:gd name="connsiteX5" fmla="*/ 7305 w 2880000"/>
              <a:gd name="connsiteY5" fmla="*/ 534515 h 540000"/>
              <a:gd name="connsiteX6" fmla="*/ 222890 w 2880000"/>
              <a:gd name="connsiteY6" fmla="*/ 270000 h 540000"/>
              <a:gd name="connsiteX7" fmla="*/ 7305 w 2880000"/>
              <a:gd name="connsiteY7" fmla="*/ 5486 h 540000"/>
              <a:gd name="connsiteX8" fmla="*/ 0 w 2880000"/>
              <a:gd name="connsiteY8" fmla="*/ 4749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80000" h="540000">
                <a:moveTo>
                  <a:pt x="0" y="0"/>
                </a:moveTo>
                <a:lnTo>
                  <a:pt x="2880000" y="0"/>
                </a:lnTo>
                <a:lnTo>
                  <a:pt x="2880000" y="540000"/>
                </a:lnTo>
                <a:lnTo>
                  <a:pt x="0" y="540000"/>
                </a:lnTo>
                <a:lnTo>
                  <a:pt x="0" y="535251"/>
                </a:lnTo>
                <a:lnTo>
                  <a:pt x="7305" y="534515"/>
                </a:lnTo>
                <a:cubicBezTo>
                  <a:pt x="130339" y="509338"/>
                  <a:pt x="222890" y="400477"/>
                  <a:pt x="222890" y="270000"/>
                </a:cubicBezTo>
                <a:cubicBezTo>
                  <a:pt x="222890" y="139523"/>
                  <a:pt x="130339" y="30662"/>
                  <a:pt x="7305" y="5486"/>
                </a:cubicBezTo>
                <a:lnTo>
                  <a:pt x="0" y="474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288000" rtlCol="0" anchor="ctr">
            <a:noAutofit/>
          </a:bodyPr>
          <a:lstStyle/>
          <a:p>
            <a:pPr latinLnBrk="0"/>
            <a:r>
              <a:rPr lang="ko-KR" altLang="en-US" sz="1200" dirty="0" err="1"/>
              <a:t>쿠버네티스</a:t>
            </a:r>
            <a:r>
              <a:rPr lang="ko-KR" altLang="en-US" sz="1200" dirty="0"/>
              <a:t> 백업 및 원격지 </a:t>
            </a:r>
            <a:r>
              <a:rPr lang="en-US" altLang="ko-KR" sz="1200" dirty="0"/>
              <a:t>DR </a:t>
            </a:r>
            <a:r>
              <a:rPr lang="ko-KR" altLang="en-US" sz="1200" dirty="0"/>
              <a:t>복제</a:t>
            </a:r>
          </a:p>
        </p:txBody>
      </p:sp>
      <p:sp>
        <p:nvSpPr>
          <p:cNvPr id="8" name="자유형: 도형 7">
            <a:extLst>
              <a:ext uri="{FF2B5EF4-FFF2-40B4-BE49-F238E27FC236}">
                <a16:creationId xmlns:a16="http://schemas.microsoft.com/office/drawing/2014/main" id="{F989A8BC-D785-B7E2-FE4F-CC9E8707828E}"/>
              </a:ext>
            </a:extLst>
          </p:cNvPr>
          <p:cNvSpPr/>
          <p:nvPr/>
        </p:nvSpPr>
        <p:spPr>
          <a:xfrm>
            <a:off x="8025238" y="2180991"/>
            <a:ext cx="576000" cy="540000"/>
          </a:xfrm>
          <a:custGeom>
            <a:avLst/>
            <a:gdLst>
              <a:gd name="connsiteX0" fmla="*/ 667319 w 1188000"/>
              <a:gd name="connsiteY0" fmla="*/ 216000 h 1080000"/>
              <a:gd name="connsiteX1" fmla="*/ 343319 w 1188000"/>
              <a:gd name="connsiteY1" fmla="*/ 540000 h 1080000"/>
              <a:gd name="connsiteX2" fmla="*/ 667319 w 1188000"/>
              <a:gd name="connsiteY2" fmla="*/ 864000 h 1080000"/>
              <a:gd name="connsiteX3" fmla="*/ 991319 w 1188000"/>
              <a:gd name="connsiteY3" fmla="*/ 540000 h 1080000"/>
              <a:gd name="connsiteX4" fmla="*/ 667319 w 1188000"/>
              <a:gd name="connsiteY4" fmla="*/ 216000 h 1080000"/>
              <a:gd name="connsiteX5" fmla="*/ 648000 w 1188000"/>
              <a:gd name="connsiteY5" fmla="*/ 0 h 1080000"/>
              <a:gd name="connsiteX6" fmla="*/ 1188000 w 1188000"/>
              <a:gd name="connsiteY6" fmla="*/ 540000 h 1080000"/>
              <a:gd name="connsiteX7" fmla="*/ 648000 w 1188000"/>
              <a:gd name="connsiteY7" fmla="*/ 1080000 h 1080000"/>
              <a:gd name="connsiteX8" fmla="*/ 266162 w 1188000"/>
              <a:gd name="connsiteY8" fmla="*/ 921838 h 1080000"/>
              <a:gd name="connsiteX9" fmla="*/ 216000 w 1188000"/>
              <a:gd name="connsiteY9" fmla="*/ 861041 h 1080000"/>
              <a:gd name="connsiteX10" fmla="*/ 216000 w 1188000"/>
              <a:gd name="connsiteY10" fmla="*/ 864000 h 1080000"/>
              <a:gd name="connsiteX11" fmla="*/ 205724 w 1188000"/>
              <a:gd name="connsiteY11" fmla="*/ 848586 h 1080000"/>
              <a:gd name="connsiteX12" fmla="*/ 200223 w 1188000"/>
              <a:gd name="connsiteY12" fmla="*/ 841919 h 1080000"/>
              <a:gd name="connsiteX13" fmla="*/ 195597 w 1188000"/>
              <a:gd name="connsiteY13" fmla="*/ 833395 h 1080000"/>
              <a:gd name="connsiteX14" fmla="*/ 0 w 1188000"/>
              <a:gd name="connsiteY14" fmla="*/ 540000 h 1080000"/>
              <a:gd name="connsiteX15" fmla="*/ 195597 w 1188000"/>
              <a:gd name="connsiteY15" fmla="*/ 246605 h 1080000"/>
              <a:gd name="connsiteX16" fmla="*/ 200223 w 1188000"/>
              <a:gd name="connsiteY16" fmla="*/ 238081 h 1080000"/>
              <a:gd name="connsiteX17" fmla="*/ 205724 w 1188000"/>
              <a:gd name="connsiteY17" fmla="*/ 231414 h 1080000"/>
              <a:gd name="connsiteX18" fmla="*/ 216000 w 1188000"/>
              <a:gd name="connsiteY18" fmla="*/ 216000 h 1080000"/>
              <a:gd name="connsiteX19" fmla="*/ 216000 w 1188000"/>
              <a:gd name="connsiteY19" fmla="*/ 218959 h 1080000"/>
              <a:gd name="connsiteX20" fmla="*/ 266162 w 1188000"/>
              <a:gd name="connsiteY20" fmla="*/ 158162 h 1080000"/>
              <a:gd name="connsiteX21" fmla="*/ 648000 w 1188000"/>
              <a:gd name="connsiteY21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88000" h="1080000">
                <a:moveTo>
                  <a:pt x="667319" y="216000"/>
                </a:moveTo>
                <a:cubicBezTo>
                  <a:pt x="488379" y="216000"/>
                  <a:pt x="343319" y="361060"/>
                  <a:pt x="343319" y="540000"/>
                </a:cubicBezTo>
                <a:cubicBezTo>
                  <a:pt x="343319" y="718940"/>
                  <a:pt x="488379" y="864000"/>
                  <a:pt x="667319" y="864000"/>
                </a:cubicBezTo>
                <a:cubicBezTo>
                  <a:pt x="846259" y="864000"/>
                  <a:pt x="991319" y="718940"/>
                  <a:pt x="991319" y="540000"/>
                </a:cubicBezTo>
                <a:cubicBezTo>
                  <a:pt x="991319" y="361060"/>
                  <a:pt x="846259" y="216000"/>
                  <a:pt x="667319" y="216000"/>
                </a:cubicBezTo>
                <a:close/>
                <a:moveTo>
                  <a:pt x="648000" y="0"/>
                </a:moveTo>
                <a:cubicBezTo>
                  <a:pt x="946234" y="0"/>
                  <a:pt x="1188000" y="241766"/>
                  <a:pt x="1188000" y="540000"/>
                </a:cubicBezTo>
                <a:cubicBezTo>
                  <a:pt x="1188000" y="838234"/>
                  <a:pt x="946234" y="1080000"/>
                  <a:pt x="648000" y="1080000"/>
                </a:cubicBezTo>
                <a:cubicBezTo>
                  <a:pt x="498883" y="1080000"/>
                  <a:pt x="363883" y="1019559"/>
                  <a:pt x="266162" y="921838"/>
                </a:cubicBezTo>
                <a:lnTo>
                  <a:pt x="216000" y="861041"/>
                </a:lnTo>
                <a:lnTo>
                  <a:pt x="216000" y="864000"/>
                </a:lnTo>
                <a:lnTo>
                  <a:pt x="205724" y="848586"/>
                </a:lnTo>
                <a:lnTo>
                  <a:pt x="200223" y="841919"/>
                </a:lnTo>
                <a:lnTo>
                  <a:pt x="195597" y="833395"/>
                </a:lnTo>
                <a:lnTo>
                  <a:pt x="0" y="540000"/>
                </a:lnTo>
                <a:lnTo>
                  <a:pt x="195597" y="246605"/>
                </a:lnTo>
                <a:lnTo>
                  <a:pt x="200223" y="238081"/>
                </a:lnTo>
                <a:lnTo>
                  <a:pt x="205724" y="231414"/>
                </a:lnTo>
                <a:lnTo>
                  <a:pt x="216000" y="216000"/>
                </a:lnTo>
                <a:lnTo>
                  <a:pt x="216000" y="218959"/>
                </a:lnTo>
                <a:lnTo>
                  <a:pt x="266162" y="158162"/>
                </a:lnTo>
                <a:cubicBezTo>
                  <a:pt x="363883" y="60442"/>
                  <a:pt x="498883" y="0"/>
                  <a:pt x="648000" y="0"/>
                </a:cubicBezTo>
                <a:close/>
              </a:path>
            </a:pathLst>
          </a:custGeom>
          <a:solidFill>
            <a:srgbClr val="228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rtlCol="0" anchor="ctr">
            <a:noAutofit/>
          </a:bodyPr>
          <a:lstStyle/>
          <a:p>
            <a:pPr algn="ctr" latinLnBrk="0"/>
            <a:r>
              <a:rPr lang="en-US" altLang="ko-KR" sz="1400" b="1" dirty="0">
                <a:solidFill>
                  <a:srgbClr val="12315F"/>
                </a:solidFill>
              </a:rPr>
              <a:t>2</a:t>
            </a:r>
            <a:endParaRPr lang="ko-KR" altLang="en-US" sz="1400" b="1" dirty="0">
              <a:solidFill>
                <a:srgbClr val="12315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E2D2AB-E7DA-9E8A-4213-9D5F221A5436}"/>
              </a:ext>
            </a:extLst>
          </p:cNvPr>
          <p:cNvSpPr txBox="1">
            <a:spLocks/>
          </p:cNvSpPr>
          <p:nvPr/>
        </p:nvSpPr>
        <p:spPr>
          <a:xfrm>
            <a:off x="8352064" y="2180991"/>
            <a:ext cx="3260722" cy="540000"/>
          </a:xfrm>
          <a:custGeom>
            <a:avLst/>
            <a:gdLst>
              <a:gd name="connsiteX0" fmla="*/ 0 w 2880000"/>
              <a:gd name="connsiteY0" fmla="*/ 0 h 540000"/>
              <a:gd name="connsiteX1" fmla="*/ 2880000 w 2880000"/>
              <a:gd name="connsiteY1" fmla="*/ 0 h 540000"/>
              <a:gd name="connsiteX2" fmla="*/ 2880000 w 2880000"/>
              <a:gd name="connsiteY2" fmla="*/ 540000 h 540000"/>
              <a:gd name="connsiteX3" fmla="*/ 0 w 2880000"/>
              <a:gd name="connsiteY3" fmla="*/ 540000 h 540000"/>
              <a:gd name="connsiteX4" fmla="*/ 0 w 2880000"/>
              <a:gd name="connsiteY4" fmla="*/ 535251 h 540000"/>
              <a:gd name="connsiteX5" fmla="*/ 7305 w 2880000"/>
              <a:gd name="connsiteY5" fmla="*/ 534515 h 540000"/>
              <a:gd name="connsiteX6" fmla="*/ 222890 w 2880000"/>
              <a:gd name="connsiteY6" fmla="*/ 270000 h 540000"/>
              <a:gd name="connsiteX7" fmla="*/ 7305 w 2880000"/>
              <a:gd name="connsiteY7" fmla="*/ 5486 h 540000"/>
              <a:gd name="connsiteX8" fmla="*/ 0 w 2880000"/>
              <a:gd name="connsiteY8" fmla="*/ 4749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80000" h="540000">
                <a:moveTo>
                  <a:pt x="0" y="0"/>
                </a:moveTo>
                <a:lnTo>
                  <a:pt x="2880000" y="0"/>
                </a:lnTo>
                <a:lnTo>
                  <a:pt x="2880000" y="540000"/>
                </a:lnTo>
                <a:lnTo>
                  <a:pt x="0" y="540000"/>
                </a:lnTo>
                <a:lnTo>
                  <a:pt x="0" y="535251"/>
                </a:lnTo>
                <a:lnTo>
                  <a:pt x="7305" y="534515"/>
                </a:lnTo>
                <a:cubicBezTo>
                  <a:pt x="130339" y="509338"/>
                  <a:pt x="222890" y="400477"/>
                  <a:pt x="222890" y="270000"/>
                </a:cubicBezTo>
                <a:cubicBezTo>
                  <a:pt x="222890" y="139523"/>
                  <a:pt x="130339" y="30662"/>
                  <a:pt x="7305" y="5486"/>
                </a:cubicBezTo>
                <a:lnTo>
                  <a:pt x="0" y="474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288000" rtlCol="0" anchor="ctr">
            <a:noAutofit/>
          </a:bodyPr>
          <a:lstStyle/>
          <a:p>
            <a:pPr latinLnBrk="0"/>
            <a:r>
              <a:rPr lang="en-US" altLang="ko-KR" sz="1200" dirty="0"/>
              <a:t>100% GUI, CLI </a:t>
            </a:r>
            <a:r>
              <a:rPr lang="ko-KR" altLang="en-US" sz="1200" dirty="0"/>
              <a:t>및 </a:t>
            </a:r>
            <a:r>
              <a:rPr lang="en-US" altLang="ko-KR" sz="1200" dirty="0"/>
              <a:t>ITSM </a:t>
            </a:r>
            <a:r>
              <a:rPr lang="ko-KR" altLang="en-US" sz="1200" dirty="0"/>
              <a:t>연동 </a:t>
            </a:r>
            <a:r>
              <a:rPr lang="en-US" altLang="ko-KR" sz="1200" dirty="0"/>
              <a:t>API </a:t>
            </a:r>
            <a:r>
              <a:rPr lang="ko-KR" altLang="en-US" sz="1200" dirty="0"/>
              <a:t>지원</a:t>
            </a:r>
          </a:p>
        </p:txBody>
      </p:sp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6C89BBAA-185B-FDF7-0BBA-9AC2503F07F4}"/>
              </a:ext>
            </a:extLst>
          </p:cNvPr>
          <p:cNvSpPr/>
          <p:nvPr/>
        </p:nvSpPr>
        <p:spPr>
          <a:xfrm>
            <a:off x="8025238" y="2887560"/>
            <a:ext cx="576000" cy="540000"/>
          </a:xfrm>
          <a:custGeom>
            <a:avLst/>
            <a:gdLst>
              <a:gd name="connsiteX0" fmla="*/ 667319 w 1188000"/>
              <a:gd name="connsiteY0" fmla="*/ 216000 h 1080000"/>
              <a:gd name="connsiteX1" fmla="*/ 343319 w 1188000"/>
              <a:gd name="connsiteY1" fmla="*/ 540000 h 1080000"/>
              <a:gd name="connsiteX2" fmla="*/ 667319 w 1188000"/>
              <a:gd name="connsiteY2" fmla="*/ 864000 h 1080000"/>
              <a:gd name="connsiteX3" fmla="*/ 991319 w 1188000"/>
              <a:gd name="connsiteY3" fmla="*/ 540000 h 1080000"/>
              <a:gd name="connsiteX4" fmla="*/ 667319 w 1188000"/>
              <a:gd name="connsiteY4" fmla="*/ 216000 h 1080000"/>
              <a:gd name="connsiteX5" fmla="*/ 648000 w 1188000"/>
              <a:gd name="connsiteY5" fmla="*/ 0 h 1080000"/>
              <a:gd name="connsiteX6" fmla="*/ 1188000 w 1188000"/>
              <a:gd name="connsiteY6" fmla="*/ 540000 h 1080000"/>
              <a:gd name="connsiteX7" fmla="*/ 648000 w 1188000"/>
              <a:gd name="connsiteY7" fmla="*/ 1080000 h 1080000"/>
              <a:gd name="connsiteX8" fmla="*/ 266162 w 1188000"/>
              <a:gd name="connsiteY8" fmla="*/ 921838 h 1080000"/>
              <a:gd name="connsiteX9" fmla="*/ 216000 w 1188000"/>
              <a:gd name="connsiteY9" fmla="*/ 861041 h 1080000"/>
              <a:gd name="connsiteX10" fmla="*/ 216000 w 1188000"/>
              <a:gd name="connsiteY10" fmla="*/ 864000 h 1080000"/>
              <a:gd name="connsiteX11" fmla="*/ 205724 w 1188000"/>
              <a:gd name="connsiteY11" fmla="*/ 848586 h 1080000"/>
              <a:gd name="connsiteX12" fmla="*/ 200223 w 1188000"/>
              <a:gd name="connsiteY12" fmla="*/ 841919 h 1080000"/>
              <a:gd name="connsiteX13" fmla="*/ 195597 w 1188000"/>
              <a:gd name="connsiteY13" fmla="*/ 833395 h 1080000"/>
              <a:gd name="connsiteX14" fmla="*/ 0 w 1188000"/>
              <a:gd name="connsiteY14" fmla="*/ 540000 h 1080000"/>
              <a:gd name="connsiteX15" fmla="*/ 195597 w 1188000"/>
              <a:gd name="connsiteY15" fmla="*/ 246605 h 1080000"/>
              <a:gd name="connsiteX16" fmla="*/ 200223 w 1188000"/>
              <a:gd name="connsiteY16" fmla="*/ 238081 h 1080000"/>
              <a:gd name="connsiteX17" fmla="*/ 205724 w 1188000"/>
              <a:gd name="connsiteY17" fmla="*/ 231414 h 1080000"/>
              <a:gd name="connsiteX18" fmla="*/ 216000 w 1188000"/>
              <a:gd name="connsiteY18" fmla="*/ 216000 h 1080000"/>
              <a:gd name="connsiteX19" fmla="*/ 216000 w 1188000"/>
              <a:gd name="connsiteY19" fmla="*/ 218959 h 1080000"/>
              <a:gd name="connsiteX20" fmla="*/ 266162 w 1188000"/>
              <a:gd name="connsiteY20" fmla="*/ 158162 h 1080000"/>
              <a:gd name="connsiteX21" fmla="*/ 648000 w 1188000"/>
              <a:gd name="connsiteY21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88000" h="1080000">
                <a:moveTo>
                  <a:pt x="667319" y="216000"/>
                </a:moveTo>
                <a:cubicBezTo>
                  <a:pt x="488379" y="216000"/>
                  <a:pt x="343319" y="361060"/>
                  <a:pt x="343319" y="540000"/>
                </a:cubicBezTo>
                <a:cubicBezTo>
                  <a:pt x="343319" y="718940"/>
                  <a:pt x="488379" y="864000"/>
                  <a:pt x="667319" y="864000"/>
                </a:cubicBezTo>
                <a:cubicBezTo>
                  <a:pt x="846259" y="864000"/>
                  <a:pt x="991319" y="718940"/>
                  <a:pt x="991319" y="540000"/>
                </a:cubicBezTo>
                <a:cubicBezTo>
                  <a:pt x="991319" y="361060"/>
                  <a:pt x="846259" y="216000"/>
                  <a:pt x="667319" y="216000"/>
                </a:cubicBezTo>
                <a:close/>
                <a:moveTo>
                  <a:pt x="648000" y="0"/>
                </a:moveTo>
                <a:cubicBezTo>
                  <a:pt x="946234" y="0"/>
                  <a:pt x="1188000" y="241766"/>
                  <a:pt x="1188000" y="540000"/>
                </a:cubicBezTo>
                <a:cubicBezTo>
                  <a:pt x="1188000" y="838234"/>
                  <a:pt x="946234" y="1080000"/>
                  <a:pt x="648000" y="1080000"/>
                </a:cubicBezTo>
                <a:cubicBezTo>
                  <a:pt x="498883" y="1080000"/>
                  <a:pt x="363883" y="1019559"/>
                  <a:pt x="266162" y="921838"/>
                </a:cubicBezTo>
                <a:lnTo>
                  <a:pt x="216000" y="861041"/>
                </a:lnTo>
                <a:lnTo>
                  <a:pt x="216000" y="864000"/>
                </a:lnTo>
                <a:lnTo>
                  <a:pt x="205724" y="848586"/>
                </a:lnTo>
                <a:lnTo>
                  <a:pt x="200223" y="841919"/>
                </a:lnTo>
                <a:lnTo>
                  <a:pt x="195597" y="833395"/>
                </a:lnTo>
                <a:lnTo>
                  <a:pt x="0" y="540000"/>
                </a:lnTo>
                <a:lnTo>
                  <a:pt x="195597" y="246605"/>
                </a:lnTo>
                <a:lnTo>
                  <a:pt x="200223" y="238081"/>
                </a:lnTo>
                <a:lnTo>
                  <a:pt x="205724" y="231414"/>
                </a:lnTo>
                <a:lnTo>
                  <a:pt x="216000" y="216000"/>
                </a:lnTo>
                <a:lnTo>
                  <a:pt x="216000" y="218959"/>
                </a:lnTo>
                <a:lnTo>
                  <a:pt x="266162" y="158162"/>
                </a:lnTo>
                <a:cubicBezTo>
                  <a:pt x="363883" y="60442"/>
                  <a:pt x="498883" y="0"/>
                  <a:pt x="648000" y="0"/>
                </a:cubicBezTo>
                <a:close/>
              </a:path>
            </a:pathLst>
          </a:custGeom>
          <a:solidFill>
            <a:srgbClr val="228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rtlCol="0" anchor="ctr">
            <a:noAutofit/>
          </a:bodyPr>
          <a:lstStyle/>
          <a:p>
            <a:pPr algn="ctr" latinLnBrk="0"/>
            <a:r>
              <a:rPr lang="en-US" altLang="ko-KR" sz="1400" b="1" dirty="0">
                <a:solidFill>
                  <a:srgbClr val="12315F"/>
                </a:solidFill>
              </a:rPr>
              <a:t>3</a:t>
            </a:r>
            <a:endParaRPr lang="ko-KR" altLang="en-US" sz="1400" b="1" dirty="0">
              <a:solidFill>
                <a:srgbClr val="12315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313686-D2AB-8DBA-33A5-CC78A6B613BA}"/>
              </a:ext>
            </a:extLst>
          </p:cNvPr>
          <p:cNvSpPr txBox="1">
            <a:spLocks/>
          </p:cNvSpPr>
          <p:nvPr/>
        </p:nvSpPr>
        <p:spPr>
          <a:xfrm>
            <a:off x="8352064" y="2887560"/>
            <a:ext cx="3260722" cy="540000"/>
          </a:xfrm>
          <a:custGeom>
            <a:avLst/>
            <a:gdLst>
              <a:gd name="connsiteX0" fmla="*/ 0 w 2880000"/>
              <a:gd name="connsiteY0" fmla="*/ 0 h 540000"/>
              <a:gd name="connsiteX1" fmla="*/ 2880000 w 2880000"/>
              <a:gd name="connsiteY1" fmla="*/ 0 h 540000"/>
              <a:gd name="connsiteX2" fmla="*/ 2880000 w 2880000"/>
              <a:gd name="connsiteY2" fmla="*/ 540000 h 540000"/>
              <a:gd name="connsiteX3" fmla="*/ 0 w 2880000"/>
              <a:gd name="connsiteY3" fmla="*/ 540000 h 540000"/>
              <a:gd name="connsiteX4" fmla="*/ 0 w 2880000"/>
              <a:gd name="connsiteY4" fmla="*/ 535251 h 540000"/>
              <a:gd name="connsiteX5" fmla="*/ 7305 w 2880000"/>
              <a:gd name="connsiteY5" fmla="*/ 534515 h 540000"/>
              <a:gd name="connsiteX6" fmla="*/ 222890 w 2880000"/>
              <a:gd name="connsiteY6" fmla="*/ 270000 h 540000"/>
              <a:gd name="connsiteX7" fmla="*/ 7305 w 2880000"/>
              <a:gd name="connsiteY7" fmla="*/ 5486 h 540000"/>
              <a:gd name="connsiteX8" fmla="*/ 0 w 2880000"/>
              <a:gd name="connsiteY8" fmla="*/ 4749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80000" h="540000">
                <a:moveTo>
                  <a:pt x="0" y="0"/>
                </a:moveTo>
                <a:lnTo>
                  <a:pt x="2880000" y="0"/>
                </a:lnTo>
                <a:lnTo>
                  <a:pt x="2880000" y="540000"/>
                </a:lnTo>
                <a:lnTo>
                  <a:pt x="0" y="540000"/>
                </a:lnTo>
                <a:lnTo>
                  <a:pt x="0" y="535251"/>
                </a:lnTo>
                <a:lnTo>
                  <a:pt x="7305" y="534515"/>
                </a:lnTo>
                <a:cubicBezTo>
                  <a:pt x="130339" y="509338"/>
                  <a:pt x="222890" y="400477"/>
                  <a:pt x="222890" y="270000"/>
                </a:cubicBezTo>
                <a:cubicBezTo>
                  <a:pt x="222890" y="139523"/>
                  <a:pt x="130339" y="30662"/>
                  <a:pt x="7305" y="5486"/>
                </a:cubicBezTo>
                <a:lnTo>
                  <a:pt x="0" y="474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288000" rtlCol="0" anchor="ctr">
            <a:noAutofit/>
          </a:bodyPr>
          <a:lstStyle/>
          <a:p>
            <a:pPr latinLnBrk="0"/>
            <a:r>
              <a:rPr lang="ko-KR" altLang="en-US" sz="1200" dirty="0" err="1"/>
              <a:t>쿠버네티스</a:t>
            </a:r>
            <a:r>
              <a:rPr lang="ko-KR" altLang="en-US" sz="1200" dirty="0"/>
              <a:t> 클러스터 구조 인지 자동 백업 및 자동 스케줄</a:t>
            </a:r>
          </a:p>
        </p:txBody>
      </p:sp>
      <p:sp>
        <p:nvSpPr>
          <p:cNvPr id="12" name="자유형: 도형 11">
            <a:extLst>
              <a:ext uri="{FF2B5EF4-FFF2-40B4-BE49-F238E27FC236}">
                <a16:creationId xmlns:a16="http://schemas.microsoft.com/office/drawing/2014/main" id="{B5C4A073-A818-8C85-4F6C-6AF41BDEADE3}"/>
              </a:ext>
            </a:extLst>
          </p:cNvPr>
          <p:cNvSpPr/>
          <p:nvPr/>
        </p:nvSpPr>
        <p:spPr>
          <a:xfrm>
            <a:off x="8025238" y="3592844"/>
            <a:ext cx="576000" cy="540000"/>
          </a:xfrm>
          <a:custGeom>
            <a:avLst/>
            <a:gdLst>
              <a:gd name="connsiteX0" fmla="*/ 667319 w 1188000"/>
              <a:gd name="connsiteY0" fmla="*/ 216000 h 1080000"/>
              <a:gd name="connsiteX1" fmla="*/ 343319 w 1188000"/>
              <a:gd name="connsiteY1" fmla="*/ 540000 h 1080000"/>
              <a:gd name="connsiteX2" fmla="*/ 667319 w 1188000"/>
              <a:gd name="connsiteY2" fmla="*/ 864000 h 1080000"/>
              <a:gd name="connsiteX3" fmla="*/ 991319 w 1188000"/>
              <a:gd name="connsiteY3" fmla="*/ 540000 h 1080000"/>
              <a:gd name="connsiteX4" fmla="*/ 667319 w 1188000"/>
              <a:gd name="connsiteY4" fmla="*/ 216000 h 1080000"/>
              <a:gd name="connsiteX5" fmla="*/ 648000 w 1188000"/>
              <a:gd name="connsiteY5" fmla="*/ 0 h 1080000"/>
              <a:gd name="connsiteX6" fmla="*/ 1188000 w 1188000"/>
              <a:gd name="connsiteY6" fmla="*/ 540000 h 1080000"/>
              <a:gd name="connsiteX7" fmla="*/ 648000 w 1188000"/>
              <a:gd name="connsiteY7" fmla="*/ 1080000 h 1080000"/>
              <a:gd name="connsiteX8" fmla="*/ 266162 w 1188000"/>
              <a:gd name="connsiteY8" fmla="*/ 921838 h 1080000"/>
              <a:gd name="connsiteX9" fmla="*/ 216000 w 1188000"/>
              <a:gd name="connsiteY9" fmla="*/ 861041 h 1080000"/>
              <a:gd name="connsiteX10" fmla="*/ 216000 w 1188000"/>
              <a:gd name="connsiteY10" fmla="*/ 864000 h 1080000"/>
              <a:gd name="connsiteX11" fmla="*/ 205724 w 1188000"/>
              <a:gd name="connsiteY11" fmla="*/ 848586 h 1080000"/>
              <a:gd name="connsiteX12" fmla="*/ 200223 w 1188000"/>
              <a:gd name="connsiteY12" fmla="*/ 841919 h 1080000"/>
              <a:gd name="connsiteX13" fmla="*/ 195597 w 1188000"/>
              <a:gd name="connsiteY13" fmla="*/ 833395 h 1080000"/>
              <a:gd name="connsiteX14" fmla="*/ 0 w 1188000"/>
              <a:gd name="connsiteY14" fmla="*/ 540000 h 1080000"/>
              <a:gd name="connsiteX15" fmla="*/ 195597 w 1188000"/>
              <a:gd name="connsiteY15" fmla="*/ 246605 h 1080000"/>
              <a:gd name="connsiteX16" fmla="*/ 200223 w 1188000"/>
              <a:gd name="connsiteY16" fmla="*/ 238081 h 1080000"/>
              <a:gd name="connsiteX17" fmla="*/ 205724 w 1188000"/>
              <a:gd name="connsiteY17" fmla="*/ 231414 h 1080000"/>
              <a:gd name="connsiteX18" fmla="*/ 216000 w 1188000"/>
              <a:gd name="connsiteY18" fmla="*/ 216000 h 1080000"/>
              <a:gd name="connsiteX19" fmla="*/ 216000 w 1188000"/>
              <a:gd name="connsiteY19" fmla="*/ 218959 h 1080000"/>
              <a:gd name="connsiteX20" fmla="*/ 266162 w 1188000"/>
              <a:gd name="connsiteY20" fmla="*/ 158162 h 1080000"/>
              <a:gd name="connsiteX21" fmla="*/ 648000 w 1188000"/>
              <a:gd name="connsiteY21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88000" h="1080000">
                <a:moveTo>
                  <a:pt x="667319" y="216000"/>
                </a:moveTo>
                <a:cubicBezTo>
                  <a:pt x="488379" y="216000"/>
                  <a:pt x="343319" y="361060"/>
                  <a:pt x="343319" y="540000"/>
                </a:cubicBezTo>
                <a:cubicBezTo>
                  <a:pt x="343319" y="718940"/>
                  <a:pt x="488379" y="864000"/>
                  <a:pt x="667319" y="864000"/>
                </a:cubicBezTo>
                <a:cubicBezTo>
                  <a:pt x="846259" y="864000"/>
                  <a:pt x="991319" y="718940"/>
                  <a:pt x="991319" y="540000"/>
                </a:cubicBezTo>
                <a:cubicBezTo>
                  <a:pt x="991319" y="361060"/>
                  <a:pt x="846259" y="216000"/>
                  <a:pt x="667319" y="216000"/>
                </a:cubicBezTo>
                <a:close/>
                <a:moveTo>
                  <a:pt x="648000" y="0"/>
                </a:moveTo>
                <a:cubicBezTo>
                  <a:pt x="946234" y="0"/>
                  <a:pt x="1188000" y="241766"/>
                  <a:pt x="1188000" y="540000"/>
                </a:cubicBezTo>
                <a:cubicBezTo>
                  <a:pt x="1188000" y="838234"/>
                  <a:pt x="946234" y="1080000"/>
                  <a:pt x="648000" y="1080000"/>
                </a:cubicBezTo>
                <a:cubicBezTo>
                  <a:pt x="498883" y="1080000"/>
                  <a:pt x="363883" y="1019559"/>
                  <a:pt x="266162" y="921838"/>
                </a:cubicBezTo>
                <a:lnTo>
                  <a:pt x="216000" y="861041"/>
                </a:lnTo>
                <a:lnTo>
                  <a:pt x="216000" y="864000"/>
                </a:lnTo>
                <a:lnTo>
                  <a:pt x="205724" y="848586"/>
                </a:lnTo>
                <a:lnTo>
                  <a:pt x="200223" y="841919"/>
                </a:lnTo>
                <a:lnTo>
                  <a:pt x="195597" y="833395"/>
                </a:lnTo>
                <a:lnTo>
                  <a:pt x="0" y="540000"/>
                </a:lnTo>
                <a:lnTo>
                  <a:pt x="195597" y="246605"/>
                </a:lnTo>
                <a:lnTo>
                  <a:pt x="200223" y="238081"/>
                </a:lnTo>
                <a:lnTo>
                  <a:pt x="205724" y="231414"/>
                </a:lnTo>
                <a:lnTo>
                  <a:pt x="216000" y="216000"/>
                </a:lnTo>
                <a:lnTo>
                  <a:pt x="216000" y="218959"/>
                </a:lnTo>
                <a:lnTo>
                  <a:pt x="266162" y="158162"/>
                </a:lnTo>
                <a:cubicBezTo>
                  <a:pt x="363883" y="60442"/>
                  <a:pt x="498883" y="0"/>
                  <a:pt x="648000" y="0"/>
                </a:cubicBezTo>
                <a:close/>
              </a:path>
            </a:pathLst>
          </a:custGeom>
          <a:solidFill>
            <a:srgbClr val="228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rtlCol="0" anchor="ctr">
            <a:noAutofit/>
          </a:bodyPr>
          <a:lstStyle/>
          <a:p>
            <a:pPr algn="ctr" latinLnBrk="0"/>
            <a:r>
              <a:rPr lang="en-US" altLang="ko-KR" sz="1400" b="1" dirty="0">
                <a:solidFill>
                  <a:srgbClr val="12315F"/>
                </a:solidFill>
              </a:rPr>
              <a:t>4</a:t>
            </a:r>
            <a:endParaRPr lang="ko-KR" altLang="en-US" sz="1400" b="1" dirty="0">
              <a:solidFill>
                <a:srgbClr val="12315F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7F75765-FBDC-2F91-C4F2-852C02D8F6DD}"/>
              </a:ext>
            </a:extLst>
          </p:cNvPr>
          <p:cNvSpPr txBox="1">
            <a:spLocks/>
          </p:cNvSpPr>
          <p:nvPr/>
        </p:nvSpPr>
        <p:spPr>
          <a:xfrm>
            <a:off x="8352064" y="3595415"/>
            <a:ext cx="3260722" cy="540000"/>
          </a:xfrm>
          <a:custGeom>
            <a:avLst/>
            <a:gdLst>
              <a:gd name="connsiteX0" fmla="*/ 0 w 2880000"/>
              <a:gd name="connsiteY0" fmla="*/ 0 h 540000"/>
              <a:gd name="connsiteX1" fmla="*/ 2880000 w 2880000"/>
              <a:gd name="connsiteY1" fmla="*/ 0 h 540000"/>
              <a:gd name="connsiteX2" fmla="*/ 2880000 w 2880000"/>
              <a:gd name="connsiteY2" fmla="*/ 540000 h 540000"/>
              <a:gd name="connsiteX3" fmla="*/ 0 w 2880000"/>
              <a:gd name="connsiteY3" fmla="*/ 540000 h 540000"/>
              <a:gd name="connsiteX4" fmla="*/ 0 w 2880000"/>
              <a:gd name="connsiteY4" fmla="*/ 535251 h 540000"/>
              <a:gd name="connsiteX5" fmla="*/ 7305 w 2880000"/>
              <a:gd name="connsiteY5" fmla="*/ 534515 h 540000"/>
              <a:gd name="connsiteX6" fmla="*/ 222890 w 2880000"/>
              <a:gd name="connsiteY6" fmla="*/ 270000 h 540000"/>
              <a:gd name="connsiteX7" fmla="*/ 7305 w 2880000"/>
              <a:gd name="connsiteY7" fmla="*/ 5486 h 540000"/>
              <a:gd name="connsiteX8" fmla="*/ 0 w 2880000"/>
              <a:gd name="connsiteY8" fmla="*/ 4749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80000" h="540000">
                <a:moveTo>
                  <a:pt x="0" y="0"/>
                </a:moveTo>
                <a:lnTo>
                  <a:pt x="2880000" y="0"/>
                </a:lnTo>
                <a:lnTo>
                  <a:pt x="2880000" y="540000"/>
                </a:lnTo>
                <a:lnTo>
                  <a:pt x="0" y="540000"/>
                </a:lnTo>
                <a:lnTo>
                  <a:pt x="0" y="535251"/>
                </a:lnTo>
                <a:lnTo>
                  <a:pt x="7305" y="534515"/>
                </a:lnTo>
                <a:cubicBezTo>
                  <a:pt x="130339" y="509338"/>
                  <a:pt x="222890" y="400477"/>
                  <a:pt x="222890" y="270000"/>
                </a:cubicBezTo>
                <a:cubicBezTo>
                  <a:pt x="222890" y="139523"/>
                  <a:pt x="130339" y="30662"/>
                  <a:pt x="7305" y="5486"/>
                </a:cubicBezTo>
                <a:lnTo>
                  <a:pt x="0" y="474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288000" rtlCol="0" anchor="ctr">
            <a:noAutofit/>
          </a:bodyPr>
          <a:lstStyle/>
          <a:p>
            <a:pPr latinLnBrk="0"/>
            <a:r>
              <a:rPr lang="ko-KR" altLang="en-US" sz="1200" dirty="0"/>
              <a:t>랜섬웨어 대응 변경불가 백업</a:t>
            </a:r>
          </a:p>
        </p:txBody>
      </p:sp>
      <p:sp>
        <p:nvSpPr>
          <p:cNvPr id="14" name="자유형: 도형 13">
            <a:extLst>
              <a:ext uri="{FF2B5EF4-FFF2-40B4-BE49-F238E27FC236}">
                <a16:creationId xmlns:a16="http://schemas.microsoft.com/office/drawing/2014/main" id="{753B71D3-E589-201F-9560-CFCA0E3760E9}"/>
              </a:ext>
            </a:extLst>
          </p:cNvPr>
          <p:cNvSpPr/>
          <p:nvPr/>
        </p:nvSpPr>
        <p:spPr>
          <a:xfrm>
            <a:off x="8025238" y="4300698"/>
            <a:ext cx="576000" cy="540000"/>
          </a:xfrm>
          <a:custGeom>
            <a:avLst/>
            <a:gdLst>
              <a:gd name="connsiteX0" fmla="*/ 667319 w 1188000"/>
              <a:gd name="connsiteY0" fmla="*/ 216000 h 1080000"/>
              <a:gd name="connsiteX1" fmla="*/ 343319 w 1188000"/>
              <a:gd name="connsiteY1" fmla="*/ 540000 h 1080000"/>
              <a:gd name="connsiteX2" fmla="*/ 667319 w 1188000"/>
              <a:gd name="connsiteY2" fmla="*/ 864000 h 1080000"/>
              <a:gd name="connsiteX3" fmla="*/ 991319 w 1188000"/>
              <a:gd name="connsiteY3" fmla="*/ 540000 h 1080000"/>
              <a:gd name="connsiteX4" fmla="*/ 667319 w 1188000"/>
              <a:gd name="connsiteY4" fmla="*/ 216000 h 1080000"/>
              <a:gd name="connsiteX5" fmla="*/ 648000 w 1188000"/>
              <a:gd name="connsiteY5" fmla="*/ 0 h 1080000"/>
              <a:gd name="connsiteX6" fmla="*/ 1188000 w 1188000"/>
              <a:gd name="connsiteY6" fmla="*/ 540000 h 1080000"/>
              <a:gd name="connsiteX7" fmla="*/ 648000 w 1188000"/>
              <a:gd name="connsiteY7" fmla="*/ 1080000 h 1080000"/>
              <a:gd name="connsiteX8" fmla="*/ 266162 w 1188000"/>
              <a:gd name="connsiteY8" fmla="*/ 921838 h 1080000"/>
              <a:gd name="connsiteX9" fmla="*/ 216000 w 1188000"/>
              <a:gd name="connsiteY9" fmla="*/ 861041 h 1080000"/>
              <a:gd name="connsiteX10" fmla="*/ 216000 w 1188000"/>
              <a:gd name="connsiteY10" fmla="*/ 864000 h 1080000"/>
              <a:gd name="connsiteX11" fmla="*/ 205724 w 1188000"/>
              <a:gd name="connsiteY11" fmla="*/ 848586 h 1080000"/>
              <a:gd name="connsiteX12" fmla="*/ 200223 w 1188000"/>
              <a:gd name="connsiteY12" fmla="*/ 841919 h 1080000"/>
              <a:gd name="connsiteX13" fmla="*/ 195597 w 1188000"/>
              <a:gd name="connsiteY13" fmla="*/ 833395 h 1080000"/>
              <a:gd name="connsiteX14" fmla="*/ 0 w 1188000"/>
              <a:gd name="connsiteY14" fmla="*/ 540000 h 1080000"/>
              <a:gd name="connsiteX15" fmla="*/ 195597 w 1188000"/>
              <a:gd name="connsiteY15" fmla="*/ 246605 h 1080000"/>
              <a:gd name="connsiteX16" fmla="*/ 200223 w 1188000"/>
              <a:gd name="connsiteY16" fmla="*/ 238081 h 1080000"/>
              <a:gd name="connsiteX17" fmla="*/ 205724 w 1188000"/>
              <a:gd name="connsiteY17" fmla="*/ 231414 h 1080000"/>
              <a:gd name="connsiteX18" fmla="*/ 216000 w 1188000"/>
              <a:gd name="connsiteY18" fmla="*/ 216000 h 1080000"/>
              <a:gd name="connsiteX19" fmla="*/ 216000 w 1188000"/>
              <a:gd name="connsiteY19" fmla="*/ 218959 h 1080000"/>
              <a:gd name="connsiteX20" fmla="*/ 266162 w 1188000"/>
              <a:gd name="connsiteY20" fmla="*/ 158162 h 1080000"/>
              <a:gd name="connsiteX21" fmla="*/ 648000 w 1188000"/>
              <a:gd name="connsiteY21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88000" h="1080000">
                <a:moveTo>
                  <a:pt x="667319" y="216000"/>
                </a:moveTo>
                <a:cubicBezTo>
                  <a:pt x="488379" y="216000"/>
                  <a:pt x="343319" y="361060"/>
                  <a:pt x="343319" y="540000"/>
                </a:cubicBezTo>
                <a:cubicBezTo>
                  <a:pt x="343319" y="718940"/>
                  <a:pt x="488379" y="864000"/>
                  <a:pt x="667319" y="864000"/>
                </a:cubicBezTo>
                <a:cubicBezTo>
                  <a:pt x="846259" y="864000"/>
                  <a:pt x="991319" y="718940"/>
                  <a:pt x="991319" y="540000"/>
                </a:cubicBezTo>
                <a:cubicBezTo>
                  <a:pt x="991319" y="361060"/>
                  <a:pt x="846259" y="216000"/>
                  <a:pt x="667319" y="216000"/>
                </a:cubicBezTo>
                <a:close/>
                <a:moveTo>
                  <a:pt x="648000" y="0"/>
                </a:moveTo>
                <a:cubicBezTo>
                  <a:pt x="946234" y="0"/>
                  <a:pt x="1188000" y="241766"/>
                  <a:pt x="1188000" y="540000"/>
                </a:cubicBezTo>
                <a:cubicBezTo>
                  <a:pt x="1188000" y="838234"/>
                  <a:pt x="946234" y="1080000"/>
                  <a:pt x="648000" y="1080000"/>
                </a:cubicBezTo>
                <a:cubicBezTo>
                  <a:pt x="498883" y="1080000"/>
                  <a:pt x="363883" y="1019559"/>
                  <a:pt x="266162" y="921838"/>
                </a:cubicBezTo>
                <a:lnTo>
                  <a:pt x="216000" y="861041"/>
                </a:lnTo>
                <a:lnTo>
                  <a:pt x="216000" y="864000"/>
                </a:lnTo>
                <a:lnTo>
                  <a:pt x="205724" y="848586"/>
                </a:lnTo>
                <a:lnTo>
                  <a:pt x="200223" y="841919"/>
                </a:lnTo>
                <a:lnTo>
                  <a:pt x="195597" y="833395"/>
                </a:lnTo>
                <a:lnTo>
                  <a:pt x="0" y="540000"/>
                </a:lnTo>
                <a:lnTo>
                  <a:pt x="195597" y="246605"/>
                </a:lnTo>
                <a:lnTo>
                  <a:pt x="200223" y="238081"/>
                </a:lnTo>
                <a:lnTo>
                  <a:pt x="205724" y="231414"/>
                </a:lnTo>
                <a:lnTo>
                  <a:pt x="216000" y="216000"/>
                </a:lnTo>
                <a:lnTo>
                  <a:pt x="216000" y="218959"/>
                </a:lnTo>
                <a:lnTo>
                  <a:pt x="266162" y="158162"/>
                </a:lnTo>
                <a:cubicBezTo>
                  <a:pt x="363883" y="60442"/>
                  <a:pt x="498883" y="0"/>
                  <a:pt x="648000" y="0"/>
                </a:cubicBezTo>
                <a:close/>
              </a:path>
            </a:pathLst>
          </a:custGeom>
          <a:solidFill>
            <a:srgbClr val="228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rtlCol="0" anchor="ctr">
            <a:noAutofit/>
          </a:bodyPr>
          <a:lstStyle/>
          <a:p>
            <a:pPr algn="ctr" latinLnBrk="0"/>
            <a:r>
              <a:rPr lang="en-US" altLang="ko-KR" sz="1400" b="1" dirty="0">
                <a:solidFill>
                  <a:srgbClr val="12315F"/>
                </a:solidFill>
              </a:rPr>
              <a:t>5</a:t>
            </a:r>
            <a:endParaRPr lang="ko-KR" altLang="en-US" sz="1400" b="1" dirty="0">
              <a:solidFill>
                <a:srgbClr val="12315F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20B981-2458-B7CA-47DB-769B80E8EDC1}"/>
              </a:ext>
            </a:extLst>
          </p:cNvPr>
          <p:cNvSpPr txBox="1">
            <a:spLocks/>
          </p:cNvSpPr>
          <p:nvPr/>
        </p:nvSpPr>
        <p:spPr>
          <a:xfrm>
            <a:off x="8352064" y="4300698"/>
            <a:ext cx="3260722" cy="540000"/>
          </a:xfrm>
          <a:custGeom>
            <a:avLst/>
            <a:gdLst>
              <a:gd name="connsiteX0" fmla="*/ 0 w 2880000"/>
              <a:gd name="connsiteY0" fmla="*/ 0 h 540000"/>
              <a:gd name="connsiteX1" fmla="*/ 2880000 w 2880000"/>
              <a:gd name="connsiteY1" fmla="*/ 0 h 540000"/>
              <a:gd name="connsiteX2" fmla="*/ 2880000 w 2880000"/>
              <a:gd name="connsiteY2" fmla="*/ 540000 h 540000"/>
              <a:gd name="connsiteX3" fmla="*/ 0 w 2880000"/>
              <a:gd name="connsiteY3" fmla="*/ 540000 h 540000"/>
              <a:gd name="connsiteX4" fmla="*/ 0 w 2880000"/>
              <a:gd name="connsiteY4" fmla="*/ 535251 h 540000"/>
              <a:gd name="connsiteX5" fmla="*/ 7305 w 2880000"/>
              <a:gd name="connsiteY5" fmla="*/ 534515 h 540000"/>
              <a:gd name="connsiteX6" fmla="*/ 222890 w 2880000"/>
              <a:gd name="connsiteY6" fmla="*/ 270000 h 540000"/>
              <a:gd name="connsiteX7" fmla="*/ 7305 w 2880000"/>
              <a:gd name="connsiteY7" fmla="*/ 5486 h 540000"/>
              <a:gd name="connsiteX8" fmla="*/ 0 w 2880000"/>
              <a:gd name="connsiteY8" fmla="*/ 4749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80000" h="540000">
                <a:moveTo>
                  <a:pt x="0" y="0"/>
                </a:moveTo>
                <a:lnTo>
                  <a:pt x="2880000" y="0"/>
                </a:lnTo>
                <a:lnTo>
                  <a:pt x="2880000" y="540000"/>
                </a:lnTo>
                <a:lnTo>
                  <a:pt x="0" y="540000"/>
                </a:lnTo>
                <a:lnTo>
                  <a:pt x="0" y="535251"/>
                </a:lnTo>
                <a:lnTo>
                  <a:pt x="7305" y="534515"/>
                </a:lnTo>
                <a:cubicBezTo>
                  <a:pt x="130339" y="509338"/>
                  <a:pt x="222890" y="400477"/>
                  <a:pt x="222890" y="270000"/>
                </a:cubicBezTo>
                <a:cubicBezTo>
                  <a:pt x="222890" y="139523"/>
                  <a:pt x="130339" y="30662"/>
                  <a:pt x="7305" y="5486"/>
                </a:cubicBezTo>
                <a:lnTo>
                  <a:pt x="0" y="474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288000" rtlCol="0" anchor="ctr">
            <a:noAutofit/>
          </a:bodyPr>
          <a:lstStyle/>
          <a:p>
            <a:pPr latinLnBrk="0"/>
            <a:r>
              <a:rPr lang="ko-KR" altLang="en-US" sz="1200" dirty="0"/>
              <a:t>네임스페이스</a:t>
            </a:r>
            <a:r>
              <a:rPr lang="en-US" altLang="ko-KR" sz="1200" dirty="0"/>
              <a:t>, </a:t>
            </a:r>
            <a:r>
              <a:rPr lang="ko-KR" altLang="en-US" sz="1200" dirty="0"/>
              <a:t>클러스터</a:t>
            </a:r>
            <a:r>
              <a:rPr lang="en-US" altLang="ko-KR" sz="1200" dirty="0"/>
              <a:t>, </a:t>
            </a:r>
            <a:r>
              <a:rPr lang="ko-KR" altLang="en-US" sz="1200" dirty="0" err="1"/>
              <a:t>어카운트</a:t>
            </a:r>
            <a:r>
              <a:rPr lang="en-US" altLang="ko-KR" sz="1200" dirty="0"/>
              <a:t>, </a:t>
            </a:r>
            <a:r>
              <a:rPr lang="ko-KR" altLang="en-US" sz="1200" dirty="0"/>
              <a:t>클라우드 플랫폼 마이그레이션 지원</a:t>
            </a:r>
          </a:p>
        </p:txBody>
      </p:sp>
      <p:sp>
        <p:nvSpPr>
          <p:cNvPr id="16" name="자유형: 도형 15">
            <a:extLst>
              <a:ext uri="{FF2B5EF4-FFF2-40B4-BE49-F238E27FC236}">
                <a16:creationId xmlns:a16="http://schemas.microsoft.com/office/drawing/2014/main" id="{E32A55B7-D0DF-3C69-B85D-317F76F87114}"/>
              </a:ext>
            </a:extLst>
          </p:cNvPr>
          <p:cNvSpPr/>
          <p:nvPr/>
        </p:nvSpPr>
        <p:spPr>
          <a:xfrm>
            <a:off x="8025238" y="5007267"/>
            <a:ext cx="576000" cy="540000"/>
          </a:xfrm>
          <a:custGeom>
            <a:avLst/>
            <a:gdLst>
              <a:gd name="connsiteX0" fmla="*/ 667319 w 1188000"/>
              <a:gd name="connsiteY0" fmla="*/ 216000 h 1080000"/>
              <a:gd name="connsiteX1" fmla="*/ 343319 w 1188000"/>
              <a:gd name="connsiteY1" fmla="*/ 540000 h 1080000"/>
              <a:gd name="connsiteX2" fmla="*/ 667319 w 1188000"/>
              <a:gd name="connsiteY2" fmla="*/ 864000 h 1080000"/>
              <a:gd name="connsiteX3" fmla="*/ 991319 w 1188000"/>
              <a:gd name="connsiteY3" fmla="*/ 540000 h 1080000"/>
              <a:gd name="connsiteX4" fmla="*/ 667319 w 1188000"/>
              <a:gd name="connsiteY4" fmla="*/ 216000 h 1080000"/>
              <a:gd name="connsiteX5" fmla="*/ 648000 w 1188000"/>
              <a:gd name="connsiteY5" fmla="*/ 0 h 1080000"/>
              <a:gd name="connsiteX6" fmla="*/ 1188000 w 1188000"/>
              <a:gd name="connsiteY6" fmla="*/ 540000 h 1080000"/>
              <a:gd name="connsiteX7" fmla="*/ 648000 w 1188000"/>
              <a:gd name="connsiteY7" fmla="*/ 1080000 h 1080000"/>
              <a:gd name="connsiteX8" fmla="*/ 266162 w 1188000"/>
              <a:gd name="connsiteY8" fmla="*/ 921838 h 1080000"/>
              <a:gd name="connsiteX9" fmla="*/ 216000 w 1188000"/>
              <a:gd name="connsiteY9" fmla="*/ 861041 h 1080000"/>
              <a:gd name="connsiteX10" fmla="*/ 216000 w 1188000"/>
              <a:gd name="connsiteY10" fmla="*/ 864000 h 1080000"/>
              <a:gd name="connsiteX11" fmla="*/ 205724 w 1188000"/>
              <a:gd name="connsiteY11" fmla="*/ 848586 h 1080000"/>
              <a:gd name="connsiteX12" fmla="*/ 200223 w 1188000"/>
              <a:gd name="connsiteY12" fmla="*/ 841919 h 1080000"/>
              <a:gd name="connsiteX13" fmla="*/ 195597 w 1188000"/>
              <a:gd name="connsiteY13" fmla="*/ 833395 h 1080000"/>
              <a:gd name="connsiteX14" fmla="*/ 0 w 1188000"/>
              <a:gd name="connsiteY14" fmla="*/ 540000 h 1080000"/>
              <a:gd name="connsiteX15" fmla="*/ 195597 w 1188000"/>
              <a:gd name="connsiteY15" fmla="*/ 246605 h 1080000"/>
              <a:gd name="connsiteX16" fmla="*/ 200223 w 1188000"/>
              <a:gd name="connsiteY16" fmla="*/ 238081 h 1080000"/>
              <a:gd name="connsiteX17" fmla="*/ 205724 w 1188000"/>
              <a:gd name="connsiteY17" fmla="*/ 231414 h 1080000"/>
              <a:gd name="connsiteX18" fmla="*/ 216000 w 1188000"/>
              <a:gd name="connsiteY18" fmla="*/ 216000 h 1080000"/>
              <a:gd name="connsiteX19" fmla="*/ 216000 w 1188000"/>
              <a:gd name="connsiteY19" fmla="*/ 218959 h 1080000"/>
              <a:gd name="connsiteX20" fmla="*/ 266162 w 1188000"/>
              <a:gd name="connsiteY20" fmla="*/ 158162 h 1080000"/>
              <a:gd name="connsiteX21" fmla="*/ 648000 w 1188000"/>
              <a:gd name="connsiteY21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88000" h="1080000">
                <a:moveTo>
                  <a:pt x="667319" y="216000"/>
                </a:moveTo>
                <a:cubicBezTo>
                  <a:pt x="488379" y="216000"/>
                  <a:pt x="343319" y="361060"/>
                  <a:pt x="343319" y="540000"/>
                </a:cubicBezTo>
                <a:cubicBezTo>
                  <a:pt x="343319" y="718940"/>
                  <a:pt x="488379" y="864000"/>
                  <a:pt x="667319" y="864000"/>
                </a:cubicBezTo>
                <a:cubicBezTo>
                  <a:pt x="846259" y="864000"/>
                  <a:pt x="991319" y="718940"/>
                  <a:pt x="991319" y="540000"/>
                </a:cubicBezTo>
                <a:cubicBezTo>
                  <a:pt x="991319" y="361060"/>
                  <a:pt x="846259" y="216000"/>
                  <a:pt x="667319" y="216000"/>
                </a:cubicBezTo>
                <a:close/>
                <a:moveTo>
                  <a:pt x="648000" y="0"/>
                </a:moveTo>
                <a:cubicBezTo>
                  <a:pt x="946234" y="0"/>
                  <a:pt x="1188000" y="241766"/>
                  <a:pt x="1188000" y="540000"/>
                </a:cubicBezTo>
                <a:cubicBezTo>
                  <a:pt x="1188000" y="838234"/>
                  <a:pt x="946234" y="1080000"/>
                  <a:pt x="648000" y="1080000"/>
                </a:cubicBezTo>
                <a:cubicBezTo>
                  <a:pt x="498883" y="1080000"/>
                  <a:pt x="363883" y="1019559"/>
                  <a:pt x="266162" y="921838"/>
                </a:cubicBezTo>
                <a:lnTo>
                  <a:pt x="216000" y="861041"/>
                </a:lnTo>
                <a:lnTo>
                  <a:pt x="216000" y="864000"/>
                </a:lnTo>
                <a:lnTo>
                  <a:pt x="205724" y="848586"/>
                </a:lnTo>
                <a:lnTo>
                  <a:pt x="200223" y="841919"/>
                </a:lnTo>
                <a:lnTo>
                  <a:pt x="195597" y="833395"/>
                </a:lnTo>
                <a:lnTo>
                  <a:pt x="0" y="540000"/>
                </a:lnTo>
                <a:lnTo>
                  <a:pt x="195597" y="246605"/>
                </a:lnTo>
                <a:lnTo>
                  <a:pt x="200223" y="238081"/>
                </a:lnTo>
                <a:lnTo>
                  <a:pt x="205724" y="231414"/>
                </a:lnTo>
                <a:lnTo>
                  <a:pt x="216000" y="216000"/>
                </a:lnTo>
                <a:lnTo>
                  <a:pt x="216000" y="218959"/>
                </a:lnTo>
                <a:lnTo>
                  <a:pt x="266162" y="158162"/>
                </a:lnTo>
                <a:cubicBezTo>
                  <a:pt x="363883" y="60442"/>
                  <a:pt x="498883" y="0"/>
                  <a:pt x="648000" y="0"/>
                </a:cubicBezTo>
                <a:close/>
              </a:path>
            </a:pathLst>
          </a:custGeom>
          <a:solidFill>
            <a:srgbClr val="228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rtlCol="0" anchor="ctr">
            <a:noAutofit/>
          </a:bodyPr>
          <a:lstStyle/>
          <a:p>
            <a:pPr algn="ctr" latinLnBrk="0"/>
            <a:r>
              <a:rPr lang="en-US" altLang="ko-KR" sz="1400" b="1" dirty="0">
                <a:solidFill>
                  <a:srgbClr val="12315F"/>
                </a:solidFill>
              </a:rPr>
              <a:t>6</a:t>
            </a:r>
            <a:endParaRPr lang="ko-KR" altLang="en-US" sz="1400" b="1" dirty="0">
              <a:solidFill>
                <a:srgbClr val="12315F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CD9654-8D47-D9D8-F8B3-637E0844EFC5}"/>
              </a:ext>
            </a:extLst>
          </p:cNvPr>
          <p:cNvSpPr txBox="1">
            <a:spLocks/>
          </p:cNvSpPr>
          <p:nvPr/>
        </p:nvSpPr>
        <p:spPr>
          <a:xfrm>
            <a:off x="8352064" y="5007267"/>
            <a:ext cx="3260722" cy="540000"/>
          </a:xfrm>
          <a:custGeom>
            <a:avLst/>
            <a:gdLst>
              <a:gd name="connsiteX0" fmla="*/ 0 w 2880000"/>
              <a:gd name="connsiteY0" fmla="*/ 0 h 540000"/>
              <a:gd name="connsiteX1" fmla="*/ 2880000 w 2880000"/>
              <a:gd name="connsiteY1" fmla="*/ 0 h 540000"/>
              <a:gd name="connsiteX2" fmla="*/ 2880000 w 2880000"/>
              <a:gd name="connsiteY2" fmla="*/ 540000 h 540000"/>
              <a:gd name="connsiteX3" fmla="*/ 0 w 2880000"/>
              <a:gd name="connsiteY3" fmla="*/ 540000 h 540000"/>
              <a:gd name="connsiteX4" fmla="*/ 0 w 2880000"/>
              <a:gd name="connsiteY4" fmla="*/ 535251 h 540000"/>
              <a:gd name="connsiteX5" fmla="*/ 7305 w 2880000"/>
              <a:gd name="connsiteY5" fmla="*/ 534515 h 540000"/>
              <a:gd name="connsiteX6" fmla="*/ 222890 w 2880000"/>
              <a:gd name="connsiteY6" fmla="*/ 270000 h 540000"/>
              <a:gd name="connsiteX7" fmla="*/ 7305 w 2880000"/>
              <a:gd name="connsiteY7" fmla="*/ 5486 h 540000"/>
              <a:gd name="connsiteX8" fmla="*/ 0 w 2880000"/>
              <a:gd name="connsiteY8" fmla="*/ 4749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80000" h="540000">
                <a:moveTo>
                  <a:pt x="0" y="0"/>
                </a:moveTo>
                <a:lnTo>
                  <a:pt x="2880000" y="0"/>
                </a:lnTo>
                <a:lnTo>
                  <a:pt x="2880000" y="540000"/>
                </a:lnTo>
                <a:lnTo>
                  <a:pt x="0" y="540000"/>
                </a:lnTo>
                <a:lnTo>
                  <a:pt x="0" y="535251"/>
                </a:lnTo>
                <a:lnTo>
                  <a:pt x="7305" y="534515"/>
                </a:lnTo>
                <a:cubicBezTo>
                  <a:pt x="130339" y="509338"/>
                  <a:pt x="222890" y="400477"/>
                  <a:pt x="222890" y="270000"/>
                </a:cubicBezTo>
                <a:cubicBezTo>
                  <a:pt x="222890" y="139523"/>
                  <a:pt x="130339" y="30662"/>
                  <a:pt x="7305" y="5486"/>
                </a:cubicBezTo>
                <a:lnTo>
                  <a:pt x="0" y="474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288000" rtlCol="0" anchor="ctr">
            <a:noAutofit/>
          </a:bodyPr>
          <a:lstStyle/>
          <a:p>
            <a:pPr latinLnBrk="0"/>
            <a:r>
              <a:rPr lang="ko-KR" altLang="en-US" sz="1200" dirty="0"/>
              <a:t>압축</a:t>
            </a:r>
            <a:r>
              <a:rPr lang="en-US" altLang="ko-KR" sz="1200" dirty="0"/>
              <a:t>, </a:t>
            </a:r>
            <a:r>
              <a:rPr lang="ko-KR" altLang="en-US" sz="1200" dirty="0"/>
              <a:t>암호화</a:t>
            </a:r>
            <a:r>
              <a:rPr lang="en-US" altLang="ko-KR" sz="1200" dirty="0"/>
              <a:t>, </a:t>
            </a:r>
            <a:r>
              <a:rPr lang="ko-KR" altLang="en-US" sz="1200" dirty="0"/>
              <a:t>중복제거</a:t>
            </a:r>
          </a:p>
        </p:txBody>
      </p:sp>
      <p:sp>
        <p:nvSpPr>
          <p:cNvPr id="18" name="자유형: 도형 17">
            <a:extLst>
              <a:ext uri="{FF2B5EF4-FFF2-40B4-BE49-F238E27FC236}">
                <a16:creationId xmlns:a16="http://schemas.microsoft.com/office/drawing/2014/main" id="{6198259C-E41D-E808-E7F7-15AA300F0A53}"/>
              </a:ext>
            </a:extLst>
          </p:cNvPr>
          <p:cNvSpPr/>
          <p:nvPr/>
        </p:nvSpPr>
        <p:spPr>
          <a:xfrm>
            <a:off x="8025238" y="5713837"/>
            <a:ext cx="576000" cy="540000"/>
          </a:xfrm>
          <a:custGeom>
            <a:avLst/>
            <a:gdLst>
              <a:gd name="connsiteX0" fmla="*/ 667319 w 1188000"/>
              <a:gd name="connsiteY0" fmla="*/ 216000 h 1080000"/>
              <a:gd name="connsiteX1" fmla="*/ 343319 w 1188000"/>
              <a:gd name="connsiteY1" fmla="*/ 540000 h 1080000"/>
              <a:gd name="connsiteX2" fmla="*/ 667319 w 1188000"/>
              <a:gd name="connsiteY2" fmla="*/ 864000 h 1080000"/>
              <a:gd name="connsiteX3" fmla="*/ 991319 w 1188000"/>
              <a:gd name="connsiteY3" fmla="*/ 540000 h 1080000"/>
              <a:gd name="connsiteX4" fmla="*/ 667319 w 1188000"/>
              <a:gd name="connsiteY4" fmla="*/ 216000 h 1080000"/>
              <a:gd name="connsiteX5" fmla="*/ 648000 w 1188000"/>
              <a:gd name="connsiteY5" fmla="*/ 0 h 1080000"/>
              <a:gd name="connsiteX6" fmla="*/ 1188000 w 1188000"/>
              <a:gd name="connsiteY6" fmla="*/ 540000 h 1080000"/>
              <a:gd name="connsiteX7" fmla="*/ 648000 w 1188000"/>
              <a:gd name="connsiteY7" fmla="*/ 1080000 h 1080000"/>
              <a:gd name="connsiteX8" fmla="*/ 266162 w 1188000"/>
              <a:gd name="connsiteY8" fmla="*/ 921838 h 1080000"/>
              <a:gd name="connsiteX9" fmla="*/ 216000 w 1188000"/>
              <a:gd name="connsiteY9" fmla="*/ 861041 h 1080000"/>
              <a:gd name="connsiteX10" fmla="*/ 216000 w 1188000"/>
              <a:gd name="connsiteY10" fmla="*/ 864000 h 1080000"/>
              <a:gd name="connsiteX11" fmla="*/ 205724 w 1188000"/>
              <a:gd name="connsiteY11" fmla="*/ 848586 h 1080000"/>
              <a:gd name="connsiteX12" fmla="*/ 200223 w 1188000"/>
              <a:gd name="connsiteY12" fmla="*/ 841919 h 1080000"/>
              <a:gd name="connsiteX13" fmla="*/ 195597 w 1188000"/>
              <a:gd name="connsiteY13" fmla="*/ 833395 h 1080000"/>
              <a:gd name="connsiteX14" fmla="*/ 0 w 1188000"/>
              <a:gd name="connsiteY14" fmla="*/ 540000 h 1080000"/>
              <a:gd name="connsiteX15" fmla="*/ 195597 w 1188000"/>
              <a:gd name="connsiteY15" fmla="*/ 246605 h 1080000"/>
              <a:gd name="connsiteX16" fmla="*/ 200223 w 1188000"/>
              <a:gd name="connsiteY16" fmla="*/ 238081 h 1080000"/>
              <a:gd name="connsiteX17" fmla="*/ 205724 w 1188000"/>
              <a:gd name="connsiteY17" fmla="*/ 231414 h 1080000"/>
              <a:gd name="connsiteX18" fmla="*/ 216000 w 1188000"/>
              <a:gd name="connsiteY18" fmla="*/ 216000 h 1080000"/>
              <a:gd name="connsiteX19" fmla="*/ 216000 w 1188000"/>
              <a:gd name="connsiteY19" fmla="*/ 218959 h 1080000"/>
              <a:gd name="connsiteX20" fmla="*/ 266162 w 1188000"/>
              <a:gd name="connsiteY20" fmla="*/ 158162 h 1080000"/>
              <a:gd name="connsiteX21" fmla="*/ 648000 w 1188000"/>
              <a:gd name="connsiteY21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88000" h="1080000">
                <a:moveTo>
                  <a:pt x="667319" y="216000"/>
                </a:moveTo>
                <a:cubicBezTo>
                  <a:pt x="488379" y="216000"/>
                  <a:pt x="343319" y="361060"/>
                  <a:pt x="343319" y="540000"/>
                </a:cubicBezTo>
                <a:cubicBezTo>
                  <a:pt x="343319" y="718940"/>
                  <a:pt x="488379" y="864000"/>
                  <a:pt x="667319" y="864000"/>
                </a:cubicBezTo>
                <a:cubicBezTo>
                  <a:pt x="846259" y="864000"/>
                  <a:pt x="991319" y="718940"/>
                  <a:pt x="991319" y="540000"/>
                </a:cubicBezTo>
                <a:cubicBezTo>
                  <a:pt x="991319" y="361060"/>
                  <a:pt x="846259" y="216000"/>
                  <a:pt x="667319" y="216000"/>
                </a:cubicBezTo>
                <a:close/>
                <a:moveTo>
                  <a:pt x="648000" y="0"/>
                </a:moveTo>
                <a:cubicBezTo>
                  <a:pt x="946234" y="0"/>
                  <a:pt x="1188000" y="241766"/>
                  <a:pt x="1188000" y="540000"/>
                </a:cubicBezTo>
                <a:cubicBezTo>
                  <a:pt x="1188000" y="838234"/>
                  <a:pt x="946234" y="1080000"/>
                  <a:pt x="648000" y="1080000"/>
                </a:cubicBezTo>
                <a:cubicBezTo>
                  <a:pt x="498883" y="1080000"/>
                  <a:pt x="363883" y="1019559"/>
                  <a:pt x="266162" y="921838"/>
                </a:cubicBezTo>
                <a:lnTo>
                  <a:pt x="216000" y="861041"/>
                </a:lnTo>
                <a:lnTo>
                  <a:pt x="216000" y="864000"/>
                </a:lnTo>
                <a:lnTo>
                  <a:pt x="205724" y="848586"/>
                </a:lnTo>
                <a:lnTo>
                  <a:pt x="200223" y="841919"/>
                </a:lnTo>
                <a:lnTo>
                  <a:pt x="195597" y="833395"/>
                </a:lnTo>
                <a:lnTo>
                  <a:pt x="0" y="540000"/>
                </a:lnTo>
                <a:lnTo>
                  <a:pt x="195597" y="246605"/>
                </a:lnTo>
                <a:lnTo>
                  <a:pt x="200223" y="238081"/>
                </a:lnTo>
                <a:lnTo>
                  <a:pt x="205724" y="231414"/>
                </a:lnTo>
                <a:lnTo>
                  <a:pt x="216000" y="216000"/>
                </a:lnTo>
                <a:lnTo>
                  <a:pt x="216000" y="218959"/>
                </a:lnTo>
                <a:lnTo>
                  <a:pt x="266162" y="158162"/>
                </a:lnTo>
                <a:cubicBezTo>
                  <a:pt x="363883" y="60442"/>
                  <a:pt x="498883" y="0"/>
                  <a:pt x="648000" y="0"/>
                </a:cubicBezTo>
                <a:close/>
              </a:path>
            </a:pathLst>
          </a:custGeom>
          <a:solidFill>
            <a:srgbClr val="228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rtlCol="0" anchor="ctr">
            <a:noAutofit/>
          </a:bodyPr>
          <a:lstStyle/>
          <a:p>
            <a:pPr algn="ctr" latinLnBrk="0"/>
            <a:r>
              <a:rPr lang="en-US" altLang="ko-KR" sz="1400" b="1" dirty="0">
                <a:solidFill>
                  <a:srgbClr val="12315F"/>
                </a:solidFill>
              </a:rPr>
              <a:t>7</a:t>
            </a:r>
            <a:endParaRPr lang="ko-KR" altLang="en-US" sz="1400" b="1" dirty="0">
              <a:solidFill>
                <a:srgbClr val="12315F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2E25040-FC9B-00D0-AC3C-4D04920AE3D7}"/>
              </a:ext>
            </a:extLst>
          </p:cNvPr>
          <p:cNvSpPr txBox="1">
            <a:spLocks/>
          </p:cNvSpPr>
          <p:nvPr/>
        </p:nvSpPr>
        <p:spPr>
          <a:xfrm>
            <a:off x="8352064" y="5713837"/>
            <a:ext cx="3260722" cy="540000"/>
          </a:xfrm>
          <a:custGeom>
            <a:avLst/>
            <a:gdLst>
              <a:gd name="connsiteX0" fmla="*/ 0 w 2880000"/>
              <a:gd name="connsiteY0" fmla="*/ 0 h 540000"/>
              <a:gd name="connsiteX1" fmla="*/ 2880000 w 2880000"/>
              <a:gd name="connsiteY1" fmla="*/ 0 h 540000"/>
              <a:gd name="connsiteX2" fmla="*/ 2880000 w 2880000"/>
              <a:gd name="connsiteY2" fmla="*/ 540000 h 540000"/>
              <a:gd name="connsiteX3" fmla="*/ 0 w 2880000"/>
              <a:gd name="connsiteY3" fmla="*/ 540000 h 540000"/>
              <a:gd name="connsiteX4" fmla="*/ 0 w 2880000"/>
              <a:gd name="connsiteY4" fmla="*/ 535251 h 540000"/>
              <a:gd name="connsiteX5" fmla="*/ 7305 w 2880000"/>
              <a:gd name="connsiteY5" fmla="*/ 534515 h 540000"/>
              <a:gd name="connsiteX6" fmla="*/ 222890 w 2880000"/>
              <a:gd name="connsiteY6" fmla="*/ 270000 h 540000"/>
              <a:gd name="connsiteX7" fmla="*/ 7305 w 2880000"/>
              <a:gd name="connsiteY7" fmla="*/ 5486 h 540000"/>
              <a:gd name="connsiteX8" fmla="*/ 0 w 2880000"/>
              <a:gd name="connsiteY8" fmla="*/ 4749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80000" h="540000">
                <a:moveTo>
                  <a:pt x="0" y="0"/>
                </a:moveTo>
                <a:lnTo>
                  <a:pt x="2880000" y="0"/>
                </a:lnTo>
                <a:lnTo>
                  <a:pt x="2880000" y="540000"/>
                </a:lnTo>
                <a:lnTo>
                  <a:pt x="0" y="540000"/>
                </a:lnTo>
                <a:lnTo>
                  <a:pt x="0" y="535251"/>
                </a:lnTo>
                <a:lnTo>
                  <a:pt x="7305" y="534515"/>
                </a:lnTo>
                <a:cubicBezTo>
                  <a:pt x="130339" y="509338"/>
                  <a:pt x="222890" y="400477"/>
                  <a:pt x="222890" y="270000"/>
                </a:cubicBezTo>
                <a:cubicBezTo>
                  <a:pt x="222890" y="139523"/>
                  <a:pt x="130339" y="30662"/>
                  <a:pt x="7305" y="5486"/>
                </a:cubicBezTo>
                <a:lnTo>
                  <a:pt x="0" y="474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288000" rtlCol="0" anchor="ctr">
            <a:noAutofit/>
          </a:bodyPr>
          <a:lstStyle/>
          <a:p>
            <a:pPr latinLnBrk="0"/>
            <a:r>
              <a:rPr lang="en-US" altLang="ko-KR" sz="1200" dirty="0"/>
              <a:t>NFS, S3 </a:t>
            </a:r>
            <a:r>
              <a:rPr lang="ko-KR" altLang="en-US" sz="1200" dirty="0"/>
              <a:t>호환 오브젝트 스토리지 백업 및 저장소 연동</a:t>
            </a:r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F216AC6B-77BD-4100-9B5D-BE950BDD11CE}"/>
              </a:ext>
            </a:extLst>
          </p:cNvPr>
          <p:cNvSpPr/>
          <p:nvPr/>
        </p:nvSpPr>
        <p:spPr>
          <a:xfrm>
            <a:off x="5106000" y="1899000"/>
            <a:ext cx="1980000" cy="3060000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spcAft>
                <a:spcPts val="800"/>
              </a:spcAft>
            </a:pPr>
            <a:endParaRPr lang="ko-KR" altLang="en-US" sz="1200" dirty="0">
              <a:solidFill>
                <a:srgbClr val="003738"/>
              </a:solidFill>
            </a:endParaRPr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6FED3444-0376-5DF1-3C8B-7A6A05E05BA0}"/>
              </a:ext>
            </a:extLst>
          </p:cNvPr>
          <p:cNvSpPr/>
          <p:nvPr/>
        </p:nvSpPr>
        <p:spPr>
          <a:xfrm rot="18000000">
            <a:off x="5106000" y="1899000"/>
            <a:ext cx="1980000" cy="3060000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spcAft>
                <a:spcPts val="800"/>
              </a:spcAft>
            </a:pPr>
            <a:endParaRPr lang="ko-KR" altLang="en-US" sz="1200" dirty="0">
              <a:solidFill>
                <a:srgbClr val="003738"/>
              </a:solidFill>
            </a:endParaRPr>
          </a:p>
        </p:txBody>
      </p:sp>
      <p:sp>
        <p:nvSpPr>
          <p:cNvPr id="23" name="타원 22">
            <a:extLst>
              <a:ext uri="{FF2B5EF4-FFF2-40B4-BE49-F238E27FC236}">
                <a16:creationId xmlns:a16="http://schemas.microsoft.com/office/drawing/2014/main" id="{709C4394-9350-C4F8-F1A6-9979586A0B8D}"/>
              </a:ext>
            </a:extLst>
          </p:cNvPr>
          <p:cNvSpPr/>
          <p:nvPr/>
        </p:nvSpPr>
        <p:spPr>
          <a:xfrm rot="3600000">
            <a:off x="5106000" y="1899000"/>
            <a:ext cx="1980000" cy="3060000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spcAft>
                <a:spcPts val="800"/>
              </a:spcAft>
            </a:pPr>
            <a:endParaRPr lang="ko-KR" altLang="en-US" sz="1200" dirty="0">
              <a:solidFill>
                <a:srgbClr val="003738"/>
              </a:solidFill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BDB86F4B-C669-60DC-038C-2750B17C67DA}"/>
              </a:ext>
            </a:extLst>
          </p:cNvPr>
          <p:cNvGrpSpPr/>
          <p:nvPr/>
        </p:nvGrpSpPr>
        <p:grpSpPr>
          <a:xfrm>
            <a:off x="5196000" y="2555685"/>
            <a:ext cx="1800000" cy="1743750"/>
            <a:chOff x="1870340" y="4300875"/>
            <a:chExt cx="1800000" cy="1743750"/>
          </a:xfrm>
        </p:grpSpPr>
        <p:pic>
          <p:nvPicPr>
            <p:cNvPr id="26" name="그림 25">
              <a:extLst>
                <a:ext uri="{FF2B5EF4-FFF2-40B4-BE49-F238E27FC236}">
                  <a16:creationId xmlns:a16="http://schemas.microsoft.com/office/drawing/2014/main" id="{CDA3C29D-4D02-0097-D718-ADA96ECAF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70340" y="4300875"/>
              <a:ext cx="1800000" cy="1743750"/>
            </a:xfrm>
            <a:prstGeom prst="rect">
              <a:avLst/>
            </a:prstGeom>
          </p:spPr>
        </p:pic>
        <p:pic>
          <p:nvPicPr>
            <p:cNvPr id="27" name="2">
              <a:extLst>
                <a:ext uri="{FF2B5EF4-FFF2-40B4-BE49-F238E27FC236}">
                  <a16:creationId xmlns:a16="http://schemas.microsoft.com/office/drawing/2014/main" id="{89ACAF67-3967-DCDB-C4ED-69330D9804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140340" y="4967798"/>
              <a:ext cx="1260000" cy="228104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5D8741A-1E20-534E-5E64-96A6346CA623}"/>
                </a:ext>
              </a:extLst>
            </p:cNvPr>
            <p:cNvSpPr txBox="1"/>
            <p:nvPr/>
          </p:nvSpPr>
          <p:spPr>
            <a:xfrm>
              <a:off x="2140340" y="5265984"/>
              <a:ext cx="126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b="1" dirty="0">
                  <a:solidFill>
                    <a:schemeClr val="bg1"/>
                  </a:solidFill>
                </a:rPr>
                <a:t>Kasten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39730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0CA859-810C-E468-48B1-A710A24BA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글로벌 </a:t>
            </a:r>
            <a:r>
              <a:rPr lang="en-US" altLang="ko-KR" dirty="0"/>
              <a:t>1</a:t>
            </a:r>
            <a:r>
              <a:rPr lang="ko-KR" altLang="en-US" dirty="0"/>
              <a:t>위 마이크로소프트 </a:t>
            </a:r>
            <a:r>
              <a:rPr lang="en-US" altLang="ko-KR" dirty="0"/>
              <a:t>365 </a:t>
            </a:r>
            <a:r>
              <a:rPr lang="ko-KR" altLang="en-US" dirty="0"/>
              <a:t>백업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B4E115A9-5EF5-4A32-3BC8-1F06F044C1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116CFD6F-3E0D-4B3A-6B8D-00938B3F4B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r>
              <a:rPr lang="en-US" altLang="ko-KR" dirty="0">
                <a:hlinkClick r:id="rId2"/>
              </a:rPr>
              <a:t>Veeam is #1 Data Replication &amp; Protection Provider Worldwide!</a:t>
            </a:r>
            <a:endParaRPr lang="en-US" altLang="ko-KR" dirty="0"/>
          </a:p>
          <a:p>
            <a:pPr marL="228600" indent="-228600">
              <a:buFont typeface="+mj-lt"/>
              <a:buAutoNum type="arabicPeriod"/>
            </a:pPr>
            <a:r>
              <a:rPr lang="en-US" altLang="ko-KR" dirty="0">
                <a:hlinkClick r:id="rId3"/>
              </a:rPr>
              <a:t>Backup Office 365 data with Veeam Backup for Microsoft 365</a:t>
            </a:r>
            <a:endParaRPr lang="ko-KR" altLang="en-US" dirty="0"/>
          </a:p>
          <a:p>
            <a:pPr marL="228600" indent="-228600">
              <a:buFont typeface="+mj-lt"/>
              <a:buAutoNum type="arabicPeriod"/>
            </a:pPr>
            <a:endParaRPr lang="ko-KR" altLang="en-US" dirty="0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5848204B-9247-F563-DBF1-138D0D2ADF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 latinLnBrk="0">
              <a:buNone/>
            </a:pPr>
            <a:r>
              <a:rPr lang="en-US" altLang="ko-KR" dirty="0"/>
              <a:t>M365</a:t>
            </a:r>
            <a:r>
              <a:rPr lang="ko-KR" altLang="en-US" dirty="0"/>
              <a:t> 백업 부문을 포함해 전세계 시장 점유율 </a:t>
            </a:r>
            <a:r>
              <a:rPr lang="en-US" altLang="ko-KR" dirty="0"/>
              <a:t>1</a:t>
            </a:r>
            <a:r>
              <a:rPr lang="ko-KR" altLang="en-US" dirty="0"/>
              <a:t>위 백업 벤더인 빔 소프트웨어의 솔루션을 권장합니다</a:t>
            </a:r>
            <a:r>
              <a:rPr lang="en-US" altLang="ko-KR" dirty="0"/>
              <a:t>. </a:t>
            </a:r>
            <a:r>
              <a:rPr lang="ko-KR" altLang="en-US" dirty="0"/>
              <a:t>가장 많은 구축 사례를 보유하고 있고 이를 통해 축적된 경험과 기술 노하우를 바탕으로 국내 고객의 다양한 환경과 니즈를 가장 만족 </a:t>
            </a:r>
            <a:r>
              <a:rPr lang="ko-KR" altLang="en-US" dirty="0" err="1"/>
              <a:t>시킬수</a:t>
            </a:r>
            <a:r>
              <a:rPr lang="ko-KR" altLang="en-US" dirty="0"/>
              <a:t>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7067D9C1-119D-AB04-FEE8-9A97746236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4882" y="1877645"/>
            <a:ext cx="6480000" cy="3744650"/>
          </a:xfrm>
          <a:prstGeom prst="rect">
            <a:avLst/>
          </a:prstGeom>
        </p:spPr>
      </p:pic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DCDA6021-F6AA-F52C-6555-10ECC29048A6}"/>
              </a:ext>
            </a:extLst>
          </p:cNvPr>
          <p:cNvSpPr/>
          <p:nvPr/>
        </p:nvSpPr>
        <p:spPr>
          <a:xfrm>
            <a:off x="540000" y="1887895"/>
            <a:ext cx="900000" cy="900000"/>
          </a:xfrm>
          <a:custGeom>
            <a:avLst/>
            <a:gdLst>
              <a:gd name="connsiteX0" fmla="*/ 1791267 w 2093928"/>
              <a:gd name="connsiteY0" fmla="*/ 1856062 h 2222975"/>
              <a:gd name="connsiteX1" fmla="*/ 1831115 w 2093928"/>
              <a:gd name="connsiteY1" fmla="*/ 1913857 h 2222975"/>
              <a:gd name="connsiteX2" fmla="*/ 563523 w 2093928"/>
              <a:gd name="connsiteY2" fmla="*/ 2076404 h 2222975"/>
              <a:gd name="connsiteX3" fmla="*/ 598500 w 2093928"/>
              <a:gd name="connsiteY3" fmla="*/ 2016029 h 2222975"/>
              <a:gd name="connsiteX4" fmla="*/ 1791267 w 2093928"/>
              <a:gd name="connsiteY4" fmla="*/ 1856062 h 2222975"/>
              <a:gd name="connsiteX5" fmla="*/ 2029819 w 2093928"/>
              <a:gd name="connsiteY5" fmla="*/ 987583 h 2222975"/>
              <a:gd name="connsiteX6" fmla="*/ 2093928 w 2093928"/>
              <a:gd name="connsiteY6" fmla="*/ 987583 h 2222975"/>
              <a:gd name="connsiteX7" fmla="*/ 1418740 w 2093928"/>
              <a:gd name="connsiteY7" fmla="*/ 1988846 h 2222975"/>
              <a:gd name="connsiteX8" fmla="*/ 1394710 w 2093928"/>
              <a:gd name="connsiteY8" fmla="*/ 1929411 h 2222975"/>
              <a:gd name="connsiteX9" fmla="*/ 2029819 w 2093928"/>
              <a:gd name="connsiteY9" fmla="*/ 987583 h 2222975"/>
              <a:gd name="connsiteX10" fmla="*/ 1059154 w 2093928"/>
              <a:gd name="connsiteY10" fmla="*/ 356606 h 2222975"/>
              <a:gd name="connsiteX11" fmla="*/ 429154 w 2093928"/>
              <a:gd name="connsiteY11" fmla="*/ 986606 h 2222975"/>
              <a:gd name="connsiteX12" fmla="*/ 1059154 w 2093928"/>
              <a:gd name="connsiteY12" fmla="*/ 1616606 h 2222975"/>
              <a:gd name="connsiteX13" fmla="*/ 1689154 w 2093928"/>
              <a:gd name="connsiteY13" fmla="*/ 986606 h 2222975"/>
              <a:gd name="connsiteX14" fmla="*/ 1059154 w 2093928"/>
              <a:gd name="connsiteY14" fmla="*/ 356606 h 2222975"/>
              <a:gd name="connsiteX15" fmla="*/ 1059154 w 2093928"/>
              <a:gd name="connsiteY15" fmla="*/ 86606 h 2222975"/>
              <a:gd name="connsiteX16" fmla="*/ 1959154 w 2093928"/>
              <a:gd name="connsiteY16" fmla="*/ 986606 h 2222975"/>
              <a:gd name="connsiteX17" fmla="*/ 1059154 w 2093928"/>
              <a:gd name="connsiteY17" fmla="*/ 1886606 h 2222975"/>
              <a:gd name="connsiteX18" fmla="*/ 159154 w 2093928"/>
              <a:gd name="connsiteY18" fmla="*/ 986606 h 2222975"/>
              <a:gd name="connsiteX19" fmla="*/ 1059154 w 2093928"/>
              <a:gd name="connsiteY19" fmla="*/ 86606 h 2222975"/>
              <a:gd name="connsiteX20" fmla="*/ 675188 w 2093928"/>
              <a:gd name="connsiteY20" fmla="*/ 0 h 2222975"/>
              <a:gd name="connsiteX21" fmla="*/ 699218 w 2093928"/>
              <a:gd name="connsiteY21" fmla="*/ 59435 h 2222975"/>
              <a:gd name="connsiteX22" fmla="*/ 64109 w 2093928"/>
              <a:gd name="connsiteY22" fmla="*/ 1001263 h 2222975"/>
              <a:gd name="connsiteX23" fmla="*/ 0 w 2093928"/>
              <a:gd name="connsiteY23" fmla="*/ 1001263 h 2222975"/>
              <a:gd name="connsiteX24" fmla="*/ 675188 w 2093928"/>
              <a:gd name="connsiteY24" fmla="*/ 0 h 222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093928" h="2222975">
                <a:moveTo>
                  <a:pt x="1791267" y="1856062"/>
                </a:moveTo>
                <a:lnTo>
                  <a:pt x="1831115" y="1913857"/>
                </a:lnTo>
                <a:cubicBezTo>
                  <a:pt x="1451278" y="2255503"/>
                  <a:pt x="945600" y="2320347"/>
                  <a:pt x="563523" y="2076404"/>
                </a:cubicBezTo>
                <a:lnTo>
                  <a:pt x="598500" y="2016029"/>
                </a:lnTo>
                <a:cubicBezTo>
                  <a:pt x="957008" y="2246543"/>
                  <a:pt x="1433589" y="2182627"/>
                  <a:pt x="1791267" y="1856062"/>
                </a:cubicBezTo>
                <a:close/>
                <a:moveTo>
                  <a:pt x="2029819" y="987583"/>
                </a:moveTo>
                <a:lnTo>
                  <a:pt x="2093928" y="987583"/>
                </a:lnTo>
                <a:cubicBezTo>
                  <a:pt x="2093928" y="1427742"/>
                  <a:pt x="1826809" y="1823863"/>
                  <a:pt x="1418740" y="1988846"/>
                </a:cubicBezTo>
                <a:lnTo>
                  <a:pt x="1394710" y="1929411"/>
                </a:lnTo>
                <a:cubicBezTo>
                  <a:pt x="1778556" y="1774221"/>
                  <a:pt x="2029819" y="1401614"/>
                  <a:pt x="2029819" y="987583"/>
                </a:cubicBezTo>
                <a:close/>
                <a:moveTo>
                  <a:pt x="1059154" y="356606"/>
                </a:moveTo>
                <a:cubicBezTo>
                  <a:pt x="711215" y="356606"/>
                  <a:pt x="429154" y="638667"/>
                  <a:pt x="429154" y="986606"/>
                </a:cubicBezTo>
                <a:cubicBezTo>
                  <a:pt x="429154" y="1334545"/>
                  <a:pt x="711215" y="1616606"/>
                  <a:pt x="1059154" y="1616606"/>
                </a:cubicBezTo>
                <a:cubicBezTo>
                  <a:pt x="1407093" y="1616606"/>
                  <a:pt x="1689154" y="1334545"/>
                  <a:pt x="1689154" y="986606"/>
                </a:cubicBezTo>
                <a:cubicBezTo>
                  <a:pt x="1689154" y="638667"/>
                  <a:pt x="1407093" y="356606"/>
                  <a:pt x="1059154" y="356606"/>
                </a:cubicBezTo>
                <a:close/>
                <a:moveTo>
                  <a:pt x="1059154" y="86606"/>
                </a:moveTo>
                <a:cubicBezTo>
                  <a:pt x="1556210" y="86606"/>
                  <a:pt x="1959154" y="489550"/>
                  <a:pt x="1959154" y="986606"/>
                </a:cubicBezTo>
                <a:cubicBezTo>
                  <a:pt x="1959154" y="1483662"/>
                  <a:pt x="1556210" y="1886606"/>
                  <a:pt x="1059154" y="1886606"/>
                </a:cubicBezTo>
                <a:cubicBezTo>
                  <a:pt x="562098" y="1886606"/>
                  <a:pt x="159154" y="1483662"/>
                  <a:pt x="159154" y="986606"/>
                </a:cubicBezTo>
                <a:cubicBezTo>
                  <a:pt x="159154" y="489550"/>
                  <a:pt x="562098" y="86606"/>
                  <a:pt x="1059154" y="86606"/>
                </a:cubicBezTo>
                <a:close/>
                <a:moveTo>
                  <a:pt x="675188" y="0"/>
                </a:moveTo>
                <a:lnTo>
                  <a:pt x="699218" y="59435"/>
                </a:lnTo>
                <a:cubicBezTo>
                  <a:pt x="315372" y="214625"/>
                  <a:pt x="64109" y="587232"/>
                  <a:pt x="64109" y="1001263"/>
                </a:cubicBezTo>
                <a:lnTo>
                  <a:pt x="0" y="1001263"/>
                </a:lnTo>
                <a:cubicBezTo>
                  <a:pt x="0" y="561104"/>
                  <a:pt x="267119" y="164983"/>
                  <a:pt x="675188" y="0"/>
                </a:cubicBezTo>
                <a:close/>
              </a:path>
            </a:pathLst>
          </a:custGeom>
          <a:solidFill>
            <a:srgbClr val="2377F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" bIns="288000" rtlCol="0" anchor="ctr">
            <a:noAutofit/>
          </a:bodyPr>
          <a:lstStyle/>
          <a:p>
            <a:pPr algn="ctr"/>
            <a:r>
              <a:rPr lang="en-US" altLang="ko-KR" sz="2000" b="1" dirty="0">
                <a:solidFill>
                  <a:srgbClr val="12315F"/>
                </a:solidFill>
              </a:rPr>
              <a:t>1</a:t>
            </a:r>
            <a:endParaRPr lang="ko-KR" altLang="en-US" sz="2000" b="1" dirty="0">
              <a:solidFill>
                <a:srgbClr val="12315F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A699EF-FF81-6A94-4EC4-E2D8261EE747}"/>
              </a:ext>
            </a:extLst>
          </p:cNvPr>
          <p:cNvSpPr txBox="1"/>
          <p:nvPr/>
        </p:nvSpPr>
        <p:spPr>
          <a:xfrm>
            <a:off x="1529542" y="1887894"/>
            <a:ext cx="3895340" cy="900000"/>
          </a:xfrm>
          <a:prstGeom prst="rect">
            <a:avLst/>
          </a:prstGeom>
          <a:noFill/>
        </p:spPr>
        <p:txBody>
          <a:bodyPr wrap="square" tIns="72000" bIns="72000" rtlCol="0" anchor="ctr">
            <a:noAutofit/>
          </a:bodyPr>
          <a:lstStyle/>
          <a:p>
            <a:pPr marL="171450" indent="-171450" algn="l" latinLnBrk="0">
              <a:lnSpc>
                <a:spcPct val="12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ko-KR" altLang="en-US" sz="1200" b="1" dirty="0">
                <a:solidFill>
                  <a:srgbClr val="12315F"/>
                </a:solidFill>
              </a:rPr>
              <a:t>전세계 시장 점유율 </a:t>
            </a:r>
            <a:r>
              <a:rPr lang="en-US" altLang="ko-KR" sz="1200" b="1" dirty="0">
                <a:solidFill>
                  <a:srgbClr val="12315F"/>
                </a:solidFill>
              </a:rPr>
              <a:t>1</a:t>
            </a:r>
            <a:r>
              <a:rPr lang="ko-KR" altLang="en-US" sz="1200" b="1" dirty="0">
                <a:solidFill>
                  <a:srgbClr val="12315F"/>
                </a:solidFill>
              </a:rPr>
              <a:t>위</a:t>
            </a:r>
            <a:r>
              <a:rPr lang="en-US" altLang="ko-KR" sz="1200" b="1" baseline="30000" dirty="0">
                <a:solidFill>
                  <a:srgbClr val="12315F"/>
                </a:solidFill>
              </a:rPr>
              <a:t>1</a:t>
            </a:r>
          </a:p>
          <a:p>
            <a:pPr marL="171450" indent="-171450" algn="l" latinLnBrk="0">
              <a:lnSpc>
                <a:spcPct val="12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altLang="ko-KR" sz="1200" b="1" dirty="0">
                <a:solidFill>
                  <a:srgbClr val="12315F"/>
                </a:solidFill>
              </a:rPr>
              <a:t>M365 </a:t>
            </a:r>
            <a:r>
              <a:rPr lang="ko-KR" altLang="en-US" sz="1200" b="1" dirty="0">
                <a:solidFill>
                  <a:srgbClr val="12315F"/>
                </a:solidFill>
              </a:rPr>
              <a:t>백업 시장 </a:t>
            </a:r>
            <a:r>
              <a:rPr lang="en-US" altLang="ko-KR" sz="1200" b="1" dirty="0">
                <a:solidFill>
                  <a:srgbClr val="12315F"/>
                </a:solidFill>
              </a:rPr>
              <a:t>1</a:t>
            </a:r>
            <a:r>
              <a:rPr lang="ko-KR" altLang="en-US" sz="1200" b="1" dirty="0">
                <a:solidFill>
                  <a:srgbClr val="12315F"/>
                </a:solidFill>
              </a:rPr>
              <a:t>위</a:t>
            </a:r>
            <a:r>
              <a:rPr lang="en-US" altLang="ko-KR" sz="1200" b="1" baseline="30000" dirty="0">
                <a:solidFill>
                  <a:srgbClr val="12315F"/>
                </a:solidFill>
              </a:rPr>
              <a:t>2</a:t>
            </a:r>
          </a:p>
          <a:p>
            <a:pPr marL="171450" indent="-171450" algn="l" latinLnBrk="0">
              <a:lnSpc>
                <a:spcPct val="12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rgbClr val="12315F"/>
                </a:solidFill>
              </a:rPr>
              <a:t>6</a:t>
            </a:r>
            <a:r>
              <a:rPr lang="ko-KR" altLang="en-US" sz="1200" dirty="0">
                <a:solidFill>
                  <a:srgbClr val="12315F"/>
                </a:solidFill>
              </a:rPr>
              <a:t>년 연속 </a:t>
            </a:r>
            <a:r>
              <a:rPr lang="ko-KR" altLang="en-US" sz="1200" dirty="0" err="1">
                <a:solidFill>
                  <a:srgbClr val="12315F"/>
                </a:solidFill>
              </a:rPr>
              <a:t>가트너</a:t>
            </a:r>
            <a:r>
              <a:rPr lang="ko-KR" altLang="en-US" sz="1200" dirty="0">
                <a:solidFill>
                  <a:srgbClr val="12315F"/>
                </a:solidFill>
              </a:rPr>
              <a:t> 매직 </a:t>
            </a:r>
            <a:r>
              <a:rPr lang="ko-KR" altLang="en-US" sz="1200" dirty="0" err="1">
                <a:solidFill>
                  <a:srgbClr val="12315F"/>
                </a:solidFill>
              </a:rPr>
              <a:t>쿼드런트</a:t>
            </a:r>
            <a:r>
              <a:rPr lang="ko-KR" altLang="en-US" sz="1200" dirty="0">
                <a:solidFill>
                  <a:srgbClr val="12315F"/>
                </a:solidFill>
              </a:rPr>
              <a:t> </a:t>
            </a:r>
            <a:r>
              <a:rPr lang="ko-KR" altLang="en-US" sz="1200" dirty="0" err="1">
                <a:solidFill>
                  <a:srgbClr val="12315F"/>
                </a:solidFill>
              </a:rPr>
              <a:t>리더군</a:t>
            </a:r>
            <a:r>
              <a:rPr lang="ko-KR" altLang="en-US" sz="1200" dirty="0">
                <a:solidFill>
                  <a:srgbClr val="12315F"/>
                </a:solidFill>
              </a:rPr>
              <a:t> 선정</a:t>
            </a:r>
            <a:r>
              <a:rPr lang="en-US" altLang="ko-KR" sz="1200" baseline="30000" dirty="0">
                <a:solidFill>
                  <a:srgbClr val="12315F"/>
                </a:solidFill>
              </a:rPr>
              <a:t>3</a:t>
            </a:r>
            <a:endParaRPr lang="ko-KR" altLang="en-US" sz="1200" baseline="30000" dirty="0">
              <a:solidFill>
                <a:srgbClr val="12315F"/>
              </a:solidFill>
            </a:endParaRPr>
          </a:p>
        </p:txBody>
      </p:sp>
      <p:sp>
        <p:nvSpPr>
          <p:cNvPr id="22" name="자유형: 도형 21">
            <a:extLst>
              <a:ext uri="{FF2B5EF4-FFF2-40B4-BE49-F238E27FC236}">
                <a16:creationId xmlns:a16="http://schemas.microsoft.com/office/drawing/2014/main" id="{92624769-14E1-D7A3-3FFD-D2F596A2F52B}"/>
              </a:ext>
            </a:extLst>
          </p:cNvPr>
          <p:cNvSpPr/>
          <p:nvPr/>
        </p:nvSpPr>
        <p:spPr>
          <a:xfrm>
            <a:off x="540000" y="3212985"/>
            <a:ext cx="900000" cy="900000"/>
          </a:xfrm>
          <a:custGeom>
            <a:avLst/>
            <a:gdLst>
              <a:gd name="connsiteX0" fmla="*/ 1791267 w 2093928"/>
              <a:gd name="connsiteY0" fmla="*/ 1856062 h 2222975"/>
              <a:gd name="connsiteX1" fmla="*/ 1831115 w 2093928"/>
              <a:gd name="connsiteY1" fmla="*/ 1913857 h 2222975"/>
              <a:gd name="connsiteX2" fmla="*/ 563523 w 2093928"/>
              <a:gd name="connsiteY2" fmla="*/ 2076404 h 2222975"/>
              <a:gd name="connsiteX3" fmla="*/ 598500 w 2093928"/>
              <a:gd name="connsiteY3" fmla="*/ 2016029 h 2222975"/>
              <a:gd name="connsiteX4" fmla="*/ 1791267 w 2093928"/>
              <a:gd name="connsiteY4" fmla="*/ 1856062 h 2222975"/>
              <a:gd name="connsiteX5" fmla="*/ 2029819 w 2093928"/>
              <a:gd name="connsiteY5" fmla="*/ 987583 h 2222975"/>
              <a:gd name="connsiteX6" fmla="*/ 2093928 w 2093928"/>
              <a:gd name="connsiteY6" fmla="*/ 987583 h 2222975"/>
              <a:gd name="connsiteX7" fmla="*/ 1418740 w 2093928"/>
              <a:gd name="connsiteY7" fmla="*/ 1988846 h 2222975"/>
              <a:gd name="connsiteX8" fmla="*/ 1394710 w 2093928"/>
              <a:gd name="connsiteY8" fmla="*/ 1929411 h 2222975"/>
              <a:gd name="connsiteX9" fmla="*/ 2029819 w 2093928"/>
              <a:gd name="connsiteY9" fmla="*/ 987583 h 2222975"/>
              <a:gd name="connsiteX10" fmla="*/ 1059154 w 2093928"/>
              <a:gd name="connsiteY10" fmla="*/ 356606 h 2222975"/>
              <a:gd name="connsiteX11" fmla="*/ 429154 w 2093928"/>
              <a:gd name="connsiteY11" fmla="*/ 986606 h 2222975"/>
              <a:gd name="connsiteX12" fmla="*/ 1059154 w 2093928"/>
              <a:gd name="connsiteY12" fmla="*/ 1616606 h 2222975"/>
              <a:gd name="connsiteX13" fmla="*/ 1689154 w 2093928"/>
              <a:gd name="connsiteY13" fmla="*/ 986606 h 2222975"/>
              <a:gd name="connsiteX14" fmla="*/ 1059154 w 2093928"/>
              <a:gd name="connsiteY14" fmla="*/ 356606 h 2222975"/>
              <a:gd name="connsiteX15" fmla="*/ 1059154 w 2093928"/>
              <a:gd name="connsiteY15" fmla="*/ 86606 h 2222975"/>
              <a:gd name="connsiteX16" fmla="*/ 1959154 w 2093928"/>
              <a:gd name="connsiteY16" fmla="*/ 986606 h 2222975"/>
              <a:gd name="connsiteX17" fmla="*/ 1059154 w 2093928"/>
              <a:gd name="connsiteY17" fmla="*/ 1886606 h 2222975"/>
              <a:gd name="connsiteX18" fmla="*/ 159154 w 2093928"/>
              <a:gd name="connsiteY18" fmla="*/ 986606 h 2222975"/>
              <a:gd name="connsiteX19" fmla="*/ 1059154 w 2093928"/>
              <a:gd name="connsiteY19" fmla="*/ 86606 h 2222975"/>
              <a:gd name="connsiteX20" fmla="*/ 675188 w 2093928"/>
              <a:gd name="connsiteY20" fmla="*/ 0 h 2222975"/>
              <a:gd name="connsiteX21" fmla="*/ 699218 w 2093928"/>
              <a:gd name="connsiteY21" fmla="*/ 59435 h 2222975"/>
              <a:gd name="connsiteX22" fmla="*/ 64109 w 2093928"/>
              <a:gd name="connsiteY22" fmla="*/ 1001263 h 2222975"/>
              <a:gd name="connsiteX23" fmla="*/ 0 w 2093928"/>
              <a:gd name="connsiteY23" fmla="*/ 1001263 h 2222975"/>
              <a:gd name="connsiteX24" fmla="*/ 675188 w 2093928"/>
              <a:gd name="connsiteY24" fmla="*/ 0 h 222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093928" h="2222975">
                <a:moveTo>
                  <a:pt x="1791267" y="1856062"/>
                </a:moveTo>
                <a:lnTo>
                  <a:pt x="1831115" y="1913857"/>
                </a:lnTo>
                <a:cubicBezTo>
                  <a:pt x="1451278" y="2255503"/>
                  <a:pt x="945600" y="2320347"/>
                  <a:pt x="563523" y="2076404"/>
                </a:cubicBezTo>
                <a:lnTo>
                  <a:pt x="598500" y="2016029"/>
                </a:lnTo>
                <a:cubicBezTo>
                  <a:pt x="957008" y="2246543"/>
                  <a:pt x="1433589" y="2182627"/>
                  <a:pt x="1791267" y="1856062"/>
                </a:cubicBezTo>
                <a:close/>
                <a:moveTo>
                  <a:pt x="2029819" y="987583"/>
                </a:moveTo>
                <a:lnTo>
                  <a:pt x="2093928" y="987583"/>
                </a:lnTo>
                <a:cubicBezTo>
                  <a:pt x="2093928" y="1427742"/>
                  <a:pt x="1826809" y="1823863"/>
                  <a:pt x="1418740" y="1988846"/>
                </a:cubicBezTo>
                <a:lnTo>
                  <a:pt x="1394710" y="1929411"/>
                </a:lnTo>
                <a:cubicBezTo>
                  <a:pt x="1778556" y="1774221"/>
                  <a:pt x="2029819" y="1401614"/>
                  <a:pt x="2029819" y="987583"/>
                </a:cubicBezTo>
                <a:close/>
                <a:moveTo>
                  <a:pt x="1059154" y="356606"/>
                </a:moveTo>
                <a:cubicBezTo>
                  <a:pt x="711215" y="356606"/>
                  <a:pt x="429154" y="638667"/>
                  <a:pt x="429154" y="986606"/>
                </a:cubicBezTo>
                <a:cubicBezTo>
                  <a:pt x="429154" y="1334545"/>
                  <a:pt x="711215" y="1616606"/>
                  <a:pt x="1059154" y="1616606"/>
                </a:cubicBezTo>
                <a:cubicBezTo>
                  <a:pt x="1407093" y="1616606"/>
                  <a:pt x="1689154" y="1334545"/>
                  <a:pt x="1689154" y="986606"/>
                </a:cubicBezTo>
                <a:cubicBezTo>
                  <a:pt x="1689154" y="638667"/>
                  <a:pt x="1407093" y="356606"/>
                  <a:pt x="1059154" y="356606"/>
                </a:cubicBezTo>
                <a:close/>
                <a:moveTo>
                  <a:pt x="1059154" y="86606"/>
                </a:moveTo>
                <a:cubicBezTo>
                  <a:pt x="1556210" y="86606"/>
                  <a:pt x="1959154" y="489550"/>
                  <a:pt x="1959154" y="986606"/>
                </a:cubicBezTo>
                <a:cubicBezTo>
                  <a:pt x="1959154" y="1483662"/>
                  <a:pt x="1556210" y="1886606"/>
                  <a:pt x="1059154" y="1886606"/>
                </a:cubicBezTo>
                <a:cubicBezTo>
                  <a:pt x="562098" y="1886606"/>
                  <a:pt x="159154" y="1483662"/>
                  <a:pt x="159154" y="986606"/>
                </a:cubicBezTo>
                <a:cubicBezTo>
                  <a:pt x="159154" y="489550"/>
                  <a:pt x="562098" y="86606"/>
                  <a:pt x="1059154" y="86606"/>
                </a:cubicBezTo>
                <a:close/>
                <a:moveTo>
                  <a:pt x="675188" y="0"/>
                </a:moveTo>
                <a:lnTo>
                  <a:pt x="699218" y="59435"/>
                </a:lnTo>
                <a:cubicBezTo>
                  <a:pt x="315372" y="214625"/>
                  <a:pt x="64109" y="587232"/>
                  <a:pt x="64109" y="1001263"/>
                </a:cubicBezTo>
                <a:lnTo>
                  <a:pt x="0" y="1001263"/>
                </a:lnTo>
                <a:cubicBezTo>
                  <a:pt x="0" y="561104"/>
                  <a:pt x="267119" y="164983"/>
                  <a:pt x="675188" y="0"/>
                </a:cubicBezTo>
                <a:close/>
              </a:path>
            </a:pathLst>
          </a:custGeom>
          <a:solidFill>
            <a:srgbClr val="2377F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" bIns="288000" rtlCol="0" anchor="ctr">
            <a:noAutofit/>
          </a:bodyPr>
          <a:lstStyle/>
          <a:p>
            <a:pPr algn="ctr"/>
            <a:r>
              <a:rPr lang="en-US" altLang="ko-KR" sz="2000" b="1" dirty="0">
                <a:solidFill>
                  <a:srgbClr val="12315F"/>
                </a:solidFill>
              </a:rPr>
              <a:t>2</a:t>
            </a:r>
            <a:endParaRPr lang="ko-KR" altLang="en-US" sz="2000" b="1" dirty="0">
              <a:solidFill>
                <a:srgbClr val="12315F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A706D68-0A2F-604F-3C5D-D84CE6D46579}"/>
              </a:ext>
            </a:extLst>
          </p:cNvPr>
          <p:cNvSpPr txBox="1"/>
          <p:nvPr/>
        </p:nvSpPr>
        <p:spPr>
          <a:xfrm>
            <a:off x="1529542" y="3212984"/>
            <a:ext cx="3895340" cy="900000"/>
          </a:xfrm>
          <a:prstGeom prst="rect">
            <a:avLst/>
          </a:prstGeom>
          <a:noFill/>
        </p:spPr>
        <p:txBody>
          <a:bodyPr wrap="square" tIns="72000" bIns="72000" rtlCol="0" anchor="ctr">
            <a:noAutofit/>
          </a:bodyPr>
          <a:lstStyle/>
          <a:p>
            <a:pPr marL="171450" indent="-171450" algn="l" latinLnBrk="0">
              <a:lnSpc>
                <a:spcPct val="12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ko-KR" altLang="en-US" sz="1200" b="1" dirty="0">
                <a:solidFill>
                  <a:srgbClr val="12315F"/>
                </a:solidFill>
              </a:rPr>
              <a:t>랜섬웨어 차단</a:t>
            </a:r>
            <a:r>
              <a:rPr lang="en-US" altLang="ko-KR" sz="1200" b="1" dirty="0">
                <a:solidFill>
                  <a:srgbClr val="12315F"/>
                </a:solidFill>
              </a:rPr>
              <a:t> </a:t>
            </a:r>
            <a:r>
              <a:rPr lang="ko-KR" altLang="en-US" sz="1200" b="1" dirty="0">
                <a:solidFill>
                  <a:srgbClr val="12315F"/>
                </a:solidFill>
              </a:rPr>
              <a:t>변경불가 백업 </a:t>
            </a:r>
            <a:r>
              <a:rPr lang="en-US" altLang="ko-KR" sz="1200" b="1" dirty="0">
                <a:solidFill>
                  <a:srgbClr val="12315F"/>
                </a:solidFill>
              </a:rPr>
              <a:t>(</a:t>
            </a:r>
            <a:r>
              <a:rPr lang="ko-KR" altLang="en-US" sz="1200" b="1" dirty="0">
                <a:solidFill>
                  <a:srgbClr val="12315F"/>
                </a:solidFill>
              </a:rPr>
              <a:t>로드맵</a:t>
            </a:r>
            <a:r>
              <a:rPr lang="en-US" altLang="ko-KR" sz="1200" b="1">
                <a:solidFill>
                  <a:srgbClr val="12315F"/>
                </a:solidFill>
              </a:rPr>
              <a:t>)</a:t>
            </a:r>
            <a:endParaRPr lang="en-US" altLang="ko-KR" sz="1200" b="1" dirty="0">
              <a:solidFill>
                <a:srgbClr val="12315F"/>
              </a:solidFill>
            </a:endParaRPr>
          </a:p>
        </p:txBody>
      </p:sp>
      <p:sp>
        <p:nvSpPr>
          <p:cNvPr id="25" name="자유형: 도형 24">
            <a:extLst>
              <a:ext uri="{FF2B5EF4-FFF2-40B4-BE49-F238E27FC236}">
                <a16:creationId xmlns:a16="http://schemas.microsoft.com/office/drawing/2014/main" id="{AC38114F-EC09-4ECE-C23E-BF2C27E49357}"/>
              </a:ext>
            </a:extLst>
          </p:cNvPr>
          <p:cNvSpPr/>
          <p:nvPr/>
        </p:nvSpPr>
        <p:spPr>
          <a:xfrm>
            <a:off x="540000" y="4538075"/>
            <a:ext cx="900000" cy="900000"/>
          </a:xfrm>
          <a:custGeom>
            <a:avLst/>
            <a:gdLst>
              <a:gd name="connsiteX0" fmla="*/ 1791267 w 2093928"/>
              <a:gd name="connsiteY0" fmla="*/ 1856062 h 2222975"/>
              <a:gd name="connsiteX1" fmla="*/ 1831115 w 2093928"/>
              <a:gd name="connsiteY1" fmla="*/ 1913857 h 2222975"/>
              <a:gd name="connsiteX2" fmla="*/ 563523 w 2093928"/>
              <a:gd name="connsiteY2" fmla="*/ 2076404 h 2222975"/>
              <a:gd name="connsiteX3" fmla="*/ 598500 w 2093928"/>
              <a:gd name="connsiteY3" fmla="*/ 2016029 h 2222975"/>
              <a:gd name="connsiteX4" fmla="*/ 1791267 w 2093928"/>
              <a:gd name="connsiteY4" fmla="*/ 1856062 h 2222975"/>
              <a:gd name="connsiteX5" fmla="*/ 2029819 w 2093928"/>
              <a:gd name="connsiteY5" fmla="*/ 987583 h 2222975"/>
              <a:gd name="connsiteX6" fmla="*/ 2093928 w 2093928"/>
              <a:gd name="connsiteY6" fmla="*/ 987583 h 2222975"/>
              <a:gd name="connsiteX7" fmla="*/ 1418740 w 2093928"/>
              <a:gd name="connsiteY7" fmla="*/ 1988846 h 2222975"/>
              <a:gd name="connsiteX8" fmla="*/ 1394710 w 2093928"/>
              <a:gd name="connsiteY8" fmla="*/ 1929411 h 2222975"/>
              <a:gd name="connsiteX9" fmla="*/ 2029819 w 2093928"/>
              <a:gd name="connsiteY9" fmla="*/ 987583 h 2222975"/>
              <a:gd name="connsiteX10" fmla="*/ 1059154 w 2093928"/>
              <a:gd name="connsiteY10" fmla="*/ 356606 h 2222975"/>
              <a:gd name="connsiteX11" fmla="*/ 429154 w 2093928"/>
              <a:gd name="connsiteY11" fmla="*/ 986606 h 2222975"/>
              <a:gd name="connsiteX12" fmla="*/ 1059154 w 2093928"/>
              <a:gd name="connsiteY12" fmla="*/ 1616606 h 2222975"/>
              <a:gd name="connsiteX13" fmla="*/ 1689154 w 2093928"/>
              <a:gd name="connsiteY13" fmla="*/ 986606 h 2222975"/>
              <a:gd name="connsiteX14" fmla="*/ 1059154 w 2093928"/>
              <a:gd name="connsiteY14" fmla="*/ 356606 h 2222975"/>
              <a:gd name="connsiteX15" fmla="*/ 1059154 w 2093928"/>
              <a:gd name="connsiteY15" fmla="*/ 86606 h 2222975"/>
              <a:gd name="connsiteX16" fmla="*/ 1959154 w 2093928"/>
              <a:gd name="connsiteY16" fmla="*/ 986606 h 2222975"/>
              <a:gd name="connsiteX17" fmla="*/ 1059154 w 2093928"/>
              <a:gd name="connsiteY17" fmla="*/ 1886606 h 2222975"/>
              <a:gd name="connsiteX18" fmla="*/ 159154 w 2093928"/>
              <a:gd name="connsiteY18" fmla="*/ 986606 h 2222975"/>
              <a:gd name="connsiteX19" fmla="*/ 1059154 w 2093928"/>
              <a:gd name="connsiteY19" fmla="*/ 86606 h 2222975"/>
              <a:gd name="connsiteX20" fmla="*/ 675188 w 2093928"/>
              <a:gd name="connsiteY20" fmla="*/ 0 h 2222975"/>
              <a:gd name="connsiteX21" fmla="*/ 699218 w 2093928"/>
              <a:gd name="connsiteY21" fmla="*/ 59435 h 2222975"/>
              <a:gd name="connsiteX22" fmla="*/ 64109 w 2093928"/>
              <a:gd name="connsiteY22" fmla="*/ 1001263 h 2222975"/>
              <a:gd name="connsiteX23" fmla="*/ 0 w 2093928"/>
              <a:gd name="connsiteY23" fmla="*/ 1001263 h 2222975"/>
              <a:gd name="connsiteX24" fmla="*/ 675188 w 2093928"/>
              <a:gd name="connsiteY24" fmla="*/ 0 h 222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093928" h="2222975">
                <a:moveTo>
                  <a:pt x="1791267" y="1856062"/>
                </a:moveTo>
                <a:lnTo>
                  <a:pt x="1831115" y="1913857"/>
                </a:lnTo>
                <a:cubicBezTo>
                  <a:pt x="1451278" y="2255503"/>
                  <a:pt x="945600" y="2320347"/>
                  <a:pt x="563523" y="2076404"/>
                </a:cubicBezTo>
                <a:lnTo>
                  <a:pt x="598500" y="2016029"/>
                </a:lnTo>
                <a:cubicBezTo>
                  <a:pt x="957008" y="2246543"/>
                  <a:pt x="1433589" y="2182627"/>
                  <a:pt x="1791267" y="1856062"/>
                </a:cubicBezTo>
                <a:close/>
                <a:moveTo>
                  <a:pt x="2029819" y="987583"/>
                </a:moveTo>
                <a:lnTo>
                  <a:pt x="2093928" y="987583"/>
                </a:lnTo>
                <a:cubicBezTo>
                  <a:pt x="2093928" y="1427742"/>
                  <a:pt x="1826809" y="1823863"/>
                  <a:pt x="1418740" y="1988846"/>
                </a:cubicBezTo>
                <a:lnTo>
                  <a:pt x="1394710" y="1929411"/>
                </a:lnTo>
                <a:cubicBezTo>
                  <a:pt x="1778556" y="1774221"/>
                  <a:pt x="2029819" y="1401614"/>
                  <a:pt x="2029819" y="987583"/>
                </a:cubicBezTo>
                <a:close/>
                <a:moveTo>
                  <a:pt x="1059154" y="356606"/>
                </a:moveTo>
                <a:cubicBezTo>
                  <a:pt x="711215" y="356606"/>
                  <a:pt x="429154" y="638667"/>
                  <a:pt x="429154" y="986606"/>
                </a:cubicBezTo>
                <a:cubicBezTo>
                  <a:pt x="429154" y="1334545"/>
                  <a:pt x="711215" y="1616606"/>
                  <a:pt x="1059154" y="1616606"/>
                </a:cubicBezTo>
                <a:cubicBezTo>
                  <a:pt x="1407093" y="1616606"/>
                  <a:pt x="1689154" y="1334545"/>
                  <a:pt x="1689154" y="986606"/>
                </a:cubicBezTo>
                <a:cubicBezTo>
                  <a:pt x="1689154" y="638667"/>
                  <a:pt x="1407093" y="356606"/>
                  <a:pt x="1059154" y="356606"/>
                </a:cubicBezTo>
                <a:close/>
                <a:moveTo>
                  <a:pt x="1059154" y="86606"/>
                </a:moveTo>
                <a:cubicBezTo>
                  <a:pt x="1556210" y="86606"/>
                  <a:pt x="1959154" y="489550"/>
                  <a:pt x="1959154" y="986606"/>
                </a:cubicBezTo>
                <a:cubicBezTo>
                  <a:pt x="1959154" y="1483662"/>
                  <a:pt x="1556210" y="1886606"/>
                  <a:pt x="1059154" y="1886606"/>
                </a:cubicBezTo>
                <a:cubicBezTo>
                  <a:pt x="562098" y="1886606"/>
                  <a:pt x="159154" y="1483662"/>
                  <a:pt x="159154" y="986606"/>
                </a:cubicBezTo>
                <a:cubicBezTo>
                  <a:pt x="159154" y="489550"/>
                  <a:pt x="562098" y="86606"/>
                  <a:pt x="1059154" y="86606"/>
                </a:cubicBezTo>
                <a:close/>
                <a:moveTo>
                  <a:pt x="675188" y="0"/>
                </a:moveTo>
                <a:lnTo>
                  <a:pt x="699218" y="59435"/>
                </a:lnTo>
                <a:cubicBezTo>
                  <a:pt x="315372" y="214625"/>
                  <a:pt x="64109" y="587232"/>
                  <a:pt x="64109" y="1001263"/>
                </a:cubicBezTo>
                <a:lnTo>
                  <a:pt x="0" y="1001263"/>
                </a:lnTo>
                <a:cubicBezTo>
                  <a:pt x="0" y="561104"/>
                  <a:pt x="267119" y="164983"/>
                  <a:pt x="675188" y="0"/>
                </a:cubicBezTo>
                <a:close/>
              </a:path>
            </a:pathLst>
          </a:custGeom>
          <a:solidFill>
            <a:srgbClr val="2377F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" bIns="288000" rtlCol="0" anchor="ctr">
            <a:noAutofit/>
          </a:bodyPr>
          <a:lstStyle/>
          <a:p>
            <a:pPr algn="ctr"/>
            <a:r>
              <a:rPr lang="en-US" altLang="ko-KR" sz="2000" b="1" dirty="0">
                <a:solidFill>
                  <a:srgbClr val="12315F"/>
                </a:solidFill>
              </a:rPr>
              <a:t>3</a:t>
            </a:r>
            <a:endParaRPr lang="ko-KR" altLang="en-US" sz="2000" b="1" dirty="0">
              <a:solidFill>
                <a:srgbClr val="12315F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A12AF95-689F-F3F6-BDDB-013A5C9CC851}"/>
              </a:ext>
            </a:extLst>
          </p:cNvPr>
          <p:cNvSpPr txBox="1"/>
          <p:nvPr/>
        </p:nvSpPr>
        <p:spPr>
          <a:xfrm>
            <a:off x="1529542" y="4538074"/>
            <a:ext cx="3895340" cy="900000"/>
          </a:xfrm>
          <a:prstGeom prst="rect">
            <a:avLst/>
          </a:prstGeom>
          <a:noFill/>
        </p:spPr>
        <p:txBody>
          <a:bodyPr wrap="square" tIns="72000" bIns="72000" rtlCol="0" anchor="ctr">
            <a:noAutofit/>
          </a:bodyPr>
          <a:lstStyle/>
          <a:p>
            <a:pPr marL="171450" indent="-171450" algn="l" latinLnBrk="0">
              <a:lnSpc>
                <a:spcPct val="12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ko-KR" altLang="en-US" sz="1200" dirty="0">
                <a:solidFill>
                  <a:srgbClr val="12315F"/>
                </a:solidFill>
              </a:rPr>
              <a:t>편리한 설치와 유연한 구성</a:t>
            </a:r>
            <a:r>
              <a:rPr lang="en-US" altLang="ko-KR" sz="1200" dirty="0">
                <a:solidFill>
                  <a:srgbClr val="12315F"/>
                </a:solidFill>
              </a:rPr>
              <a:t>, </a:t>
            </a:r>
            <a:r>
              <a:rPr lang="ko-KR" altLang="en-US" sz="1200" dirty="0">
                <a:solidFill>
                  <a:srgbClr val="12315F"/>
                </a:solidFill>
              </a:rPr>
              <a:t>단일 </a:t>
            </a:r>
            <a:r>
              <a:rPr lang="en-US" altLang="ko-KR" sz="1200" dirty="0">
                <a:solidFill>
                  <a:srgbClr val="12315F"/>
                </a:solidFill>
              </a:rPr>
              <a:t>GUI</a:t>
            </a:r>
          </a:p>
          <a:p>
            <a:pPr marL="171450" indent="-171450" algn="l" latinLnBrk="0">
              <a:lnSpc>
                <a:spcPct val="12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ko-KR" altLang="en-US" sz="1200" dirty="0">
                <a:solidFill>
                  <a:srgbClr val="12315F"/>
                </a:solidFill>
              </a:rPr>
              <a:t>자동 스케줄</a:t>
            </a:r>
            <a:r>
              <a:rPr lang="en-US" altLang="ko-KR" sz="1200" dirty="0">
                <a:solidFill>
                  <a:srgbClr val="12315F"/>
                </a:solidFill>
              </a:rPr>
              <a:t> </a:t>
            </a:r>
            <a:r>
              <a:rPr lang="ko-KR" altLang="en-US" sz="1200" dirty="0">
                <a:solidFill>
                  <a:srgbClr val="12315F"/>
                </a:solidFill>
              </a:rPr>
              <a:t>및 모니터링</a:t>
            </a:r>
            <a:r>
              <a:rPr lang="en-US" altLang="ko-KR" sz="1200" dirty="0">
                <a:solidFill>
                  <a:srgbClr val="12315F"/>
                </a:solidFill>
              </a:rPr>
              <a:t>, </a:t>
            </a:r>
            <a:r>
              <a:rPr lang="ko-KR" altLang="en-US" sz="1200" dirty="0">
                <a:solidFill>
                  <a:srgbClr val="12315F"/>
                </a:solidFill>
              </a:rPr>
              <a:t>유연한 백업과 복구</a:t>
            </a:r>
            <a:endParaRPr lang="en-US" altLang="ko-KR" sz="1200" dirty="0">
              <a:solidFill>
                <a:srgbClr val="1231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4523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>
            <a:extLst>
              <a:ext uri="{FF2B5EF4-FFF2-40B4-BE49-F238E27FC236}">
                <a16:creationId xmlns:a16="http://schemas.microsoft.com/office/drawing/2014/main" id="{E238910B-28E5-44F1-8455-9411DC6E2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빔소프트웨어 </a:t>
            </a:r>
            <a:r>
              <a:rPr lang="en-US" altLang="ko-KR" dirty="0"/>
              <a:t>5</a:t>
            </a:r>
            <a:r>
              <a:rPr lang="ko-KR" altLang="en-US" dirty="0"/>
              <a:t>대 주요 기능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4F07256-B88C-6125-3497-4A503FE3DFD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r>
              <a:rPr lang="en-US" altLang="ko-KR" dirty="0">
                <a:hlinkClick r:id="rId2"/>
              </a:rPr>
              <a:t>Veeam is #1 Data Replication &amp; Protection Provider Worldwide!</a:t>
            </a:r>
            <a:endParaRPr lang="en-US" altLang="ko-KR" dirty="0"/>
          </a:p>
          <a:p>
            <a:pPr marL="228600" indent="-228600">
              <a:buFont typeface="+mj-lt"/>
              <a:buAutoNum type="arabicPeriod"/>
            </a:pPr>
            <a:r>
              <a:rPr lang="en-US" altLang="ko-KR" dirty="0">
                <a:hlinkClick r:id="rId3"/>
              </a:rPr>
              <a:t>VMware, Kasten, </a:t>
            </a:r>
            <a:r>
              <a:rPr lang="en-US" altLang="ko-KR" dirty="0" err="1">
                <a:hlinkClick r:id="rId3"/>
              </a:rPr>
              <a:t>Portworx</a:t>
            </a:r>
            <a:r>
              <a:rPr lang="en-US" altLang="ko-KR" dirty="0">
                <a:hlinkClick r:id="rId3"/>
              </a:rPr>
              <a:t> Tops Kubernetes Backup Poll - The New Stack</a:t>
            </a:r>
            <a:endParaRPr lang="en-US" altLang="ko-KR" dirty="0"/>
          </a:p>
          <a:p>
            <a:pPr marL="228600" indent="-228600">
              <a:buFont typeface="+mj-lt"/>
              <a:buAutoNum type="arabicPeriod"/>
            </a:pPr>
            <a:r>
              <a:rPr lang="en-US" altLang="ko-KR" dirty="0">
                <a:hlinkClick r:id="rId4"/>
              </a:rPr>
              <a:t>Veeam is the #1 Office 365 backup</a:t>
            </a:r>
            <a:endParaRPr lang="en-US" altLang="ko-KR" dirty="0">
              <a:hlinkClick r:id="" action="ppaction://noaction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altLang="ko-KR" dirty="0">
                <a:hlinkClick r:id="" action="ppaction://noaction"/>
              </a:rPr>
              <a:t>2022 Gartner Magic Quadrant - Veeam named a Leader for the 6th time</a:t>
            </a:r>
            <a:endParaRPr lang="ko-KR" altLang="en-US" dirty="0"/>
          </a:p>
          <a:p>
            <a:endParaRPr lang="ko-KR" altLang="en-US" dirty="0"/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991A23E7-B844-4A38-8CF4-1C29D066429D}"/>
              </a:ext>
            </a:extLst>
          </p:cNvPr>
          <p:cNvGraphicFramePr>
            <a:graphicFrameLocks noGrp="1"/>
          </p:cNvGraphicFramePr>
          <p:nvPr/>
        </p:nvGraphicFramePr>
        <p:xfrm>
          <a:off x="711200" y="1044000"/>
          <a:ext cx="10591760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7200">
                  <a:extLst>
                    <a:ext uri="{9D8B030D-6E8A-4147-A177-3AD203B41FA5}">
                      <a16:colId xmlns:a16="http://schemas.microsoft.com/office/drawing/2014/main" val="2227782681"/>
                    </a:ext>
                  </a:extLst>
                </a:gridCol>
                <a:gridCol w="1412240">
                  <a:extLst>
                    <a:ext uri="{9D8B030D-6E8A-4147-A177-3AD203B41FA5}">
                      <a16:colId xmlns:a16="http://schemas.microsoft.com/office/drawing/2014/main" val="1536174555"/>
                    </a:ext>
                  </a:extLst>
                </a:gridCol>
                <a:gridCol w="2052320">
                  <a:extLst>
                    <a:ext uri="{9D8B030D-6E8A-4147-A177-3AD203B41FA5}">
                      <a16:colId xmlns:a16="http://schemas.microsoft.com/office/drawing/2014/main" val="3336790135"/>
                    </a:ext>
                  </a:extLst>
                </a:gridCol>
                <a:gridCol w="5400000">
                  <a:extLst>
                    <a:ext uri="{9D8B030D-6E8A-4147-A177-3AD203B41FA5}">
                      <a16:colId xmlns:a16="http://schemas.microsoft.com/office/drawing/2014/main" val="2907604935"/>
                    </a:ext>
                  </a:extLst>
                </a:gridCol>
              </a:tblGrid>
              <a:tr h="84857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0" b="1" dirty="0">
                          <a:solidFill>
                            <a:srgbClr val="2377F2"/>
                          </a:solidFill>
                        </a:rPr>
                        <a:t>1</a:t>
                      </a:r>
                      <a:endParaRPr lang="ko-KR" altLang="en-US" sz="5000" b="1" dirty="0">
                        <a:solidFill>
                          <a:srgbClr val="2377F2"/>
                        </a:solidFill>
                      </a:endParaRPr>
                    </a:p>
                  </a:txBody>
                  <a:tcPr marL="9000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rgbClr val="2377F2"/>
                        </a:solidFill>
                      </a:endParaRP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800" b="1" dirty="0">
                          <a:solidFill>
                            <a:srgbClr val="2377F2"/>
                          </a:solidFill>
                        </a:rPr>
                        <a:t>가상환경</a:t>
                      </a:r>
                      <a:endParaRPr lang="en-US" altLang="ko-KR" sz="1800" b="1" dirty="0">
                        <a:solidFill>
                          <a:srgbClr val="2377F2"/>
                        </a:solidFill>
                      </a:endParaRPr>
                    </a:p>
                    <a:p>
                      <a:pPr algn="ctr" latinLnBrk="0"/>
                      <a:r>
                        <a:rPr lang="ko-KR" altLang="en-US" sz="1800" b="1" dirty="0">
                          <a:solidFill>
                            <a:srgbClr val="2377F2"/>
                          </a:solidFill>
                        </a:rPr>
                        <a:t>백업과 복제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latinLnBrk="0"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가상환경 백업 </a:t>
                      </a: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1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위 솔루션</a:t>
                      </a:r>
                      <a:r>
                        <a:rPr lang="en-US" altLang="ko-KR" sz="1400" b="0" baseline="30000" dirty="0">
                          <a:solidFill>
                            <a:srgbClr val="2377F2"/>
                          </a:solidFill>
                        </a:rPr>
                        <a:t>1</a:t>
                      </a:r>
                    </a:p>
                    <a:p>
                      <a:pPr marL="285750" indent="-285750" latinLnBrk="0"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VMware, Nutanix AHV, RHEV, Hyper-V 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에이전트리스 백업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5409947"/>
                  </a:ext>
                </a:extLst>
              </a:tr>
              <a:tr h="84857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0" b="1" dirty="0">
                          <a:solidFill>
                            <a:srgbClr val="2377F2"/>
                          </a:solidFill>
                        </a:rPr>
                        <a:t>2</a:t>
                      </a:r>
                      <a:endParaRPr lang="ko-KR" altLang="en-US" sz="5000" b="1" dirty="0">
                        <a:solidFill>
                          <a:srgbClr val="2377F2"/>
                        </a:solidFill>
                      </a:endParaRPr>
                    </a:p>
                  </a:txBody>
                  <a:tcPr marL="9000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rgbClr val="2377F2"/>
                        </a:solidFill>
                      </a:endParaRP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800" b="1" dirty="0" err="1">
                          <a:solidFill>
                            <a:srgbClr val="2377F2"/>
                          </a:solidFill>
                        </a:rPr>
                        <a:t>쿠버네티스</a:t>
                      </a:r>
                      <a:endParaRPr lang="en-US" altLang="ko-KR" sz="1800" b="1" dirty="0">
                        <a:solidFill>
                          <a:srgbClr val="2377F2"/>
                        </a:solidFill>
                      </a:endParaRPr>
                    </a:p>
                    <a:p>
                      <a:pPr algn="ctr" latinLnBrk="0"/>
                      <a:r>
                        <a:rPr lang="ko-KR" altLang="en-US" sz="1800" b="1" dirty="0">
                          <a:solidFill>
                            <a:srgbClr val="2377F2"/>
                          </a:solidFill>
                        </a:rPr>
                        <a:t>백업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latinLnBrk="0"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400" b="0" dirty="0" err="1">
                          <a:solidFill>
                            <a:srgbClr val="2377F2"/>
                          </a:solidFill>
                        </a:rPr>
                        <a:t>쿠버네티스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 백업 </a:t>
                      </a: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1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위 솔루션</a:t>
                      </a:r>
                      <a:r>
                        <a:rPr lang="en-US" altLang="ko-KR" sz="1400" b="0" baseline="30000" dirty="0">
                          <a:solidFill>
                            <a:srgbClr val="2377F2"/>
                          </a:solidFill>
                        </a:rPr>
                        <a:t>2</a:t>
                      </a: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, 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최다 </a:t>
                      </a:r>
                      <a:r>
                        <a:rPr lang="ko-KR" altLang="en-US" sz="1400" b="0" dirty="0" err="1">
                          <a:solidFill>
                            <a:srgbClr val="2377F2"/>
                          </a:solidFill>
                        </a:rPr>
                        <a:t>레프런스</a:t>
                      </a:r>
                      <a:endParaRPr lang="en-US" altLang="ko-KR" sz="1400" b="0" dirty="0">
                        <a:solidFill>
                          <a:srgbClr val="2377F2"/>
                        </a:solidFill>
                      </a:endParaRPr>
                    </a:p>
                    <a:p>
                      <a:pPr marL="285750" indent="-285750" latinLnBrk="0"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400" b="0" dirty="0" err="1">
                          <a:solidFill>
                            <a:srgbClr val="2377F2"/>
                          </a:solidFill>
                        </a:rPr>
                        <a:t>Openshift</a:t>
                      </a: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, Tanzu, Accordion, Rancher 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등 지원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38966"/>
                  </a:ext>
                </a:extLst>
              </a:tr>
              <a:tr h="84857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0" b="1" dirty="0">
                          <a:solidFill>
                            <a:srgbClr val="2377F2"/>
                          </a:solidFill>
                        </a:rPr>
                        <a:t>3</a:t>
                      </a:r>
                      <a:endParaRPr lang="ko-KR" altLang="en-US" sz="5000" b="1" dirty="0">
                        <a:solidFill>
                          <a:srgbClr val="2377F2"/>
                        </a:solidFill>
                      </a:endParaRPr>
                    </a:p>
                  </a:txBody>
                  <a:tcPr marL="9000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rgbClr val="2377F2"/>
                        </a:solidFill>
                      </a:endParaRP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800" b="1" dirty="0">
                          <a:solidFill>
                            <a:srgbClr val="2377F2"/>
                          </a:solidFill>
                        </a:rPr>
                        <a:t>Microsoft 365</a:t>
                      </a:r>
                    </a:p>
                    <a:p>
                      <a:pPr algn="ctr" latinLnBrk="0"/>
                      <a:r>
                        <a:rPr lang="ko-KR" altLang="en-US" sz="1800" b="1" dirty="0">
                          <a:solidFill>
                            <a:srgbClr val="2377F2"/>
                          </a:solidFill>
                        </a:rPr>
                        <a:t>백업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latinLnBrk="0"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M365 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백업 </a:t>
                      </a: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1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위 솔루션</a:t>
                      </a:r>
                      <a:r>
                        <a:rPr lang="en-US" altLang="ko-KR" sz="1400" b="0" baseline="30000" dirty="0">
                          <a:solidFill>
                            <a:srgbClr val="2377F2"/>
                          </a:solidFill>
                        </a:rPr>
                        <a:t>3</a:t>
                      </a:r>
                    </a:p>
                    <a:p>
                      <a:pPr marL="285750" indent="-285750" latinLnBrk="0"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E-Discovery, </a:t>
                      </a:r>
                      <a:r>
                        <a:rPr lang="ko-KR" altLang="en-US" sz="1400" b="0" dirty="0" err="1">
                          <a:solidFill>
                            <a:srgbClr val="2377F2"/>
                          </a:solidFill>
                        </a:rPr>
                        <a:t>익스체인지</a:t>
                      </a: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, </a:t>
                      </a:r>
                      <a:r>
                        <a:rPr lang="ko-KR" altLang="en-US" sz="1400" b="0" dirty="0" err="1">
                          <a:solidFill>
                            <a:srgbClr val="2377F2"/>
                          </a:solidFill>
                        </a:rPr>
                        <a:t>쉐어포인트</a:t>
                      </a: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,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 원드라이브 지원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823794"/>
                  </a:ext>
                </a:extLst>
              </a:tr>
              <a:tr h="84857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0" b="1" dirty="0">
                          <a:solidFill>
                            <a:srgbClr val="2377F2"/>
                          </a:solidFill>
                        </a:rPr>
                        <a:t>4</a:t>
                      </a:r>
                      <a:endParaRPr lang="ko-KR" altLang="en-US" sz="5000" b="1" dirty="0">
                        <a:solidFill>
                          <a:srgbClr val="2377F2"/>
                        </a:solidFill>
                      </a:endParaRPr>
                    </a:p>
                  </a:txBody>
                  <a:tcPr marL="9000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rgbClr val="2377F2"/>
                        </a:solidFill>
                      </a:endParaRP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800" b="1" dirty="0">
                          <a:solidFill>
                            <a:srgbClr val="2377F2"/>
                          </a:solidFill>
                        </a:rPr>
                        <a:t>NAS </a:t>
                      </a:r>
                      <a:r>
                        <a:rPr lang="ko-KR" altLang="en-US" sz="1800" b="1" dirty="0">
                          <a:solidFill>
                            <a:srgbClr val="2377F2"/>
                          </a:solidFill>
                        </a:rPr>
                        <a:t>초고속 백업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latinLnBrk="0"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NAS 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백업 성능 </a:t>
                      </a: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1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위</a:t>
                      </a: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, 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경쟁 </a:t>
                      </a: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POC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로 입증</a:t>
                      </a:r>
                      <a:endParaRPr lang="en-US" altLang="ko-KR" sz="1400" b="0" dirty="0">
                        <a:solidFill>
                          <a:srgbClr val="2377F2"/>
                        </a:solidFill>
                      </a:endParaRPr>
                    </a:p>
                    <a:p>
                      <a:pPr marL="285750" indent="-285750" latinLnBrk="0"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CIFS, NFS 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지원</a:t>
                      </a:r>
                      <a:endParaRPr lang="en-US" altLang="ko-KR" sz="1400" b="0" dirty="0">
                        <a:solidFill>
                          <a:srgbClr val="2377F2"/>
                        </a:solidFill>
                      </a:endParaRP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165685"/>
                  </a:ext>
                </a:extLst>
              </a:tr>
              <a:tr h="84857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5000" b="1" dirty="0">
                          <a:solidFill>
                            <a:srgbClr val="2377F2"/>
                          </a:solidFill>
                        </a:rPr>
                        <a:t>5</a:t>
                      </a:r>
                      <a:endParaRPr lang="ko-KR" altLang="en-US" sz="5000" b="1" dirty="0">
                        <a:solidFill>
                          <a:srgbClr val="2377F2"/>
                        </a:solidFill>
                      </a:endParaRPr>
                    </a:p>
                  </a:txBody>
                  <a:tcPr marL="9000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rgbClr val="2377F2"/>
                        </a:solidFill>
                      </a:endParaRP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800" b="1" dirty="0">
                          <a:solidFill>
                            <a:srgbClr val="2377F2"/>
                          </a:solidFill>
                        </a:rPr>
                        <a:t>서버 </a:t>
                      </a:r>
                      <a:r>
                        <a:rPr lang="en-US" altLang="ko-KR" sz="1800" b="1" dirty="0">
                          <a:solidFill>
                            <a:srgbClr val="2377F2"/>
                          </a:solidFill>
                        </a:rPr>
                        <a:t>OS </a:t>
                      </a:r>
                      <a:r>
                        <a:rPr lang="ko-KR" altLang="en-US" sz="1800" b="1" dirty="0">
                          <a:solidFill>
                            <a:srgbClr val="2377F2"/>
                          </a:solidFill>
                        </a:rPr>
                        <a:t>이미지 백업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latinLnBrk="0"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윈도우</a:t>
                      </a: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, 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리눅스 </a:t>
                      </a:r>
                      <a:r>
                        <a:rPr lang="en-US" altLang="ko-KR" sz="1400" b="0" dirty="0">
                          <a:solidFill>
                            <a:srgbClr val="2377F2"/>
                          </a:solidFill>
                        </a:rPr>
                        <a:t>OS+DB 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통합백업</a:t>
                      </a:r>
                      <a:endParaRPr lang="en-US" altLang="ko-KR" sz="1400" b="0" dirty="0">
                        <a:solidFill>
                          <a:srgbClr val="2377F2"/>
                        </a:solidFill>
                      </a:endParaRPr>
                    </a:p>
                    <a:p>
                      <a:pPr marL="285750" indent="-285750" latinLnBrk="0"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400" b="0" dirty="0" err="1">
                          <a:solidFill>
                            <a:srgbClr val="2377F2"/>
                          </a:solidFill>
                        </a:rPr>
                        <a:t>장애시</a:t>
                      </a:r>
                      <a:r>
                        <a:rPr lang="ko-KR" altLang="en-US" sz="1400" b="0" dirty="0">
                          <a:solidFill>
                            <a:srgbClr val="2377F2"/>
                          </a:solidFill>
                        </a:rPr>
                        <a:t> 깨끗한 백업본으로 즉시 서비스 가동</a:t>
                      </a:r>
                    </a:p>
                  </a:txBody>
                  <a:tcPr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9038821"/>
                  </a:ext>
                </a:extLst>
              </a:tr>
            </a:tbl>
          </a:graphicData>
        </a:graphic>
      </p:graphicFrame>
      <p:sp>
        <p:nvSpPr>
          <p:cNvPr id="6" name="직사각형 5">
            <a:extLst>
              <a:ext uri="{FF2B5EF4-FFF2-40B4-BE49-F238E27FC236}">
                <a16:creationId xmlns:a16="http://schemas.microsoft.com/office/drawing/2014/main" id="{9F8E63C4-BFA1-4D71-B4DE-C6E3CA7E563E}"/>
              </a:ext>
            </a:extLst>
          </p:cNvPr>
          <p:cNvSpPr/>
          <p:nvPr/>
        </p:nvSpPr>
        <p:spPr>
          <a:xfrm>
            <a:off x="2757435" y="1196667"/>
            <a:ext cx="576000" cy="54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VM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12" name="그래픽 11" descr="서버">
            <a:extLst>
              <a:ext uri="{FF2B5EF4-FFF2-40B4-BE49-F238E27FC236}">
                <a16:creationId xmlns:a16="http://schemas.microsoft.com/office/drawing/2014/main" id="{68FD343C-5D68-4EC9-9247-5DC87BEABB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57435" y="3780000"/>
            <a:ext cx="576000" cy="5760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708819E5-9545-455D-9DB2-20349272BC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1435" y="2035099"/>
            <a:ext cx="648000" cy="630754"/>
          </a:xfrm>
          <a:prstGeom prst="rect">
            <a:avLst/>
          </a:prstGeom>
        </p:spPr>
      </p:pic>
      <p:sp>
        <p:nvSpPr>
          <p:cNvPr id="2" name="자유형: 도형 1">
            <a:extLst>
              <a:ext uri="{FF2B5EF4-FFF2-40B4-BE49-F238E27FC236}">
                <a16:creationId xmlns:a16="http://schemas.microsoft.com/office/drawing/2014/main" id="{91D968BD-A7F0-589F-7A31-598C41C0F85F}"/>
              </a:ext>
            </a:extLst>
          </p:cNvPr>
          <p:cNvSpPr/>
          <p:nvPr/>
        </p:nvSpPr>
        <p:spPr>
          <a:xfrm>
            <a:off x="2865435" y="4612878"/>
            <a:ext cx="360000" cy="540000"/>
          </a:xfrm>
          <a:custGeom>
            <a:avLst/>
            <a:gdLst>
              <a:gd name="connsiteX0" fmla="*/ 228600 w 266700"/>
              <a:gd name="connsiteY0" fmla="*/ 95250 h 533400"/>
              <a:gd name="connsiteX1" fmla="*/ 38100 w 266700"/>
              <a:gd name="connsiteY1" fmla="*/ 95250 h 533400"/>
              <a:gd name="connsiteX2" fmla="*/ 38100 w 266700"/>
              <a:gd name="connsiteY2" fmla="*/ 38100 h 533400"/>
              <a:gd name="connsiteX3" fmla="*/ 228600 w 266700"/>
              <a:gd name="connsiteY3" fmla="*/ 38100 h 533400"/>
              <a:gd name="connsiteX4" fmla="*/ 228600 w 266700"/>
              <a:gd name="connsiteY4" fmla="*/ 95250 h 533400"/>
              <a:gd name="connsiteX5" fmla="*/ 228600 w 266700"/>
              <a:gd name="connsiteY5" fmla="*/ 190500 h 533400"/>
              <a:gd name="connsiteX6" fmla="*/ 38100 w 266700"/>
              <a:gd name="connsiteY6" fmla="*/ 190500 h 533400"/>
              <a:gd name="connsiteX7" fmla="*/ 38100 w 266700"/>
              <a:gd name="connsiteY7" fmla="*/ 133350 h 533400"/>
              <a:gd name="connsiteX8" fmla="*/ 228600 w 266700"/>
              <a:gd name="connsiteY8" fmla="*/ 133350 h 533400"/>
              <a:gd name="connsiteX9" fmla="*/ 228600 w 266700"/>
              <a:gd name="connsiteY9" fmla="*/ 190500 h 533400"/>
              <a:gd name="connsiteX10" fmla="*/ 133350 w 266700"/>
              <a:gd name="connsiteY10" fmla="*/ 476250 h 533400"/>
              <a:gd name="connsiteX11" fmla="*/ 104775 w 266700"/>
              <a:gd name="connsiteY11" fmla="*/ 447675 h 533400"/>
              <a:gd name="connsiteX12" fmla="*/ 133350 w 266700"/>
              <a:gd name="connsiteY12" fmla="*/ 419100 h 533400"/>
              <a:gd name="connsiteX13" fmla="*/ 161925 w 266700"/>
              <a:gd name="connsiteY13" fmla="*/ 447675 h 533400"/>
              <a:gd name="connsiteX14" fmla="*/ 133350 w 266700"/>
              <a:gd name="connsiteY14" fmla="*/ 476250 h 533400"/>
              <a:gd name="connsiteX15" fmla="*/ 228600 w 266700"/>
              <a:gd name="connsiteY15" fmla="*/ 0 h 533400"/>
              <a:gd name="connsiteX16" fmla="*/ 38100 w 266700"/>
              <a:gd name="connsiteY16" fmla="*/ 0 h 533400"/>
              <a:gd name="connsiteX17" fmla="*/ 0 w 266700"/>
              <a:gd name="connsiteY17" fmla="*/ 38100 h 533400"/>
              <a:gd name="connsiteX18" fmla="*/ 0 w 266700"/>
              <a:gd name="connsiteY18" fmla="*/ 495300 h 533400"/>
              <a:gd name="connsiteX19" fmla="*/ 38100 w 266700"/>
              <a:gd name="connsiteY19" fmla="*/ 533400 h 533400"/>
              <a:gd name="connsiteX20" fmla="*/ 228600 w 266700"/>
              <a:gd name="connsiteY20" fmla="*/ 533400 h 533400"/>
              <a:gd name="connsiteX21" fmla="*/ 266700 w 266700"/>
              <a:gd name="connsiteY21" fmla="*/ 495300 h 533400"/>
              <a:gd name="connsiteX22" fmla="*/ 266700 w 266700"/>
              <a:gd name="connsiteY22" fmla="*/ 38100 h 533400"/>
              <a:gd name="connsiteX23" fmla="*/ 228600 w 266700"/>
              <a:gd name="connsiteY23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6700" h="533400">
                <a:moveTo>
                  <a:pt x="228600" y="95250"/>
                </a:moveTo>
                <a:lnTo>
                  <a:pt x="38100" y="95250"/>
                </a:lnTo>
                <a:lnTo>
                  <a:pt x="38100" y="38100"/>
                </a:lnTo>
                <a:lnTo>
                  <a:pt x="228600" y="38100"/>
                </a:lnTo>
                <a:lnTo>
                  <a:pt x="228600" y="95250"/>
                </a:lnTo>
                <a:close/>
                <a:moveTo>
                  <a:pt x="228600" y="190500"/>
                </a:moveTo>
                <a:lnTo>
                  <a:pt x="38100" y="190500"/>
                </a:lnTo>
                <a:lnTo>
                  <a:pt x="38100" y="133350"/>
                </a:lnTo>
                <a:lnTo>
                  <a:pt x="228600" y="133350"/>
                </a:lnTo>
                <a:lnTo>
                  <a:pt x="228600" y="190500"/>
                </a:lnTo>
                <a:close/>
                <a:moveTo>
                  <a:pt x="133350" y="476250"/>
                </a:moveTo>
                <a:cubicBezTo>
                  <a:pt x="117158" y="476250"/>
                  <a:pt x="104775" y="463867"/>
                  <a:pt x="104775" y="447675"/>
                </a:cubicBezTo>
                <a:cubicBezTo>
                  <a:pt x="104775" y="431483"/>
                  <a:pt x="117158" y="419100"/>
                  <a:pt x="133350" y="419100"/>
                </a:cubicBezTo>
                <a:cubicBezTo>
                  <a:pt x="149542" y="419100"/>
                  <a:pt x="161925" y="431483"/>
                  <a:pt x="161925" y="447675"/>
                </a:cubicBezTo>
                <a:cubicBezTo>
                  <a:pt x="161925" y="463867"/>
                  <a:pt x="149542" y="476250"/>
                  <a:pt x="133350" y="476250"/>
                </a:cubicBezTo>
                <a:close/>
                <a:moveTo>
                  <a:pt x="228600" y="0"/>
                </a:moveTo>
                <a:lnTo>
                  <a:pt x="38100" y="0"/>
                </a:lnTo>
                <a:cubicBezTo>
                  <a:pt x="17145" y="0"/>
                  <a:pt x="0" y="17145"/>
                  <a:pt x="0" y="38100"/>
                </a:cubicBezTo>
                <a:lnTo>
                  <a:pt x="0" y="495300"/>
                </a:lnTo>
                <a:cubicBezTo>
                  <a:pt x="0" y="516255"/>
                  <a:pt x="17145" y="533400"/>
                  <a:pt x="38100" y="533400"/>
                </a:cubicBezTo>
                <a:lnTo>
                  <a:pt x="228600" y="533400"/>
                </a:lnTo>
                <a:cubicBezTo>
                  <a:pt x="249555" y="533400"/>
                  <a:pt x="266700" y="516255"/>
                  <a:pt x="266700" y="495300"/>
                </a:cubicBezTo>
                <a:lnTo>
                  <a:pt x="266700" y="38100"/>
                </a:lnTo>
                <a:cubicBezTo>
                  <a:pt x="266700" y="17145"/>
                  <a:pt x="249555" y="0"/>
                  <a:pt x="22860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pic>
        <p:nvPicPr>
          <p:cNvPr id="3" name="Graphic 100">
            <a:extLst>
              <a:ext uri="{FF2B5EF4-FFF2-40B4-BE49-F238E27FC236}">
                <a16:creationId xmlns:a16="http://schemas.microsoft.com/office/drawing/2014/main" id="{BB9316CD-7C82-7415-B464-9FC2A83C98B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740635" y="29135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0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E08493-66AB-40A7-A8A6-EB0F51E89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2D52600-8AD2-45A5-8837-A8BA479FDD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3</a:t>
            </a:fld>
            <a:endParaRPr lang="ko-KR" altLang="en-US"/>
          </a:p>
        </p:txBody>
      </p:sp>
      <p:graphicFrame>
        <p:nvGraphicFramePr>
          <p:cNvPr id="4" name="표 6">
            <a:extLst>
              <a:ext uri="{FF2B5EF4-FFF2-40B4-BE49-F238E27FC236}">
                <a16:creationId xmlns:a16="http://schemas.microsoft.com/office/drawing/2014/main" id="{6420D192-79DD-F4D4-E7D7-5031690F41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980653"/>
              </p:ext>
            </p:extLst>
          </p:nvPr>
        </p:nvGraphicFramePr>
        <p:xfrm>
          <a:off x="3761448" y="1238057"/>
          <a:ext cx="4669104" cy="4032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478666">
                  <a:extLst>
                    <a:ext uri="{9D8B030D-6E8A-4147-A177-3AD203B41FA5}">
                      <a16:colId xmlns:a16="http://schemas.microsoft.com/office/drawing/2014/main" val="2397790526"/>
                    </a:ext>
                  </a:extLst>
                </a:gridCol>
                <a:gridCol w="4190438">
                  <a:extLst>
                    <a:ext uri="{9D8B030D-6E8A-4147-A177-3AD203B41FA5}">
                      <a16:colId xmlns:a16="http://schemas.microsoft.com/office/drawing/2014/main" val="22971635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1.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EA20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제조사와 제품 신뢰성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E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632956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2.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통합 백업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60091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3.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랜섬웨어 방어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22035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4.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가상환경 지원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238150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5.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고급 모니터링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1515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6.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성능 </a:t>
                      </a:r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빔 </a:t>
                      </a:r>
                      <a:r>
                        <a:rPr lang="ko-KR" altLang="en-US" sz="1600" b="1" dirty="0" err="1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플래그쉽</a:t>
                      </a:r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 기능</a:t>
                      </a:r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03813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7.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미래 기술과의 호환성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8406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31408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56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0D64237-EA1D-D745-6622-7DECAD3FF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#1 </a:t>
            </a:r>
            <a:r>
              <a:rPr lang="ko-KR" altLang="en-US" dirty="0"/>
              <a:t>백업 벤더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8D51DF93-C8BC-76EC-B9EB-16B4762529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53E42377-509F-E8C9-781B-9C0C03CCBB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빔은 전세계적으로 가장 많은 기업에서 사용되며 검증된 </a:t>
            </a:r>
            <a:r>
              <a:rPr lang="en-US" altLang="ko-KR" dirty="0"/>
              <a:t>1</a:t>
            </a:r>
            <a:r>
              <a:rPr lang="ko-KR" altLang="en-US" dirty="0"/>
              <a:t>등 백업 솔루션 입니다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385D0D9D-88C2-4B53-2020-5A5C5400E0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9749" y="5598000"/>
            <a:ext cx="10799763" cy="720000"/>
          </a:xfrm>
        </p:spPr>
        <p:txBody>
          <a:bodyPr/>
          <a:lstStyle/>
          <a:p>
            <a:pPr marL="228600" indent="-228600">
              <a:buFont typeface="+mj-lt"/>
              <a:buAutoNum type="arabicPeriod"/>
            </a:pPr>
            <a:r>
              <a:rPr lang="en-US" altLang="ko-KR" dirty="0">
                <a:hlinkClick r:id="rId2"/>
              </a:rPr>
              <a:t>Veeam is #1 Data Replication &amp; Protection Provider Worldwide!</a:t>
            </a:r>
            <a:endParaRPr lang="en-US" altLang="ko-KR" dirty="0"/>
          </a:p>
          <a:p>
            <a:pPr marL="228600" indent="-228600">
              <a:buFont typeface="+mj-lt"/>
              <a:buAutoNum type="arabicPeriod"/>
            </a:pPr>
            <a:r>
              <a:rPr lang="en-US" altLang="ko-KR" dirty="0">
                <a:hlinkClick r:id="rId3"/>
              </a:rPr>
              <a:t>VMware, Kasten, </a:t>
            </a:r>
            <a:r>
              <a:rPr lang="en-US" altLang="ko-KR" dirty="0" err="1">
                <a:hlinkClick r:id="rId3"/>
              </a:rPr>
              <a:t>Portworx</a:t>
            </a:r>
            <a:r>
              <a:rPr lang="en-US" altLang="ko-KR" dirty="0">
                <a:hlinkClick r:id="rId3"/>
              </a:rPr>
              <a:t> Tops Kubernetes Backup Poll - The New Stack</a:t>
            </a:r>
            <a:endParaRPr lang="en-US" altLang="ko-KR" dirty="0"/>
          </a:p>
          <a:p>
            <a:pPr marL="228600" indent="-228600">
              <a:buFont typeface="+mj-lt"/>
              <a:buAutoNum type="arabicPeriod"/>
            </a:pPr>
            <a:r>
              <a:rPr lang="en-US" altLang="ko-KR" dirty="0">
                <a:hlinkClick r:id="rId4"/>
              </a:rPr>
              <a:t>Veeam is the #1 Office 365 backup</a:t>
            </a:r>
            <a:endParaRPr lang="en-US" altLang="ko-KR" dirty="0">
              <a:hlinkClick r:id="" action="ppaction://noaction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altLang="ko-KR" dirty="0">
                <a:hlinkClick r:id="rId5"/>
              </a:rPr>
              <a:t>2022 Gartner Magic Quadrant - Veeam named a Leader for the 6th time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3B6902-EB46-F5E9-F6E1-447DDF06E1EB}"/>
              </a:ext>
            </a:extLst>
          </p:cNvPr>
          <p:cNvSpPr txBox="1"/>
          <p:nvPr/>
        </p:nvSpPr>
        <p:spPr>
          <a:xfrm>
            <a:off x="540000" y="2365723"/>
            <a:ext cx="2340000" cy="1928553"/>
          </a:xfrm>
          <a:prstGeom prst="rect">
            <a:avLst/>
          </a:prstGeom>
          <a:noFill/>
        </p:spPr>
        <p:txBody>
          <a:bodyPr wrap="square" tIns="72000" bIns="72000" rtlCol="0">
            <a:noAutofit/>
          </a:bodyPr>
          <a:lstStyle/>
          <a:p>
            <a:pPr algn="ctr" latinLnBrk="0">
              <a:spcAft>
                <a:spcPts val="400"/>
              </a:spcAft>
            </a:pPr>
            <a:r>
              <a:rPr lang="en-US" altLang="ko-KR" sz="7200" b="1" dirty="0">
                <a:solidFill>
                  <a:srgbClr val="12315F"/>
                </a:solidFill>
              </a:rPr>
              <a:t>1</a:t>
            </a:r>
            <a:r>
              <a:rPr lang="ko-KR" altLang="en-US" sz="7200" b="1" dirty="0">
                <a:solidFill>
                  <a:srgbClr val="12315F"/>
                </a:solidFill>
              </a:rPr>
              <a:t>위</a:t>
            </a:r>
            <a:endParaRPr lang="en-US" altLang="ko-KR" sz="7200" b="1" dirty="0">
              <a:solidFill>
                <a:srgbClr val="12315F"/>
              </a:solidFill>
            </a:endParaRPr>
          </a:p>
          <a:p>
            <a:pPr algn="ctr" latinLnBrk="0">
              <a:spcAft>
                <a:spcPts val="400"/>
              </a:spcAft>
            </a:pPr>
            <a:r>
              <a:rPr lang="ko-KR" altLang="en-US" sz="1400" dirty="0">
                <a:solidFill>
                  <a:srgbClr val="12315F"/>
                </a:solidFill>
              </a:rPr>
              <a:t>전세계 시장 점유율</a:t>
            </a:r>
            <a:r>
              <a:rPr lang="en-US" altLang="ko-KR" sz="1400" baseline="30000" dirty="0">
                <a:solidFill>
                  <a:srgbClr val="12315F"/>
                </a:solidFill>
              </a:rPr>
              <a:t>1</a:t>
            </a:r>
            <a:endParaRPr lang="ko-KR" altLang="en-US" sz="1400" baseline="30000" dirty="0">
              <a:solidFill>
                <a:srgbClr val="12315F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B402A4-86F8-C1AB-F60D-4FBC93E38158}"/>
              </a:ext>
            </a:extLst>
          </p:cNvPr>
          <p:cNvSpPr txBox="1"/>
          <p:nvPr/>
        </p:nvSpPr>
        <p:spPr>
          <a:xfrm>
            <a:off x="6639972" y="2365723"/>
            <a:ext cx="2340000" cy="1928553"/>
          </a:xfrm>
          <a:prstGeom prst="rect">
            <a:avLst/>
          </a:prstGeom>
          <a:noFill/>
        </p:spPr>
        <p:txBody>
          <a:bodyPr wrap="square" tIns="72000" bIns="72000" rtlCol="0">
            <a:noAutofit/>
          </a:bodyPr>
          <a:lstStyle/>
          <a:p>
            <a:pPr algn="ctr" latinLnBrk="0">
              <a:spcAft>
                <a:spcPts val="400"/>
              </a:spcAft>
            </a:pPr>
            <a:r>
              <a:rPr lang="en-US" altLang="ko-KR" sz="7200" b="1" dirty="0">
                <a:solidFill>
                  <a:srgbClr val="12315F"/>
                </a:solidFill>
              </a:rPr>
              <a:t>1</a:t>
            </a:r>
            <a:r>
              <a:rPr lang="ko-KR" altLang="en-US" sz="7200" b="1" dirty="0">
                <a:solidFill>
                  <a:srgbClr val="12315F"/>
                </a:solidFill>
              </a:rPr>
              <a:t>위</a:t>
            </a:r>
            <a:endParaRPr lang="en-US" altLang="ko-KR" sz="7200" b="1" dirty="0">
              <a:solidFill>
                <a:srgbClr val="12315F"/>
              </a:solidFill>
            </a:endParaRPr>
          </a:p>
          <a:p>
            <a:pPr algn="ctr" latinLnBrk="0">
              <a:spcAft>
                <a:spcPts val="400"/>
              </a:spcAft>
            </a:pPr>
            <a:r>
              <a:rPr lang="ko-KR" altLang="en-US" sz="1400" dirty="0">
                <a:solidFill>
                  <a:srgbClr val="12315F"/>
                </a:solidFill>
              </a:rPr>
              <a:t>전세계 </a:t>
            </a:r>
            <a:r>
              <a:rPr lang="en-US" altLang="ko-KR" sz="1400" dirty="0">
                <a:solidFill>
                  <a:srgbClr val="12315F"/>
                </a:solidFill>
              </a:rPr>
              <a:t>M365 </a:t>
            </a:r>
            <a:r>
              <a:rPr lang="ko-KR" altLang="en-US" sz="1400" dirty="0">
                <a:solidFill>
                  <a:srgbClr val="12315F"/>
                </a:solidFill>
              </a:rPr>
              <a:t>백업 시장 점유율</a:t>
            </a:r>
            <a:r>
              <a:rPr lang="en-US" altLang="ko-KR" sz="1400" baseline="30000" dirty="0">
                <a:solidFill>
                  <a:srgbClr val="12315F"/>
                </a:solidFill>
              </a:rPr>
              <a:t>3</a:t>
            </a:r>
            <a:endParaRPr lang="ko-KR" altLang="en-US" sz="1400" baseline="30000" dirty="0">
              <a:solidFill>
                <a:srgbClr val="12315F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1D7372-7DDA-BD2C-BC69-117D4895F3B0}"/>
              </a:ext>
            </a:extLst>
          </p:cNvPr>
          <p:cNvSpPr txBox="1"/>
          <p:nvPr/>
        </p:nvSpPr>
        <p:spPr>
          <a:xfrm>
            <a:off x="9689957" y="2365723"/>
            <a:ext cx="2340000" cy="1928553"/>
          </a:xfrm>
          <a:prstGeom prst="rect">
            <a:avLst/>
          </a:prstGeom>
          <a:noFill/>
        </p:spPr>
        <p:txBody>
          <a:bodyPr wrap="square" tIns="72000" bIns="72000" rtlCol="0">
            <a:noAutofit/>
          </a:bodyPr>
          <a:lstStyle/>
          <a:p>
            <a:pPr algn="ctr" latinLnBrk="0">
              <a:spcAft>
                <a:spcPts val="400"/>
              </a:spcAft>
            </a:pPr>
            <a:r>
              <a:rPr lang="en-US" altLang="ko-KR" sz="7200" b="1" dirty="0">
                <a:solidFill>
                  <a:srgbClr val="12315F"/>
                </a:solidFill>
              </a:rPr>
              <a:t>1</a:t>
            </a:r>
            <a:r>
              <a:rPr lang="ko-KR" altLang="en-US" sz="7200" b="1" dirty="0">
                <a:solidFill>
                  <a:srgbClr val="12315F"/>
                </a:solidFill>
              </a:rPr>
              <a:t>위</a:t>
            </a:r>
            <a:endParaRPr lang="en-US" altLang="ko-KR" sz="7200" b="1" dirty="0">
              <a:solidFill>
                <a:srgbClr val="12315F"/>
              </a:solidFill>
            </a:endParaRPr>
          </a:p>
          <a:p>
            <a:pPr algn="ctr" latinLnBrk="0">
              <a:spcAft>
                <a:spcPts val="400"/>
              </a:spcAft>
            </a:pPr>
            <a:r>
              <a:rPr lang="ko-KR" altLang="en-US" sz="1400" dirty="0">
                <a:solidFill>
                  <a:srgbClr val="12315F"/>
                </a:solidFill>
              </a:rPr>
              <a:t>경쟁사도 인정</a:t>
            </a:r>
            <a:r>
              <a:rPr lang="en-US" altLang="ko-KR" sz="1400" dirty="0">
                <a:solidFill>
                  <a:srgbClr val="12315F"/>
                </a:solidFill>
              </a:rPr>
              <a:t>. </a:t>
            </a:r>
            <a:r>
              <a:rPr lang="ko-KR" altLang="en-US" sz="1400" dirty="0">
                <a:solidFill>
                  <a:srgbClr val="12315F"/>
                </a:solidFill>
              </a:rPr>
              <a:t>자타공인 </a:t>
            </a:r>
            <a:r>
              <a:rPr lang="en-US" altLang="ko-KR" sz="1400" dirty="0">
                <a:solidFill>
                  <a:srgbClr val="12315F"/>
                </a:solidFill>
              </a:rPr>
              <a:t>VMware, Nutanix </a:t>
            </a:r>
            <a:r>
              <a:rPr lang="ko-KR" altLang="en-US" sz="1400" dirty="0">
                <a:solidFill>
                  <a:srgbClr val="12315F"/>
                </a:solidFill>
              </a:rPr>
              <a:t>환경 </a:t>
            </a:r>
            <a:r>
              <a:rPr lang="en-US" altLang="ko-KR" sz="1400" dirty="0">
                <a:solidFill>
                  <a:srgbClr val="12315F"/>
                </a:solidFill>
              </a:rPr>
              <a:t>1</a:t>
            </a:r>
            <a:r>
              <a:rPr lang="ko-KR" altLang="en-US" sz="1400" dirty="0">
                <a:solidFill>
                  <a:srgbClr val="12315F"/>
                </a:solidFill>
              </a:rPr>
              <a:t>위 백업 솔루션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01D348-6F3A-286F-A2BB-7571E3DBFF97}"/>
              </a:ext>
            </a:extLst>
          </p:cNvPr>
          <p:cNvSpPr txBox="1"/>
          <p:nvPr/>
        </p:nvSpPr>
        <p:spPr>
          <a:xfrm>
            <a:off x="3589986" y="2365723"/>
            <a:ext cx="2340000" cy="1928553"/>
          </a:xfrm>
          <a:prstGeom prst="rect">
            <a:avLst/>
          </a:prstGeom>
          <a:noFill/>
        </p:spPr>
        <p:txBody>
          <a:bodyPr wrap="square" tIns="72000" bIns="72000" rtlCol="0">
            <a:noAutofit/>
          </a:bodyPr>
          <a:lstStyle/>
          <a:p>
            <a:pPr algn="ctr" latinLnBrk="0">
              <a:spcAft>
                <a:spcPts val="400"/>
              </a:spcAft>
            </a:pPr>
            <a:r>
              <a:rPr lang="en-US" altLang="ko-KR" sz="7200" b="1" dirty="0">
                <a:solidFill>
                  <a:srgbClr val="12315F"/>
                </a:solidFill>
              </a:rPr>
              <a:t>1</a:t>
            </a:r>
            <a:r>
              <a:rPr lang="ko-KR" altLang="en-US" sz="7200" b="1" dirty="0">
                <a:solidFill>
                  <a:srgbClr val="12315F"/>
                </a:solidFill>
              </a:rPr>
              <a:t>위</a:t>
            </a:r>
            <a:endParaRPr lang="en-US" altLang="ko-KR" sz="7200" b="1" dirty="0">
              <a:solidFill>
                <a:srgbClr val="12315F"/>
              </a:solidFill>
            </a:endParaRPr>
          </a:p>
          <a:p>
            <a:pPr algn="ctr" latinLnBrk="0">
              <a:spcAft>
                <a:spcPts val="400"/>
              </a:spcAft>
            </a:pPr>
            <a:r>
              <a:rPr lang="ko-KR" altLang="en-US" sz="1400" dirty="0" err="1">
                <a:solidFill>
                  <a:srgbClr val="12315F"/>
                </a:solidFill>
              </a:rPr>
              <a:t>쿠버네티스</a:t>
            </a:r>
            <a:r>
              <a:rPr lang="ko-KR" altLang="en-US" sz="1400" dirty="0">
                <a:solidFill>
                  <a:srgbClr val="12315F"/>
                </a:solidFill>
              </a:rPr>
              <a:t> 백업 시장</a:t>
            </a:r>
            <a:r>
              <a:rPr lang="en-US" altLang="ko-KR" sz="1400" baseline="30000" dirty="0">
                <a:solidFill>
                  <a:srgbClr val="12315F"/>
                </a:solidFill>
              </a:rPr>
              <a:t>2</a:t>
            </a:r>
            <a:r>
              <a:rPr lang="ko-KR" altLang="en-US" sz="1400" dirty="0">
                <a:solidFill>
                  <a:srgbClr val="12315F"/>
                </a:solidFill>
              </a:rPr>
              <a:t> 점유율 </a:t>
            </a:r>
            <a:r>
              <a:rPr lang="en-US" altLang="ko-KR" sz="1400" dirty="0">
                <a:solidFill>
                  <a:srgbClr val="12315F"/>
                </a:solidFill>
              </a:rPr>
              <a:t>(29%)</a:t>
            </a:r>
            <a:endParaRPr lang="ko-KR" altLang="en-US" sz="1400" dirty="0">
              <a:solidFill>
                <a:srgbClr val="1231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555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08715C-6D71-33C5-A411-A76DE691A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최고의 고객 만족도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AC37276A-423E-661B-F039-5DDD29FA38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543173F-81A7-DDCE-F45A-0080EDCE42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전세계 </a:t>
            </a:r>
            <a:r>
              <a:rPr lang="en-US" altLang="ko-KR" dirty="0"/>
              <a:t>90%</a:t>
            </a:r>
            <a:r>
              <a:rPr lang="ko-KR" altLang="en-US" dirty="0"/>
              <a:t> 이상의 고객이 빔에 대해서 완전히 만족합니다</a:t>
            </a:r>
            <a:r>
              <a:rPr lang="en-US" altLang="ko-KR" dirty="0"/>
              <a:t>.</a:t>
            </a:r>
            <a:r>
              <a:rPr lang="en-US" altLang="ko-KR" baseline="30000" dirty="0"/>
              <a:t>1 </a:t>
            </a:r>
            <a:r>
              <a:rPr lang="ko-KR" altLang="en-US" dirty="0"/>
              <a:t>국내 고객의 높은 눈높이도 맞출 수 있는 최고의 제품과 기술지원 능력을 보유하고 있습니다</a:t>
            </a:r>
            <a:r>
              <a:rPr lang="en-US" altLang="ko-KR" dirty="0"/>
              <a:t>. </a:t>
            </a:r>
            <a:endParaRPr lang="en-US" altLang="ko-KR" baseline="30000" dirty="0"/>
          </a:p>
          <a:p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F97954A9-039A-8FD4-537A-95CEB21A6E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atinLnBrk="0">
              <a:buFont typeface="+mj-lt"/>
              <a:buAutoNum type="arabicPeriod"/>
            </a:pPr>
            <a:r>
              <a:rPr lang="en-US" altLang="ko-KR" dirty="0">
                <a:hlinkClick r:id="rId2"/>
              </a:rPr>
              <a:t>Veeam announces a certified Net Promoter Score of 82 in 2021, 4000</a:t>
            </a:r>
            <a:r>
              <a:rPr lang="ko-KR" altLang="en-US" dirty="0">
                <a:hlinkClick r:id="rId2"/>
              </a:rPr>
              <a:t>여 고객 대상</a:t>
            </a:r>
            <a:r>
              <a:rPr lang="en-US" altLang="ko-KR" dirty="0">
                <a:hlinkClick r:id="rId2"/>
              </a:rPr>
              <a:t>, </a:t>
            </a:r>
            <a:r>
              <a:rPr lang="ko-KR" altLang="en-US" dirty="0">
                <a:hlinkClick r:id="rId2"/>
              </a:rPr>
              <a:t>스타벅스</a:t>
            </a:r>
            <a:r>
              <a:rPr lang="en-US" altLang="ko-KR" dirty="0">
                <a:hlinkClick r:id="rId2"/>
              </a:rPr>
              <a:t>, </a:t>
            </a:r>
            <a:r>
              <a:rPr lang="ko-KR" altLang="en-US" dirty="0">
                <a:hlinkClick r:id="rId2"/>
              </a:rPr>
              <a:t>애플</a:t>
            </a:r>
            <a:r>
              <a:rPr lang="en-US" altLang="ko-KR" dirty="0">
                <a:hlinkClick r:id="rId2"/>
              </a:rPr>
              <a:t>, </a:t>
            </a:r>
            <a:r>
              <a:rPr lang="ko-KR" altLang="en-US" dirty="0">
                <a:hlinkClick r:id="rId2"/>
              </a:rPr>
              <a:t>테슬라 보다 더 높은 만족도 기록</a:t>
            </a:r>
            <a:endParaRPr lang="ko-KR" altLang="en-US" dirty="0"/>
          </a:p>
          <a:p>
            <a:pPr latinLnBrk="0">
              <a:buFont typeface="+mj-lt"/>
              <a:buAutoNum type="arabicPeriod"/>
            </a:pPr>
            <a:endParaRPr lang="ko-KR" altLang="en-US" baseline="30000" dirty="0"/>
          </a:p>
        </p:txBody>
      </p:sp>
      <p:graphicFrame>
        <p:nvGraphicFramePr>
          <p:cNvPr id="10" name="차트 9">
            <a:extLst>
              <a:ext uri="{FF2B5EF4-FFF2-40B4-BE49-F238E27FC236}">
                <a16:creationId xmlns:a16="http://schemas.microsoft.com/office/drawing/2014/main" id="{53EBBD86-4AC0-9747-9B9A-378C138B2BE3}"/>
              </a:ext>
            </a:extLst>
          </p:cNvPr>
          <p:cNvGraphicFramePr/>
          <p:nvPr/>
        </p:nvGraphicFramePr>
        <p:xfrm>
          <a:off x="900000" y="2456525"/>
          <a:ext cx="180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타원 10">
            <a:extLst>
              <a:ext uri="{FF2B5EF4-FFF2-40B4-BE49-F238E27FC236}">
                <a16:creationId xmlns:a16="http://schemas.microsoft.com/office/drawing/2014/main" id="{BE4EEC26-D6A1-B737-BF6A-CF1CC3A71744}"/>
              </a:ext>
            </a:extLst>
          </p:cNvPr>
          <p:cNvSpPr/>
          <p:nvPr/>
        </p:nvSpPr>
        <p:spPr>
          <a:xfrm>
            <a:off x="965880" y="2456525"/>
            <a:ext cx="1800000" cy="1800000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spcAft>
                <a:spcPts val="800"/>
              </a:spcAft>
            </a:pPr>
            <a:r>
              <a:rPr lang="en-US" altLang="ko-KR" sz="2800" b="1" dirty="0">
                <a:solidFill>
                  <a:schemeClr val="tx1"/>
                </a:solidFill>
              </a:rPr>
              <a:t>91%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4D704A-BE33-B1C4-21E8-93DC4AE045D6}"/>
              </a:ext>
            </a:extLst>
          </p:cNvPr>
          <p:cNvSpPr txBox="1"/>
          <p:nvPr/>
        </p:nvSpPr>
        <p:spPr>
          <a:xfrm>
            <a:off x="540000" y="4173204"/>
            <a:ext cx="2520000" cy="720000"/>
          </a:xfrm>
          <a:prstGeom prst="rect">
            <a:avLst/>
          </a:prstGeom>
          <a:noFill/>
        </p:spPr>
        <p:txBody>
          <a:bodyPr wrap="square" tIns="72000" bIns="72000" rtlCol="0">
            <a:noAutofit/>
          </a:bodyPr>
          <a:lstStyle/>
          <a:p>
            <a:pPr algn="l" latinLnBrk="0">
              <a:spcAft>
                <a:spcPts val="400"/>
              </a:spcAft>
            </a:pPr>
            <a:r>
              <a:rPr lang="en-US" altLang="ko-KR" sz="1400" dirty="0">
                <a:solidFill>
                  <a:srgbClr val="003738"/>
                </a:solidFill>
              </a:rPr>
              <a:t>91%</a:t>
            </a:r>
            <a:r>
              <a:rPr lang="ko-KR" altLang="en-US" sz="1400" dirty="0">
                <a:solidFill>
                  <a:srgbClr val="003738"/>
                </a:solidFill>
              </a:rPr>
              <a:t>의 고객이 빔 벤더에 대해 </a:t>
            </a:r>
            <a:r>
              <a:rPr lang="ko-KR" altLang="en-US" sz="1400" b="1" dirty="0">
                <a:solidFill>
                  <a:srgbClr val="003738"/>
                </a:solidFill>
              </a:rPr>
              <a:t>완전히</a:t>
            </a:r>
            <a:r>
              <a:rPr lang="ko-KR" altLang="en-US" sz="1400" dirty="0">
                <a:solidFill>
                  <a:srgbClr val="003738"/>
                </a:solidFill>
              </a:rPr>
              <a:t> 만족</a:t>
            </a:r>
          </a:p>
        </p:txBody>
      </p:sp>
      <p:graphicFrame>
        <p:nvGraphicFramePr>
          <p:cNvPr id="15" name="차트 14">
            <a:extLst>
              <a:ext uri="{FF2B5EF4-FFF2-40B4-BE49-F238E27FC236}">
                <a16:creationId xmlns:a16="http://schemas.microsoft.com/office/drawing/2014/main" id="{47CCD9F6-1F10-121A-5C72-197CEE6C8ED7}"/>
              </a:ext>
            </a:extLst>
          </p:cNvPr>
          <p:cNvGraphicFramePr/>
          <p:nvPr/>
        </p:nvGraphicFramePr>
        <p:xfrm>
          <a:off x="5040000" y="2456525"/>
          <a:ext cx="180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타원 15">
            <a:extLst>
              <a:ext uri="{FF2B5EF4-FFF2-40B4-BE49-F238E27FC236}">
                <a16:creationId xmlns:a16="http://schemas.microsoft.com/office/drawing/2014/main" id="{BB936FE1-35A6-A5D1-2F99-903F7BB51935}"/>
              </a:ext>
            </a:extLst>
          </p:cNvPr>
          <p:cNvSpPr/>
          <p:nvPr/>
        </p:nvSpPr>
        <p:spPr>
          <a:xfrm>
            <a:off x="5105880" y="2456525"/>
            <a:ext cx="1800000" cy="1800000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spcAft>
                <a:spcPts val="800"/>
              </a:spcAft>
            </a:pPr>
            <a:r>
              <a:rPr lang="en-US" altLang="ko-KR" sz="2800" b="1" dirty="0">
                <a:solidFill>
                  <a:schemeClr val="tx1"/>
                </a:solidFill>
              </a:rPr>
              <a:t>92%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6005A6-4B96-1B83-1979-BF7DD52E65A3}"/>
              </a:ext>
            </a:extLst>
          </p:cNvPr>
          <p:cNvSpPr txBox="1"/>
          <p:nvPr/>
        </p:nvSpPr>
        <p:spPr>
          <a:xfrm>
            <a:off x="4680000" y="4173204"/>
            <a:ext cx="2520000" cy="720000"/>
          </a:xfrm>
          <a:prstGeom prst="rect">
            <a:avLst/>
          </a:prstGeom>
          <a:noFill/>
        </p:spPr>
        <p:txBody>
          <a:bodyPr wrap="square" tIns="72000" bIns="72000" rtlCol="0">
            <a:noAutofit/>
          </a:bodyPr>
          <a:lstStyle/>
          <a:p>
            <a:pPr algn="l" latinLnBrk="0">
              <a:spcAft>
                <a:spcPts val="400"/>
              </a:spcAft>
            </a:pPr>
            <a:r>
              <a:rPr lang="en-US" altLang="ko-KR" sz="1400" dirty="0">
                <a:solidFill>
                  <a:srgbClr val="003738"/>
                </a:solidFill>
              </a:rPr>
              <a:t>92%</a:t>
            </a:r>
            <a:r>
              <a:rPr lang="ko-KR" altLang="en-US" sz="1400" dirty="0">
                <a:solidFill>
                  <a:srgbClr val="003738"/>
                </a:solidFill>
              </a:rPr>
              <a:t>의 고객이 친구 또는 동료에게 </a:t>
            </a:r>
            <a:r>
              <a:rPr lang="ko-KR" altLang="en-US" sz="1400" dirty="0" err="1">
                <a:solidFill>
                  <a:srgbClr val="003738"/>
                </a:solidFill>
              </a:rPr>
              <a:t>추천할것</a:t>
            </a:r>
            <a:endParaRPr lang="ko-KR" altLang="en-US" sz="1400" dirty="0">
              <a:solidFill>
                <a:srgbClr val="003738"/>
              </a:solidFill>
            </a:endParaRPr>
          </a:p>
        </p:txBody>
      </p:sp>
      <p:graphicFrame>
        <p:nvGraphicFramePr>
          <p:cNvPr id="19" name="차트 18">
            <a:extLst>
              <a:ext uri="{FF2B5EF4-FFF2-40B4-BE49-F238E27FC236}">
                <a16:creationId xmlns:a16="http://schemas.microsoft.com/office/drawing/2014/main" id="{B0EAA038-61FC-0B36-3FDA-681F4AF1EB3B}"/>
              </a:ext>
            </a:extLst>
          </p:cNvPr>
          <p:cNvGraphicFramePr/>
          <p:nvPr/>
        </p:nvGraphicFramePr>
        <p:xfrm>
          <a:off x="9180000" y="2456525"/>
          <a:ext cx="180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타원 19">
            <a:extLst>
              <a:ext uri="{FF2B5EF4-FFF2-40B4-BE49-F238E27FC236}">
                <a16:creationId xmlns:a16="http://schemas.microsoft.com/office/drawing/2014/main" id="{62E15C89-6B94-C0C9-5ABE-C7BE4673CE3B}"/>
              </a:ext>
            </a:extLst>
          </p:cNvPr>
          <p:cNvSpPr/>
          <p:nvPr/>
        </p:nvSpPr>
        <p:spPr>
          <a:xfrm>
            <a:off x="9245880" y="2456525"/>
            <a:ext cx="1800000" cy="1800000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spcAft>
                <a:spcPts val="800"/>
              </a:spcAft>
            </a:pPr>
            <a:r>
              <a:rPr lang="en-US" altLang="ko-KR" sz="2800" b="1" dirty="0">
                <a:solidFill>
                  <a:schemeClr val="tx1"/>
                </a:solidFill>
              </a:rPr>
              <a:t>90%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AF4CA44-7FA2-FDAB-EABC-EE60E676E49A}"/>
              </a:ext>
            </a:extLst>
          </p:cNvPr>
          <p:cNvSpPr txBox="1"/>
          <p:nvPr/>
        </p:nvSpPr>
        <p:spPr>
          <a:xfrm>
            <a:off x="8820000" y="4173204"/>
            <a:ext cx="2520000" cy="720000"/>
          </a:xfrm>
          <a:prstGeom prst="rect">
            <a:avLst/>
          </a:prstGeom>
          <a:noFill/>
        </p:spPr>
        <p:txBody>
          <a:bodyPr wrap="square" tIns="72000" bIns="72000" rtlCol="0">
            <a:noAutofit/>
          </a:bodyPr>
          <a:lstStyle/>
          <a:p>
            <a:pPr algn="l" latinLnBrk="0">
              <a:spcAft>
                <a:spcPts val="400"/>
              </a:spcAft>
            </a:pPr>
            <a:r>
              <a:rPr lang="en-US" altLang="ko-KR" sz="1400" dirty="0">
                <a:solidFill>
                  <a:srgbClr val="003738"/>
                </a:solidFill>
              </a:rPr>
              <a:t>90%</a:t>
            </a:r>
            <a:r>
              <a:rPr lang="ko-KR" altLang="en-US" sz="1400" dirty="0">
                <a:solidFill>
                  <a:srgbClr val="003738"/>
                </a:solidFill>
              </a:rPr>
              <a:t>의 고객이 솔루션과 기능에 대해서 </a:t>
            </a:r>
            <a:r>
              <a:rPr lang="ko-KR" altLang="en-US" sz="1400" b="1" dirty="0">
                <a:solidFill>
                  <a:srgbClr val="003738"/>
                </a:solidFill>
              </a:rPr>
              <a:t>완전히</a:t>
            </a:r>
            <a:r>
              <a:rPr lang="ko-KR" altLang="en-US" sz="1400" dirty="0">
                <a:solidFill>
                  <a:srgbClr val="003738"/>
                </a:solidFill>
              </a:rPr>
              <a:t> 만족</a:t>
            </a:r>
          </a:p>
        </p:txBody>
      </p:sp>
    </p:spTree>
    <p:extLst>
      <p:ext uri="{BB962C8B-B14F-4D97-AF65-F5344CB8AC3E}">
        <p14:creationId xmlns:p14="http://schemas.microsoft.com/office/powerpoint/2010/main" val="963944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>
            <a:extLst>
              <a:ext uri="{FF2B5EF4-FFF2-40B4-BE49-F238E27FC236}">
                <a16:creationId xmlns:a16="http://schemas.microsoft.com/office/drawing/2014/main" id="{4AC6C0F8-8BB2-4408-A584-0BD937433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국내 </a:t>
            </a:r>
            <a:r>
              <a:rPr lang="ko-KR" altLang="en-US" dirty="0" err="1"/>
              <a:t>레프런스</a:t>
            </a:r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EAFC2A47-9C12-506F-CC14-A5E5AE74DBD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1735" y="3835619"/>
            <a:ext cx="1494370" cy="436931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2AE1970D-FF83-8AFA-6377-36602102123F}"/>
              </a:ext>
            </a:extLst>
          </p:cNvPr>
          <p:cNvSpPr/>
          <p:nvPr/>
        </p:nvSpPr>
        <p:spPr>
          <a:xfrm>
            <a:off x="9133224" y="1405398"/>
            <a:ext cx="2880000" cy="5040000"/>
          </a:xfrm>
          <a:prstGeom prst="rect">
            <a:avLst/>
          </a:prstGeom>
          <a:noFill/>
          <a:ln w="12700" cap="flat" cmpd="sng" algn="ctr">
            <a:solidFill>
              <a:srgbClr val="005F4B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1072954" latinLnBrk="0">
              <a:defRPr/>
            </a:pPr>
            <a:endParaRPr lang="ko-KR" altLang="en-US" sz="1100" kern="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7B4A611-5959-D9BD-0CA4-485D0B4D3365}"/>
              </a:ext>
            </a:extLst>
          </p:cNvPr>
          <p:cNvSpPr/>
          <p:nvPr/>
        </p:nvSpPr>
        <p:spPr>
          <a:xfrm>
            <a:off x="9133224" y="1025844"/>
            <a:ext cx="2880000" cy="360000"/>
          </a:xfrm>
          <a:prstGeom prst="rect">
            <a:avLst/>
          </a:prstGeom>
          <a:solidFill>
            <a:srgbClr val="2377F2"/>
          </a:solidFill>
          <a:ln w="19050" cap="flat" cmpd="sng" algn="ctr">
            <a:solidFill>
              <a:srgbClr val="12315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lvl="0" algn="ctr" latinLnBrk="0">
              <a:defRPr/>
            </a:pPr>
            <a:r>
              <a:rPr lang="ko-KR" altLang="en-US" sz="1100" b="1" kern="0" dirty="0">
                <a:solidFill>
                  <a:schemeClr val="bg1"/>
                </a:solidFill>
              </a:rPr>
              <a:t>교육</a:t>
            </a:r>
            <a:r>
              <a:rPr lang="en-US" altLang="ko-KR" sz="1100" b="1" kern="0" dirty="0">
                <a:solidFill>
                  <a:schemeClr val="bg1"/>
                </a:solidFill>
              </a:rPr>
              <a:t>, </a:t>
            </a:r>
            <a:r>
              <a:rPr lang="ko-KR" altLang="en-US" sz="1100" b="1" kern="0" dirty="0">
                <a:solidFill>
                  <a:schemeClr val="bg1"/>
                </a:solidFill>
              </a:rPr>
              <a:t>병원</a:t>
            </a:r>
            <a:endParaRPr lang="en-US" altLang="ko-KR" sz="1100" b="1" kern="0" dirty="0">
              <a:solidFill>
                <a:schemeClr val="bg1"/>
              </a:solidFill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A6F6A0E0-0639-976C-C048-A3369AF9A5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" t="6589"/>
          <a:stretch/>
        </p:blipFill>
        <p:spPr>
          <a:xfrm>
            <a:off x="9230996" y="2711067"/>
            <a:ext cx="1477795" cy="368647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6531962A-9612-9B63-7B55-E0051E94FD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5633" y="2721620"/>
            <a:ext cx="1218525" cy="366004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123F8EB7-2117-C97C-FB58-F5A2822A26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1583" y="4174142"/>
            <a:ext cx="1613974" cy="377673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F84B6F3A-2B20-2A78-42E8-255E7EC870A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616" y="2427022"/>
            <a:ext cx="1350952" cy="349575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345D7420-EB11-43C6-68CB-D543E3A67B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38251" y="2026867"/>
            <a:ext cx="1093684" cy="335851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460B5BD9-C375-8C2E-A168-33C24299DA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48296" y="1427791"/>
            <a:ext cx="1367638" cy="366485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040F4C47-27F1-F91C-04AA-1BC44C2B05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26034" y="3292824"/>
            <a:ext cx="1373961" cy="334017"/>
          </a:xfrm>
          <a:prstGeom prst="rect">
            <a:avLst/>
          </a:prstGeom>
        </p:spPr>
      </p:pic>
      <p:pic>
        <p:nvPicPr>
          <p:cNvPr id="24" name="Picture 10" descr="서울대학교 로고(CI) : 네이버 블로그">
            <a:extLst>
              <a:ext uri="{FF2B5EF4-FFF2-40B4-BE49-F238E27FC236}">
                <a16:creationId xmlns:a16="http://schemas.microsoft.com/office/drawing/2014/main" id="{9A947796-21E6-4088-9FE3-0B12C7B8C6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6" t="39481" r="8270" b="40420"/>
          <a:stretch/>
        </p:blipFill>
        <p:spPr bwMode="auto">
          <a:xfrm>
            <a:off x="10615225" y="1490824"/>
            <a:ext cx="1166690" cy="22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981FA77C-7D76-05EE-FE3E-389A54373A6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020128" y="1764383"/>
            <a:ext cx="928993" cy="307982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69E38253-868A-4BD7-B09A-E4224D225C3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89916" y="2324350"/>
            <a:ext cx="465398" cy="454751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3A18118E-7532-4911-D059-080E17D9A99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211860" y="1772460"/>
            <a:ext cx="832491" cy="268825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1FF97A6F-654F-82B0-8BA5-576CA62C489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686774" y="5009452"/>
            <a:ext cx="1070895" cy="365801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4C44A57D-BAF3-4F6F-DB01-6C72AAF9C1F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262167" y="2310705"/>
            <a:ext cx="479702" cy="463604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BF09D987-2669-9192-E231-4A14119438E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020130" y="1745659"/>
            <a:ext cx="992294" cy="263908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107509C5-47FC-18CA-56CD-D29EA99F202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160867" y="4722045"/>
            <a:ext cx="814437" cy="299793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13152654-DB04-181E-C5C5-364E0072DF6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195503" y="5359303"/>
            <a:ext cx="1313926" cy="330951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778FA699-735D-E000-D2CD-655F0350681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852473" y="3301800"/>
            <a:ext cx="746825" cy="274344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056FC25E-57FE-ED76-83FE-D2FA85E59CC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266194" y="3038153"/>
            <a:ext cx="583966" cy="436488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B698C931-A480-EFDE-065D-8DAD041D74C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996364" y="3009542"/>
            <a:ext cx="851424" cy="278915"/>
          </a:xfrm>
          <a:prstGeom prst="rect">
            <a:avLst/>
          </a:prstGeom>
        </p:spPr>
      </p:pic>
      <p:pic>
        <p:nvPicPr>
          <p:cNvPr id="36" name="그림 35">
            <a:extLst>
              <a:ext uri="{FF2B5EF4-FFF2-40B4-BE49-F238E27FC236}">
                <a16:creationId xmlns:a16="http://schemas.microsoft.com/office/drawing/2014/main" id="{7E608F26-0EB5-885A-33DE-7819CFEEB8E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239074" y="3552625"/>
            <a:ext cx="1146500" cy="314786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9059D121-74D5-5542-F32C-05F0F8ADF880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218991" y="4207932"/>
            <a:ext cx="1205942" cy="398603"/>
          </a:xfrm>
          <a:prstGeom prst="rect">
            <a:avLst/>
          </a:prstGeom>
        </p:spPr>
      </p:pic>
      <p:pic>
        <p:nvPicPr>
          <p:cNvPr id="38" name="그림 37">
            <a:extLst>
              <a:ext uri="{FF2B5EF4-FFF2-40B4-BE49-F238E27FC236}">
                <a16:creationId xmlns:a16="http://schemas.microsoft.com/office/drawing/2014/main" id="{6127EBE4-B722-1DA6-2DF5-52EAE21B77B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42522" y="3635575"/>
            <a:ext cx="1443766" cy="220741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D6D11F2F-C0A6-2382-7292-D42F3008CC41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243652" y="5073215"/>
            <a:ext cx="1217628" cy="290612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2D2E940A-72B0-2A61-01CD-7CFA0EDF2E6D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604639" y="3923101"/>
            <a:ext cx="1296582" cy="258544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C2C5029D-F997-2717-EC95-48D4B615980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9249998" y="4620126"/>
            <a:ext cx="928614" cy="492167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8632819C-21B3-C26E-BA97-FF3D1FC55B1F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636720" y="4514879"/>
            <a:ext cx="1323892" cy="287977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0E6CE8AB-D8C4-3518-0ADB-56A72F826594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0723365" y="5385218"/>
            <a:ext cx="1150602" cy="321847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53CBE5F2-41AE-EF3E-9635-70A7641E912F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9972642" y="3040587"/>
            <a:ext cx="893190" cy="240205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CCBD8B5F-7810-37F7-322B-B8681B4760B0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0539086" y="5622475"/>
            <a:ext cx="1022421" cy="352825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89EB6172-F430-9D78-8471-692502D9B574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9226990" y="5675818"/>
            <a:ext cx="1139877" cy="297629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2DA6C9CC-3A18-E16C-A482-A9B99AE2D9C6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0428433" y="5904516"/>
            <a:ext cx="870233" cy="352825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29323DA3-E10F-F838-1117-5B93C1EDE84B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1364896" y="4842611"/>
            <a:ext cx="526761" cy="226180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68CD4F19-5B9D-C8B0-8FEA-A2409D7901FE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9232322" y="3586690"/>
            <a:ext cx="1142434" cy="290349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538FAE6F-4B8A-5C68-3A6D-F62EBF1C163B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9224534" y="6005393"/>
            <a:ext cx="1190792" cy="290204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28DC29CF-5C02-5077-46D3-714CE42B1F20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11381954" y="5989177"/>
            <a:ext cx="595479" cy="252560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899C8872-C644-41D5-4720-F3F8BE17F481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9234437" y="2050679"/>
            <a:ext cx="1477795" cy="335067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AE077875-C3C6-E4BE-AA98-90941D24705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0670155" y="3290624"/>
            <a:ext cx="1290457" cy="343480"/>
          </a:xfrm>
          <a:prstGeom prst="rect">
            <a:avLst/>
          </a:prstGeom>
        </p:spPr>
      </p:pic>
      <p:pic>
        <p:nvPicPr>
          <p:cNvPr id="57" name="그림 56">
            <a:extLst>
              <a:ext uri="{FF2B5EF4-FFF2-40B4-BE49-F238E27FC236}">
                <a16:creationId xmlns:a16="http://schemas.microsoft.com/office/drawing/2014/main" id="{DD16273A-1845-564F-5CCF-E2EC6FA3BB04}"/>
              </a:ext>
            </a:extLst>
          </p:cNvPr>
          <p:cNvPicPr>
            <a:picLocks noChangeAspect="1"/>
          </p:cNvPicPr>
          <p:nvPr/>
        </p:nvPicPr>
        <p:blipFill rotWithShape="1">
          <a:blip r:embed="rId40"/>
          <a:srcRect r="5714" b="21167"/>
          <a:stretch/>
        </p:blipFill>
        <p:spPr>
          <a:xfrm>
            <a:off x="1897597" y="3790661"/>
            <a:ext cx="1165389" cy="252761"/>
          </a:xfrm>
          <a:prstGeom prst="rect">
            <a:avLst/>
          </a:prstGeom>
        </p:spPr>
      </p:pic>
      <p:pic>
        <p:nvPicPr>
          <p:cNvPr id="58" name="그림 57">
            <a:extLst>
              <a:ext uri="{FF2B5EF4-FFF2-40B4-BE49-F238E27FC236}">
                <a16:creationId xmlns:a16="http://schemas.microsoft.com/office/drawing/2014/main" id="{E0CF474C-251B-A317-72B7-1C2D309211EB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2116812" y="5820255"/>
            <a:ext cx="913544" cy="274329"/>
          </a:xfrm>
          <a:prstGeom prst="rect">
            <a:avLst/>
          </a:prstGeom>
        </p:spPr>
      </p:pic>
      <p:pic>
        <p:nvPicPr>
          <p:cNvPr id="59" name="그림 58">
            <a:extLst>
              <a:ext uri="{FF2B5EF4-FFF2-40B4-BE49-F238E27FC236}">
                <a16:creationId xmlns:a16="http://schemas.microsoft.com/office/drawing/2014/main" id="{604FF239-3462-E95D-4E96-523429693B7C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1381472" y="4388536"/>
            <a:ext cx="1070368" cy="354640"/>
          </a:xfrm>
          <a:prstGeom prst="rect">
            <a:avLst/>
          </a:prstGeom>
        </p:spPr>
      </p:pic>
      <p:pic>
        <p:nvPicPr>
          <p:cNvPr id="60" name="그림 59">
            <a:extLst>
              <a:ext uri="{FF2B5EF4-FFF2-40B4-BE49-F238E27FC236}">
                <a16:creationId xmlns:a16="http://schemas.microsoft.com/office/drawing/2014/main" id="{7118277F-E1C5-FF2B-ABE6-45FF3689531F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330257" y="5376986"/>
            <a:ext cx="962668" cy="336467"/>
          </a:xfrm>
          <a:prstGeom prst="rect">
            <a:avLst/>
          </a:pr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id="{35AF6668-9A24-C170-6879-9DE06609841F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946424" y="2004063"/>
            <a:ext cx="1285417" cy="297074"/>
          </a:xfrm>
          <a:prstGeom prst="rect">
            <a:avLst/>
          </a:prstGeom>
        </p:spPr>
      </p:pic>
      <p:pic>
        <p:nvPicPr>
          <p:cNvPr id="62" name="Picture 8" descr="서민금융 기업리포트]④인뱅까지 넘본다 '웰컴저축은행'">
            <a:extLst>
              <a:ext uri="{FF2B5EF4-FFF2-40B4-BE49-F238E27FC236}">
                <a16:creationId xmlns:a16="http://schemas.microsoft.com/office/drawing/2014/main" id="{1660B4FA-20BF-578A-B18D-1959C4664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06" y="2286100"/>
            <a:ext cx="1056507" cy="34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한국투자캐피탈">
            <a:extLst>
              <a:ext uri="{FF2B5EF4-FFF2-40B4-BE49-F238E27FC236}">
                <a16:creationId xmlns:a16="http://schemas.microsoft.com/office/drawing/2014/main" id="{F1610532-8F5B-466E-0340-6F54BB1057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28" y="2802611"/>
            <a:ext cx="1713571" cy="178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그림 63">
            <a:extLst>
              <a:ext uri="{FF2B5EF4-FFF2-40B4-BE49-F238E27FC236}">
                <a16:creationId xmlns:a16="http://schemas.microsoft.com/office/drawing/2014/main" id="{99A23150-D8DB-3F96-E897-16B4809BB3B9}"/>
              </a:ext>
            </a:extLst>
          </p:cNvPr>
          <p:cNvPicPr>
            <a:picLocks noChangeAspect="1"/>
          </p:cNvPicPr>
          <p:nvPr/>
        </p:nvPicPr>
        <p:blipFill rotWithShape="1">
          <a:blip r:embed="rId4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9" t="23049" r="9745" b="27346"/>
          <a:stretch/>
        </p:blipFill>
        <p:spPr>
          <a:xfrm>
            <a:off x="1387550" y="3267998"/>
            <a:ext cx="684797" cy="352579"/>
          </a:xfrm>
          <a:prstGeom prst="rect">
            <a:avLst/>
          </a:prstGeom>
        </p:spPr>
      </p:pic>
      <p:sp>
        <p:nvSpPr>
          <p:cNvPr id="65" name="직사각형 64">
            <a:extLst>
              <a:ext uri="{FF2B5EF4-FFF2-40B4-BE49-F238E27FC236}">
                <a16:creationId xmlns:a16="http://schemas.microsoft.com/office/drawing/2014/main" id="{BF98EE05-9A38-00DF-E229-AD67C22003EB}"/>
              </a:ext>
            </a:extLst>
          </p:cNvPr>
          <p:cNvSpPr/>
          <p:nvPr/>
        </p:nvSpPr>
        <p:spPr>
          <a:xfrm>
            <a:off x="220544" y="1405398"/>
            <a:ext cx="2880000" cy="5040000"/>
          </a:xfrm>
          <a:prstGeom prst="rect">
            <a:avLst/>
          </a:prstGeom>
          <a:noFill/>
          <a:ln w="12700" cap="flat" cmpd="sng" algn="ctr">
            <a:solidFill>
              <a:srgbClr val="005F4B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1072954" latinLnBrk="0">
              <a:defRPr/>
            </a:pPr>
            <a:endParaRPr lang="ko-KR" altLang="en-US" sz="1100" kern="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36434E02-2E98-46EB-4E28-C436339DAA81}"/>
              </a:ext>
            </a:extLst>
          </p:cNvPr>
          <p:cNvSpPr/>
          <p:nvPr/>
        </p:nvSpPr>
        <p:spPr>
          <a:xfrm>
            <a:off x="220544" y="1025844"/>
            <a:ext cx="2880000" cy="360000"/>
          </a:xfrm>
          <a:prstGeom prst="rect">
            <a:avLst/>
          </a:prstGeom>
          <a:solidFill>
            <a:srgbClr val="2377F2"/>
          </a:solidFill>
          <a:ln w="19050" cap="flat" cmpd="sng" algn="ctr">
            <a:solidFill>
              <a:srgbClr val="12315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lvl="0" algn="ctr" latinLnBrk="0">
              <a:defRPr/>
            </a:pPr>
            <a:r>
              <a:rPr lang="ko-KR" altLang="en-US" sz="1100" b="1" kern="0" dirty="0">
                <a:solidFill>
                  <a:schemeClr val="bg1"/>
                </a:solidFill>
              </a:rPr>
              <a:t>금융</a:t>
            </a:r>
            <a:r>
              <a:rPr lang="en-US" altLang="ko-KR" sz="1100" b="1" kern="0" dirty="0">
                <a:solidFill>
                  <a:schemeClr val="bg1"/>
                </a:solidFill>
              </a:rPr>
              <a:t>, </a:t>
            </a:r>
            <a:r>
              <a:rPr lang="ko-KR" altLang="en-US" sz="1100" b="1" kern="0" dirty="0">
                <a:solidFill>
                  <a:schemeClr val="bg1"/>
                </a:solidFill>
              </a:rPr>
              <a:t>제조</a:t>
            </a:r>
            <a:endParaRPr lang="en-US" altLang="ko-KR" sz="1100" b="1" kern="0" dirty="0">
              <a:solidFill>
                <a:schemeClr val="bg1"/>
              </a:solidFill>
            </a:endParaRPr>
          </a:p>
        </p:txBody>
      </p:sp>
      <p:pic>
        <p:nvPicPr>
          <p:cNvPr id="67" name="그림 66">
            <a:extLst>
              <a:ext uri="{FF2B5EF4-FFF2-40B4-BE49-F238E27FC236}">
                <a16:creationId xmlns:a16="http://schemas.microsoft.com/office/drawing/2014/main" id="{FD847A91-D871-A53E-5167-5F0E4568CFEB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1510323" y="1402713"/>
            <a:ext cx="1513797" cy="268278"/>
          </a:xfrm>
          <a:prstGeom prst="rect">
            <a:avLst/>
          </a:prstGeom>
        </p:spPr>
      </p:pic>
      <p:pic>
        <p:nvPicPr>
          <p:cNvPr id="68" name="그림 67">
            <a:extLst>
              <a:ext uri="{FF2B5EF4-FFF2-40B4-BE49-F238E27FC236}">
                <a16:creationId xmlns:a16="http://schemas.microsoft.com/office/drawing/2014/main" id="{EBB15FE3-5C8A-E065-4440-59A737401E27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280531" y="2521004"/>
            <a:ext cx="1406005" cy="231510"/>
          </a:xfrm>
          <a:prstGeom prst="rect">
            <a:avLst/>
          </a:prstGeom>
        </p:spPr>
      </p:pic>
      <p:pic>
        <p:nvPicPr>
          <p:cNvPr id="69" name="그림 68">
            <a:extLst>
              <a:ext uri="{FF2B5EF4-FFF2-40B4-BE49-F238E27FC236}">
                <a16:creationId xmlns:a16="http://schemas.microsoft.com/office/drawing/2014/main" id="{1740E844-7559-04BA-4F37-58E7396076A4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262142" y="3042452"/>
            <a:ext cx="933757" cy="241796"/>
          </a:xfrm>
          <a:prstGeom prst="rect">
            <a:avLst/>
          </a:prstGeom>
        </p:spPr>
      </p:pic>
      <p:pic>
        <p:nvPicPr>
          <p:cNvPr id="70" name="그림 69">
            <a:extLst>
              <a:ext uri="{FF2B5EF4-FFF2-40B4-BE49-F238E27FC236}">
                <a16:creationId xmlns:a16="http://schemas.microsoft.com/office/drawing/2014/main" id="{9B1642CF-AD83-7C79-D597-C92BE4ED8012}"/>
              </a:ext>
            </a:extLst>
          </p:cNvPr>
          <p:cNvPicPr>
            <a:picLocks noChangeAspect="1"/>
          </p:cNvPicPr>
          <p:nvPr/>
        </p:nvPicPr>
        <p:blipFill>
          <a:blip r:embed="rId5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108" y="4764578"/>
            <a:ext cx="955836" cy="323562"/>
          </a:xfrm>
          <a:prstGeom prst="rect">
            <a:avLst/>
          </a:prstGeom>
        </p:spPr>
      </p:pic>
      <p:pic>
        <p:nvPicPr>
          <p:cNvPr id="71" name="Picture 12">
            <a:extLst>
              <a:ext uri="{FF2B5EF4-FFF2-40B4-BE49-F238E27FC236}">
                <a16:creationId xmlns:a16="http://schemas.microsoft.com/office/drawing/2014/main" id="{720D6E10-0F66-7BF3-D325-597A40588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14" y="3986975"/>
            <a:ext cx="926893" cy="20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14" descr="매일유업, 미래 골프 스타 응원… 제5회 영건스 매치플레이 개최 | Save Internet 뉴데일리">
            <a:extLst>
              <a:ext uri="{FF2B5EF4-FFF2-40B4-BE49-F238E27FC236}">
                <a16:creationId xmlns:a16="http://schemas.microsoft.com/office/drawing/2014/main" id="{7ABD4A7E-2BE5-8505-30FC-FFA5E3A23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96" y="5708663"/>
            <a:ext cx="1170334" cy="253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18" descr="웰컴페이먼츠(주) 2021년 기업정보 | 사원수 21명, 근무환경, 복리후생 등 기업정보 제공 - 사람인">
            <a:extLst>
              <a:ext uri="{FF2B5EF4-FFF2-40B4-BE49-F238E27FC236}">
                <a16:creationId xmlns:a16="http://schemas.microsoft.com/office/drawing/2014/main" id="{6EDDD677-16ED-E8D9-D893-BF05D6897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966" y="2951269"/>
            <a:ext cx="975277" cy="19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2" descr="금융사 2020 2분기 실적] KB자산운용, 2분기 순이익 172억원...전년 대비 62%↑">
            <a:extLst>
              <a:ext uri="{FF2B5EF4-FFF2-40B4-BE49-F238E27FC236}">
                <a16:creationId xmlns:a16="http://schemas.microsoft.com/office/drawing/2014/main" id="{1BE72A14-FA58-2A71-D2B1-CA62B55335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11" y="3243461"/>
            <a:ext cx="1080740" cy="32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6" descr="Brand &lt; ABOUT US &lt; SK하이닉스">
            <a:extLst>
              <a:ext uri="{FF2B5EF4-FFF2-40B4-BE49-F238E27FC236}">
                <a16:creationId xmlns:a16="http://schemas.microsoft.com/office/drawing/2014/main" id="{84906AEF-902C-B1F2-C968-C4897A832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74" y="3538803"/>
            <a:ext cx="834662" cy="377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6" name="그룹 75">
            <a:extLst>
              <a:ext uri="{FF2B5EF4-FFF2-40B4-BE49-F238E27FC236}">
                <a16:creationId xmlns:a16="http://schemas.microsoft.com/office/drawing/2014/main" id="{360E035F-EF44-0D02-27E2-0261E6AAEEF4}"/>
              </a:ext>
            </a:extLst>
          </p:cNvPr>
          <p:cNvGrpSpPr/>
          <p:nvPr/>
        </p:nvGrpSpPr>
        <p:grpSpPr>
          <a:xfrm>
            <a:off x="276788" y="1635135"/>
            <a:ext cx="2747332" cy="436244"/>
            <a:chOff x="182437" y="1264876"/>
            <a:chExt cx="2747332" cy="436244"/>
          </a:xfrm>
        </p:grpSpPr>
        <p:pic>
          <p:nvPicPr>
            <p:cNvPr id="112" name="Picture 2" descr="신한DS ‘그룹 메시징 통합사업’ 착수, 이성용 “디지털분야 사업확장”">
              <a:extLst>
                <a:ext uri="{FF2B5EF4-FFF2-40B4-BE49-F238E27FC236}">
                  <a16:creationId xmlns:a16="http://schemas.microsoft.com/office/drawing/2014/main" id="{2BF9AA14-BE7C-A75F-08F3-8B29FBE6D3F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45" t="24203" r="13448" b="27067"/>
            <a:stretch/>
          </p:blipFill>
          <p:spPr bwMode="auto">
            <a:xfrm>
              <a:off x="182437" y="1386107"/>
              <a:ext cx="1080542" cy="282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5" name="그림 114">
              <a:extLst>
                <a:ext uri="{FF2B5EF4-FFF2-40B4-BE49-F238E27FC236}">
                  <a16:creationId xmlns:a16="http://schemas.microsoft.com/office/drawing/2014/main" id="{5C8BCFC5-FA0A-1A6F-D8D1-AAB1F4ECA0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8"/>
            <a:stretch>
              <a:fillRect/>
            </a:stretch>
          </p:blipFill>
          <p:spPr>
            <a:xfrm>
              <a:off x="2149546" y="1264876"/>
              <a:ext cx="780223" cy="436244"/>
            </a:xfrm>
            <a:prstGeom prst="rect">
              <a:avLst/>
            </a:prstGeom>
          </p:spPr>
        </p:pic>
        <p:pic>
          <p:nvPicPr>
            <p:cNvPr id="119" name="그림 118">
              <a:extLst>
                <a:ext uri="{FF2B5EF4-FFF2-40B4-BE49-F238E27FC236}">
                  <a16:creationId xmlns:a16="http://schemas.microsoft.com/office/drawing/2014/main" id="{A5394809-6828-BCC9-EB19-9FBD660002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9"/>
            <a:stretch>
              <a:fillRect/>
            </a:stretch>
          </p:blipFill>
          <p:spPr>
            <a:xfrm>
              <a:off x="1196762" y="1379253"/>
              <a:ext cx="928999" cy="287547"/>
            </a:xfrm>
            <a:prstGeom prst="rect">
              <a:avLst/>
            </a:prstGeom>
          </p:spPr>
        </p:pic>
      </p:grpSp>
      <p:pic>
        <p:nvPicPr>
          <p:cNvPr id="77" name="그림 76">
            <a:extLst>
              <a:ext uri="{FF2B5EF4-FFF2-40B4-BE49-F238E27FC236}">
                <a16:creationId xmlns:a16="http://schemas.microsoft.com/office/drawing/2014/main" id="{4C3950DE-6880-C770-1AA4-AD8045C44AFC}"/>
              </a:ext>
            </a:extLst>
          </p:cNvPr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1891025" y="2363200"/>
            <a:ext cx="1190316" cy="290321"/>
          </a:xfrm>
          <a:prstGeom prst="rect">
            <a:avLst/>
          </a:prstGeom>
        </p:spPr>
      </p:pic>
      <p:pic>
        <p:nvPicPr>
          <p:cNvPr id="78" name="그림 77">
            <a:extLst>
              <a:ext uri="{FF2B5EF4-FFF2-40B4-BE49-F238E27FC236}">
                <a16:creationId xmlns:a16="http://schemas.microsoft.com/office/drawing/2014/main" id="{C1CD7156-6169-8D62-28D7-4F9F62395EF8}"/>
              </a:ext>
            </a:extLst>
      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2190073" y="2620481"/>
            <a:ext cx="836282" cy="232528"/>
          </a:xfrm>
          <a:prstGeom prst="rect">
            <a:avLst/>
          </a:prstGeom>
        </p:spPr>
      </p:pic>
      <p:pic>
        <p:nvPicPr>
          <p:cNvPr id="79" name="그림 78">
            <a:extLst>
              <a:ext uri="{FF2B5EF4-FFF2-40B4-BE49-F238E27FC236}">
                <a16:creationId xmlns:a16="http://schemas.microsoft.com/office/drawing/2014/main" id="{063A2D4D-AA86-F476-5BC5-AE46E2238E05}"/>
              </a:ext>
            </a:extLst>
          </p:cNvPr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2276641" y="2052620"/>
            <a:ext cx="737391" cy="333191"/>
          </a:xfrm>
          <a:prstGeom prst="rect">
            <a:avLst/>
          </a:prstGeom>
        </p:spPr>
      </p:pic>
      <p:pic>
        <p:nvPicPr>
          <p:cNvPr id="80" name="그림 79">
            <a:extLst>
              <a:ext uri="{FF2B5EF4-FFF2-40B4-BE49-F238E27FC236}">
                <a16:creationId xmlns:a16="http://schemas.microsoft.com/office/drawing/2014/main" id="{CE3970B4-5FBA-BA5C-E7A1-BF10B3BCC1E5}"/>
              </a:ext>
            </a:extLst>
          </p:cNvPr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2198717" y="3183951"/>
            <a:ext cx="749735" cy="327012"/>
          </a:xfrm>
          <a:prstGeom prst="rect">
            <a:avLst/>
          </a:prstGeom>
        </p:spPr>
      </p:pic>
      <p:pic>
        <p:nvPicPr>
          <p:cNvPr id="81" name="그림 80">
            <a:extLst>
              <a:ext uri="{FF2B5EF4-FFF2-40B4-BE49-F238E27FC236}">
                <a16:creationId xmlns:a16="http://schemas.microsoft.com/office/drawing/2014/main" id="{46C0ABA9-5735-D393-D7CF-B52EF9F48D30}"/>
              </a:ext>
            </a:extLst>
          </p:cNvPr>
          <p:cNvPicPr>
            <a:picLocks noChangeAspect="1"/>
          </p:cNvPicPr>
          <p:nvPr/>
        </p:nvPicPr>
        <p:blipFill rotWithShape="1">
          <a:blip r:embed="rId64"/>
          <a:srcRect l="3579" t="-6224"/>
          <a:stretch/>
        </p:blipFill>
        <p:spPr>
          <a:xfrm>
            <a:off x="261392" y="1386105"/>
            <a:ext cx="1331153" cy="325886"/>
          </a:xfrm>
          <a:prstGeom prst="rect">
            <a:avLst/>
          </a:prstGeom>
        </p:spPr>
      </p:pic>
      <p:pic>
        <p:nvPicPr>
          <p:cNvPr id="82" name="그림 81">
            <a:extLst>
              <a:ext uri="{FF2B5EF4-FFF2-40B4-BE49-F238E27FC236}">
                <a16:creationId xmlns:a16="http://schemas.microsoft.com/office/drawing/2014/main" id="{1525A5E3-798F-38A3-5933-25E1BA65D425}"/>
              </a:ext>
            </a:extLst>
          </p:cNvPr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260769" y="2110361"/>
            <a:ext cx="745781" cy="303837"/>
          </a:xfrm>
          <a:prstGeom prst="rect">
            <a:avLst/>
          </a:prstGeom>
        </p:spPr>
      </p:pic>
      <p:pic>
        <p:nvPicPr>
          <p:cNvPr id="83" name="그림 82">
            <a:extLst>
              <a:ext uri="{FF2B5EF4-FFF2-40B4-BE49-F238E27FC236}">
                <a16:creationId xmlns:a16="http://schemas.microsoft.com/office/drawing/2014/main" id="{3454CD06-50E7-F9DC-644F-A49E9D931053}"/>
              </a:ext>
            </a:extLst>
          </p:cNvPr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1232638" y="3699976"/>
            <a:ext cx="963386" cy="220476"/>
          </a:xfrm>
          <a:prstGeom prst="rect">
            <a:avLst/>
          </a:prstGeom>
        </p:spPr>
      </p:pic>
      <p:pic>
        <p:nvPicPr>
          <p:cNvPr id="84" name="그림 83">
            <a:extLst>
              <a:ext uri="{FF2B5EF4-FFF2-40B4-BE49-F238E27FC236}">
                <a16:creationId xmlns:a16="http://schemas.microsoft.com/office/drawing/2014/main" id="{F34AB86D-DE48-641B-91E2-4F64ACF69629}"/>
              </a:ext>
            </a:extLst>
          </p:cNvPr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1205938" y="3053458"/>
            <a:ext cx="893389" cy="208205"/>
          </a:xfrm>
          <a:prstGeom prst="rect">
            <a:avLst/>
          </a:prstGeom>
        </p:spPr>
      </p:pic>
      <p:pic>
        <p:nvPicPr>
          <p:cNvPr id="85" name="그림 84">
            <a:extLst>
              <a:ext uri="{FF2B5EF4-FFF2-40B4-BE49-F238E27FC236}">
                <a16:creationId xmlns:a16="http://schemas.microsoft.com/office/drawing/2014/main" id="{CA05B4D3-5814-A0FE-AE3A-B3C8F0D0421F}"/>
              </a:ext>
            </a:extLst>
          </p:cNvPr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319025" y="4247480"/>
            <a:ext cx="1067026" cy="230747"/>
          </a:xfrm>
          <a:prstGeom prst="rect">
            <a:avLst/>
          </a:prstGeom>
        </p:spPr>
      </p:pic>
      <p:pic>
        <p:nvPicPr>
          <p:cNvPr id="86" name="그림 85">
            <a:extLst>
              <a:ext uri="{FF2B5EF4-FFF2-40B4-BE49-F238E27FC236}">
                <a16:creationId xmlns:a16="http://schemas.microsoft.com/office/drawing/2014/main" id="{005CF052-5AA0-BA0A-6CD4-386E40941D23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328303" y="5123067"/>
            <a:ext cx="1025970" cy="223357"/>
          </a:xfrm>
          <a:prstGeom prst="rect">
            <a:avLst/>
          </a:prstGeom>
        </p:spPr>
      </p:pic>
      <p:pic>
        <p:nvPicPr>
          <p:cNvPr id="87" name="그림 86">
            <a:extLst>
              <a:ext uri="{FF2B5EF4-FFF2-40B4-BE49-F238E27FC236}">
                <a16:creationId xmlns:a16="http://schemas.microsoft.com/office/drawing/2014/main" id="{94596AC5-494D-4FB3-83CA-D5736542C30B}"/>
              </a:ext>
            </a:extLst>
          </p:cNvPr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1218021" y="6015368"/>
            <a:ext cx="1134664" cy="193809"/>
          </a:xfrm>
          <a:prstGeom prst="rect">
            <a:avLst/>
          </a:prstGeom>
        </p:spPr>
      </p:pic>
      <p:pic>
        <p:nvPicPr>
          <p:cNvPr id="88" name="그림 87">
            <a:extLst>
              <a:ext uri="{FF2B5EF4-FFF2-40B4-BE49-F238E27FC236}">
                <a16:creationId xmlns:a16="http://schemas.microsoft.com/office/drawing/2014/main" id="{8EE0865B-D53E-AEDD-9C44-81FC56A97E72}"/>
              </a:ext>
            </a:extLst>
          </p:cNvPr>
          <p:cNvPicPr>
            <a:picLocks noChangeAspect="1"/>
          </p:cNvPicPr>
          <p:nvPr/>
        </p:nvPicPr>
        <p:blipFill>
          <a:blip r:embed="rId71"/>
          <a:stretch>
            <a:fillRect/>
          </a:stretch>
        </p:blipFill>
        <p:spPr>
          <a:xfrm>
            <a:off x="298892" y="4831462"/>
            <a:ext cx="962668" cy="288316"/>
          </a:xfrm>
          <a:prstGeom prst="rect">
            <a:avLst/>
          </a:prstGeom>
        </p:spPr>
      </p:pic>
      <p:pic>
        <p:nvPicPr>
          <p:cNvPr id="89" name="그림 88">
            <a:extLst>
              <a:ext uri="{FF2B5EF4-FFF2-40B4-BE49-F238E27FC236}">
                <a16:creationId xmlns:a16="http://schemas.microsoft.com/office/drawing/2014/main" id="{ED690BA8-DF16-2B03-CC87-03196883ABED}"/>
              </a:ext>
            </a:extLst>
          </p:cNvPr>
          <p:cNvPicPr>
            <a:picLocks noChangeAspect="1"/>
          </p:cNvPicPr>
          <p:nvPr/>
        </p:nvPicPr>
        <p:blipFill>
          <a:blip r:embed="rId72"/>
          <a:stretch>
            <a:fillRect/>
          </a:stretch>
        </p:blipFill>
        <p:spPr>
          <a:xfrm>
            <a:off x="1931385" y="4300730"/>
            <a:ext cx="1111955" cy="193624"/>
          </a:xfrm>
          <a:prstGeom prst="rect">
            <a:avLst/>
          </a:prstGeom>
        </p:spPr>
      </p:pic>
      <p:pic>
        <p:nvPicPr>
          <p:cNvPr id="90" name="그림 89">
            <a:extLst>
              <a:ext uri="{FF2B5EF4-FFF2-40B4-BE49-F238E27FC236}">
                <a16:creationId xmlns:a16="http://schemas.microsoft.com/office/drawing/2014/main" id="{D2BBCEB9-28A6-BE33-FCDE-B706EC031FB1}"/>
              </a:ext>
            </a:extLst>
          </p:cNvPr>
          <p:cNvPicPr>
            <a:picLocks noChangeAspect="1"/>
          </p:cNvPicPr>
          <p:nvPr/>
        </p:nvPicPr>
        <p:blipFill rotWithShape="1">
          <a:blip r:embed="rId73"/>
          <a:srcRect t="1" r="2686" b="10960"/>
          <a:stretch/>
        </p:blipFill>
        <p:spPr>
          <a:xfrm>
            <a:off x="1422081" y="5118067"/>
            <a:ext cx="853958" cy="204518"/>
          </a:xfrm>
          <a:prstGeom prst="rect">
            <a:avLst/>
          </a:prstGeom>
        </p:spPr>
      </p:pic>
      <p:pic>
        <p:nvPicPr>
          <p:cNvPr id="91" name="그림 90">
            <a:extLst>
              <a:ext uri="{FF2B5EF4-FFF2-40B4-BE49-F238E27FC236}">
                <a16:creationId xmlns:a16="http://schemas.microsoft.com/office/drawing/2014/main" id="{EA94D105-6A34-D11A-6AC7-CBB21A1BD150}"/>
              </a:ext>
            </a:extLst>
          </p:cNvPr>
          <p:cNvPicPr>
            <a:picLocks noChangeAspect="1"/>
          </p:cNvPicPr>
          <p:nvPr/>
        </p:nvPicPr>
        <p:blipFill>
          <a:blip r:embed="rId74"/>
          <a:stretch>
            <a:fillRect/>
          </a:stretch>
        </p:blipFill>
        <p:spPr>
          <a:xfrm>
            <a:off x="2118999" y="4055717"/>
            <a:ext cx="903258" cy="245013"/>
          </a:xfrm>
          <a:prstGeom prst="rect">
            <a:avLst/>
          </a:prstGeom>
        </p:spPr>
      </p:pic>
      <p:pic>
        <p:nvPicPr>
          <p:cNvPr id="92" name="그림 91">
            <a:extLst>
              <a:ext uri="{FF2B5EF4-FFF2-40B4-BE49-F238E27FC236}">
                <a16:creationId xmlns:a16="http://schemas.microsoft.com/office/drawing/2014/main" id="{918F154F-5454-677E-4F7C-43E39AC835B4}"/>
              </a:ext>
            </a:extLst>
          </p:cNvPr>
          <p:cNvPicPr>
            <a:picLocks noChangeAspect="1"/>
          </p:cNvPicPr>
          <p:nvPr/>
        </p:nvPicPr>
        <p:blipFill>
          <a:blip r:embed="rId75"/>
          <a:stretch>
            <a:fillRect/>
          </a:stretch>
        </p:blipFill>
        <p:spPr>
          <a:xfrm>
            <a:off x="2317515" y="4647588"/>
            <a:ext cx="714224" cy="358420"/>
          </a:xfrm>
          <a:prstGeom prst="rect">
            <a:avLst/>
          </a:prstGeom>
        </p:spPr>
      </p:pic>
      <p:pic>
        <p:nvPicPr>
          <p:cNvPr id="93" name="그림 92">
            <a:extLst>
              <a:ext uri="{FF2B5EF4-FFF2-40B4-BE49-F238E27FC236}">
                <a16:creationId xmlns:a16="http://schemas.microsoft.com/office/drawing/2014/main" id="{26F22FD6-E19F-5109-E2A8-58625F603B28}"/>
              </a:ext>
            </a:extLst>
          </p:cNvPr>
          <p:cNvPicPr>
            <a:picLocks noChangeAspect="1"/>
          </p:cNvPicPr>
          <p:nvPr/>
        </p:nvPicPr>
        <p:blipFill>
          <a:blip r:embed="rId76"/>
          <a:stretch>
            <a:fillRect/>
          </a:stretch>
        </p:blipFill>
        <p:spPr>
          <a:xfrm>
            <a:off x="1349292" y="4024407"/>
            <a:ext cx="497440" cy="239296"/>
          </a:xfrm>
          <a:prstGeom prst="rect">
            <a:avLst/>
          </a:prstGeom>
        </p:spPr>
      </p:pic>
      <p:pic>
        <p:nvPicPr>
          <p:cNvPr id="94" name="그림 93">
            <a:extLst>
              <a:ext uri="{FF2B5EF4-FFF2-40B4-BE49-F238E27FC236}">
                <a16:creationId xmlns:a16="http://schemas.microsoft.com/office/drawing/2014/main" id="{940082C4-9D96-24ED-155F-6FFF60BA8F08}"/>
              </a:ext>
            </a:extLst>
          </p:cNvPr>
          <p:cNvPicPr>
            <a:picLocks noChangeAspect="1"/>
          </p:cNvPicPr>
          <p:nvPr/>
        </p:nvPicPr>
        <p:blipFill>
          <a:blip r:embed="rId77"/>
          <a:stretch>
            <a:fillRect/>
          </a:stretch>
        </p:blipFill>
        <p:spPr>
          <a:xfrm>
            <a:off x="340319" y="4503777"/>
            <a:ext cx="975277" cy="252686"/>
          </a:xfrm>
          <a:prstGeom prst="rect">
            <a:avLst/>
          </a:prstGeom>
        </p:spPr>
      </p:pic>
      <p:pic>
        <p:nvPicPr>
          <p:cNvPr id="95" name="그림 94">
            <a:extLst>
              <a:ext uri="{FF2B5EF4-FFF2-40B4-BE49-F238E27FC236}">
                <a16:creationId xmlns:a16="http://schemas.microsoft.com/office/drawing/2014/main" id="{BE941C94-2B59-D8FF-FF65-1F465E6ACEA8}"/>
              </a:ext>
            </a:extLst>
          </p:cNvPr>
          <p:cNvPicPr>
            <a:picLocks noChangeAspect="1"/>
          </p:cNvPicPr>
          <p:nvPr/>
        </p:nvPicPr>
        <p:blipFill>
          <a:blip r:embed="rId78"/>
          <a:stretch>
            <a:fillRect/>
          </a:stretch>
        </p:blipFill>
        <p:spPr>
          <a:xfrm>
            <a:off x="295623" y="5962182"/>
            <a:ext cx="963343" cy="274329"/>
          </a:xfrm>
          <a:prstGeom prst="rect">
            <a:avLst/>
          </a:prstGeom>
        </p:spPr>
      </p:pic>
      <p:pic>
        <p:nvPicPr>
          <p:cNvPr id="96" name="그림 95">
            <a:extLst>
              <a:ext uri="{FF2B5EF4-FFF2-40B4-BE49-F238E27FC236}">
                <a16:creationId xmlns:a16="http://schemas.microsoft.com/office/drawing/2014/main" id="{1A30C804-7B57-1BB6-60E8-EEBFC2F92A69}"/>
              </a:ext>
            </a:extLst>
          </p:cNvPr>
          <p:cNvPicPr>
            <a:picLocks noChangeAspect="1"/>
          </p:cNvPicPr>
          <p:nvPr/>
        </p:nvPicPr>
        <p:blipFill rotWithShape="1">
          <a:blip r:embed="rId79"/>
          <a:srcRect t="1" r="46901" b="-2207"/>
          <a:stretch/>
        </p:blipFill>
        <p:spPr>
          <a:xfrm>
            <a:off x="1370615" y="5654731"/>
            <a:ext cx="742524" cy="274329"/>
          </a:xfrm>
          <a:prstGeom prst="rect">
            <a:avLst/>
          </a:prstGeom>
        </p:spPr>
      </p:pic>
      <p:pic>
        <p:nvPicPr>
          <p:cNvPr id="97" name="그림 96">
            <a:extLst>
              <a:ext uri="{FF2B5EF4-FFF2-40B4-BE49-F238E27FC236}">
                <a16:creationId xmlns:a16="http://schemas.microsoft.com/office/drawing/2014/main" id="{0EAC9462-9DDD-B8A7-E5FC-25C05D6F7921}"/>
              </a:ext>
            </a:extLst>
          </p:cNvPr>
          <p:cNvPicPr>
            <a:picLocks noChangeAspect="1"/>
          </p:cNvPicPr>
          <p:nvPr/>
        </p:nvPicPr>
        <p:blipFill>
          <a:blip r:embed="rId80"/>
          <a:stretch>
            <a:fillRect/>
          </a:stretch>
        </p:blipFill>
        <p:spPr>
          <a:xfrm>
            <a:off x="2280207" y="5062396"/>
            <a:ext cx="825508" cy="257971"/>
          </a:xfrm>
          <a:prstGeom prst="rect">
            <a:avLst/>
          </a:prstGeom>
        </p:spPr>
      </p:pic>
      <p:pic>
        <p:nvPicPr>
          <p:cNvPr id="98" name="그림 97">
            <a:extLst>
              <a:ext uri="{FF2B5EF4-FFF2-40B4-BE49-F238E27FC236}">
                <a16:creationId xmlns:a16="http://schemas.microsoft.com/office/drawing/2014/main" id="{D599A32A-A313-F394-357D-182BC5C761B7}"/>
              </a:ext>
            </a:extLst>
          </p:cNvPr>
          <p:cNvPicPr>
            <a:picLocks noChangeAspect="1"/>
          </p:cNvPicPr>
          <p:nvPr/>
        </p:nvPicPr>
        <p:blipFill>
          <a:blip r:embed="rId81"/>
          <a:stretch>
            <a:fillRect/>
          </a:stretch>
        </p:blipFill>
        <p:spPr>
          <a:xfrm>
            <a:off x="1989949" y="5338747"/>
            <a:ext cx="1007591" cy="439481"/>
          </a:xfrm>
          <a:prstGeom prst="rect">
            <a:avLst/>
          </a:prstGeom>
        </p:spPr>
      </p:pic>
      <p:pic>
        <p:nvPicPr>
          <p:cNvPr id="101" name="그림 100">
            <a:extLst>
              <a:ext uri="{FF2B5EF4-FFF2-40B4-BE49-F238E27FC236}">
                <a16:creationId xmlns:a16="http://schemas.microsoft.com/office/drawing/2014/main" id="{9AF7329D-C0BE-1A0A-4003-D09AF42A7074}"/>
              </a:ext>
            </a:extLst>
          </p:cNvPr>
          <p:cNvPicPr>
            <a:picLocks noChangeAspect="1"/>
          </p:cNvPicPr>
          <p:nvPr/>
        </p:nvPicPr>
        <p:blipFill>
          <a:blip r:embed="rId82"/>
          <a:stretch>
            <a:fillRect/>
          </a:stretch>
        </p:blipFill>
        <p:spPr>
          <a:xfrm>
            <a:off x="1479651" y="5349302"/>
            <a:ext cx="1007591" cy="204242"/>
          </a:xfrm>
          <a:prstGeom prst="rect">
            <a:avLst/>
          </a:prstGeom>
        </p:spPr>
      </p:pic>
      <p:pic>
        <p:nvPicPr>
          <p:cNvPr id="56" name="그림 55">
            <a:extLst>
              <a:ext uri="{FF2B5EF4-FFF2-40B4-BE49-F238E27FC236}">
                <a16:creationId xmlns:a16="http://schemas.microsoft.com/office/drawing/2014/main" id="{6A8292F1-4C32-B207-391A-FA44C7D8545C}"/>
              </a:ext>
            </a:extLst>
          </p:cNvPr>
          <p:cNvPicPr>
            <a:picLocks noChangeAspect="1"/>
          </p:cNvPicPr>
          <p:nvPr/>
        </p:nvPicPr>
        <p:blipFill>
          <a:blip r:embed="rId83"/>
          <a:stretch>
            <a:fillRect/>
          </a:stretch>
        </p:blipFill>
        <p:spPr>
          <a:xfrm>
            <a:off x="2129557" y="3525158"/>
            <a:ext cx="974281" cy="254160"/>
          </a:xfrm>
          <a:prstGeom prst="rect">
            <a:avLst/>
          </a:prstGeom>
        </p:spPr>
      </p:pic>
      <p:pic>
        <p:nvPicPr>
          <p:cNvPr id="132" name="Picture 4" descr="한국재정정보원">
            <a:extLst>
              <a:ext uri="{FF2B5EF4-FFF2-40B4-BE49-F238E27FC236}">
                <a16:creationId xmlns:a16="http://schemas.microsoft.com/office/drawing/2014/main" id="{48AE6DD1-57AB-A375-F44A-ED51B178A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795" y="5502178"/>
            <a:ext cx="1177857" cy="270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직사각형 132">
            <a:extLst>
              <a:ext uri="{FF2B5EF4-FFF2-40B4-BE49-F238E27FC236}">
                <a16:creationId xmlns:a16="http://schemas.microsoft.com/office/drawing/2014/main" id="{080D2008-BA2E-10A6-10B2-F174C0386F03}"/>
              </a:ext>
            </a:extLst>
          </p:cNvPr>
          <p:cNvSpPr/>
          <p:nvPr/>
        </p:nvSpPr>
        <p:spPr>
          <a:xfrm>
            <a:off x="6168128" y="1405398"/>
            <a:ext cx="2880000" cy="5040000"/>
          </a:xfrm>
          <a:prstGeom prst="rect">
            <a:avLst/>
          </a:prstGeom>
          <a:noFill/>
          <a:ln w="12700" cap="flat" cmpd="sng" algn="ctr">
            <a:solidFill>
              <a:srgbClr val="005F4B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1072954" latinLnBrk="0">
              <a:defRPr/>
            </a:pPr>
            <a:endParaRPr lang="ko-KR" altLang="en-US" sz="1100" kern="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138" name="직사각형 137">
            <a:extLst>
              <a:ext uri="{FF2B5EF4-FFF2-40B4-BE49-F238E27FC236}">
                <a16:creationId xmlns:a16="http://schemas.microsoft.com/office/drawing/2014/main" id="{47943343-7DEF-FB9A-E0BE-4E411A5F8007}"/>
              </a:ext>
            </a:extLst>
          </p:cNvPr>
          <p:cNvSpPr/>
          <p:nvPr/>
        </p:nvSpPr>
        <p:spPr>
          <a:xfrm>
            <a:off x="6168128" y="1025844"/>
            <a:ext cx="2880000" cy="360000"/>
          </a:xfrm>
          <a:prstGeom prst="rect">
            <a:avLst/>
          </a:prstGeom>
          <a:solidFill>
            <a:srgbClr val="2377F2"/>
          </a:solidFill>
          <a:ln w="19050" cap="flat" cmpd="sng" algn="ctr">
            <a:solidFill>
              <a:srgbClr val="12315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1072954" latinLnBrk="0">
              <a:defRPr/>
            </a:pPr>
            <a:r>
              <a:rPr lang="ko-KR" altLang="en-US" sz="1100" b="1" kern="0" dirty="0">
                <a:solidFill>
                  <a:schemeClr val="bg1"/>
                </a:solidFill>
                <a:latin typeface="맑은 고딕" panose="020F0502020204030204"/>
                <a:ea typeface="맑은 고딕" panose="020B0503020000020004" pitchFamily="50" charset="-127"/>
              </a:rPr>
              <a:t>공공</a:t>
            </a:r>
            <a:endParaRPr lang="en-US" altLang="ko-KR" sz="1100" b="1" kern="0" dirty="0">
              <a:solidFill>
                <a:schemeClr val="bg1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pic>
        <p:nvPicPr>
          <p:cNvPr id="160" name="그림 159">
            <a:extLst>
              <a:ext uri="{FF2B5EF4-FFF2-40B4-BE49-F238E27FC236}">
                <a16:creationId xmlns:a16="http://schemas.microsoft.com/office/drawing/2014/main" id="{910BA5CA-5DA6-85E1-3B56-E0D62DC9858F}"/>
              </a:ext>
            </a:extLst>
          </p:cNvPr>
          <p:cNvPicPr>
            <a:picLocks noChangeAspect="1"/>
          </p:cNvPicPr>
          <p:nvPr/>
        </p:nvPicPr>
        <p:blipFill>
          <a:blip r:embed="rId85"/>
          <a:stretch>
            <a:fillRect/>
          </a:stretch>
        </p:blipFill>
        <p:spPr>
          <a:xfrm>
            <a:off x="6249922" y="1465609"/>
            <a:ext cx="984986" cy="295971"/>
          </a:xfrm>
          <a:prstGeom prst="rect">
            <a:avLst/>
          </a:prstGeom>
        </p:spPr>
      </p:pic>
      <p:pic>
        <p:nvPicPr>
          <p:cNvPr id="161" name="그림 160">
            <a:extLst>
              <a:ext uri="{FF2B5EF4-FFF2-40B4-BE49-F238E27FC236}">
                <a16:creationId xmlns:a16="http://schemas.microsoft.com/office/drawing/2014/main" id="{BF28393E-8B4D-3E1D-70AD-5C306F369D24}"/>
              </a:ext>
            </a:extLst>
          </p:cNvPr>
          <p:cNvPicPr>
            <a:picLocks noChangeAspect="1"/>
          </p:cNvPicPr>
          <p:nvPr/>
        </p:nvPicPr>
        <p:blipFill>
          <a:blip r:embed="rId8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115" y="1471107"/>
            <a:ext cx="877155" cy="282853"/>
          </a:xfrm>
          <a:prstGeom prst="rect">
            <a:avLst/>
          </a:prstGeom>
        </p:spPr>
      </p:pic>
      <p:pic>
        <p:nvPicPr>
          <p:cNvPr id="162" name="그림 161">
            <a:extLst>
              <a:ext uri="{FF2B5EF4-FFF2-40B4-BE49-F238E27FC236}">
                <a16:creationId xmlns:a16="http://schemas.microsoft.com/office/drawing/2014/main" id="{E90E0DD6-C7A3-33A7-B476-72C9DDCF51C1}"/>
              </a:ext>
            </a:extLst>
          </p:cNvPr>
          <p:cNvPicPr>
            <a:picLocks noChangeAspect="1"/>
          </p:cNvPicPr>
          <p:nvPr/>
        </p:nvPicPr>
        <p:blipFill>
          <a:blip r:embed="rId87"/>
          <a:stretch>
            <a:fillRect/>
          </a:stretch>
        </p:blipFill>
        <p:spPr>
          <a:xfrm>
            <a:off x="7299809" y="1781493"/>
            <a:ext cx="892565" cy="314396"/>
          </a:xfrm>
          <a:prstGeom prst="rect">
            <a:avLst/>
          </a:prstGeom>
        </p:spPr>
      </p:pic>
      <p:pic>
        <p:nvPicPr>
          <p:cNvPr id="163" name="그림 162">
            <a:extLst>
              <a:ext uri="{FF2B5EF4-FFF2-40B4-BE49-F238E27FC236}">
                <a16:creationId xmlns:a16="http://schemas.microsoft.com/office/drawing/2014/main" id="{ED123354-2AEF-D7C6-1F2A-816A4D1CF7B6}"/>
              </a:ext>
            </a:extLst>
          </p:cNvPr>
          <p:cNvPicPr>
            <a:picLocks noChangeAspect="1"/>
          </p:cNvPicPr>
          <p:nvPr/>
        </p:nvPicPr>
        <p:blipFill>
          <a:blip r:embed="rId88"/>
          <a:stretch>
            <a:fillRect/>
          </a:stretch>
        </p:blipFill>
        <p:spPr>
          <a:xfrm>
            <a:off x="6290862" y="5787517"/>
            <a:ext cx="1264831" cy="266280"/>
          </a:xfrm>
          <a:prstGeom prst="rect">
            <a:avLst/>
          </a:prstGeom>
        </p:spPr>
      </p:pic>
      <p:pic>
        <p:nvPicPr>
          <p:cNvPr id="177" name="그림 176">
            <a:extLst>
              <a:ext uri="{FF2B5EF4-FFF2-40B4-BE49-F238E27FC236}">
                <a16:creationId xmlns:a16="http://schemas.microsoft.com/office/drawing/2014/main" id="{5C44F29D-02D3-0547-A574-C8B08D7C61A8}"/>
              </a:ext>
            </a:extLst>
          </p:cNvPr>
          <p:cNvPicPr>
            <a:picLocks noChangeAspect="1"/>
          </p:cNvPicPr>
          <p:nvPr/>
        </p:nvPicPr>
        <p:blipFill rotWithShape="1"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5" t="6503" r="14375" b="9968"/>
          <a:stretch/>
        </p:blipFill>
        <p:spPr>
          <a:xfrm>
            <a:off x="7594157" y="3992306"/>
            <a:ext cx="1285855" cy="266713"/>
          </a:xfrm>
          <a:prstGeom prst="rect">
            <a:avLst/>
          </a:prstGeom>
        </p:spPr>
      </p:pic>
      <p:pic>
        <p:nvPicPr>
          <p:cNvPr id="178" name="그림 177">
            <a:extLst>
              <a:ext uri="{FF2B5EF4-FFF2-40B4-BE49-F238E27FC236}">
                <a16:creationId xmlns:a16="http://schemas.microsoft.com/office/drawing/2014/main" id="{C37F5A9A-B050-B635-291A-854C986E50C9}"/>
              </a:ext>
            </a:extLst>
          </p:cNvPr>
          <p:cNvPicPr>
            <a:picLocks noChangeAspect="1"/>
          </p:cNvPicPr>
          <p:nvPr/>
        </p:nvPicPr>
        <p:blipFill>
          <a:blip r:embed="rId9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196" y="4616478"/>
            <a:ext cx="1300186" cy="706256"/>
          </a:xfrm>
          <a:prstGeom prst="rect">
            <a:avLst/>
          </a:prstGeom>
        </p:spPr>
      </p:pic>
      <p:pic>
        <p:nvPicPr>
          <p:cNvPr id="179" name="그림 178">
            <a:extLst>
              <a:ext uri="{FF2B5EF4-FFF2-40B4-BE49-F238E27FC236}">
                <a16:creationId xmlns:a16="http://schemas.microsoft.com/office/drawing/2014/main" id="{124489F5-07AB-55D7-BFE6-5A541D9C9180}"/>
              </a:ext>
            </a:extLst>
          </p:cNvPr>
          <p:cNvPicPr>
            <a:picLocks noChangeAspect="1"/>
          </p:cNvPicPr>
          <p:nvPr/>
        </p:nvPicPr>
        <p:blipFill>
          <a:blip r:embed="rId9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410" y="3072641"/>
            <a:ext cx="1173529" cy="319451"/>
          </a:xfrm>
          <a:prstGeom prst="rect">
            <a:avLst/>
          </a:prstGeom>
        </p:spPr>
      </p:pic>
      <p:pic>
        <p:nvPicPr>
          <p:cNvPr id="180" name="그림 179">
            <a:extLst>
              <a:ext uri="{FF2B5EF4-FFF2-40B4-BE49-F238E27FC236}">
                <a16:creationId xmlns:a16="http://schemas.microsoft.com/office/drawing/2014/main" id="{4C5B5D1B-2928-BC53-F0B4-9640F96642EA}"/>
              </a:ext>
            </a:extLst>
          </p:cNvPr>
          <p:cNvPicPr>
            <a:picLocks noChangeAspect="1"/>
          </p:cNvPicPr>
          <p:nvPr/>
        </p:nvPicPr>
        <p:blipFill>
          <a:blip r:embed="rId92"/>
          <a:stretch>
            <a:fillRect/>
          </a:stretch>
        </p:blipFill>
        <p:spPr>
          <a:xfrm>
            <a:off x="6290862" y="6079889"/>
            <a:ext cx="1351874" cy="226752"/>
          </a:xfrm>
          <a:prstGeom prst="rect">
            <a:avLst/>
          </a:prstGeom>
        </p:spPr>
      </p:pic>
      <p:pic>
        <p:nvPicPr>
          <p:cNvPr id="181" name="그림 180">
            <a:extLst>
              <a:ext uri="{FF2B5EF4-FFF2-40B4-BE49-F238E27FC236}">
                <a16:creationId xmlns:a16="http://schemas.microsoft.com/office/drawing/2014/main" id="{3A83BE0E-A881-C0D2-5DBD-2D99F9C730E0}"/>
              </a:ext>
            </a:extLst>
          </p:cNvPr>
          <p:cNvPicPr>
            <a:picLocks noChangeAspect="1"/>
          </p:cNvPicPr>
          <p:nvPr/>
        </p:nvPicPr>
        <p:blipFill>
          <a:blip r:embed="rId9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032" y="4978330"/>
            <a:ext cx="1170873" cy="143426"/>
          </a:xfrm>
          <a:prstGeom prst="rect">
            <a:avLst/>
          </a:prstGeom>
        </p:spPr>
      </p:pic>
      <p:pic>
        <p:nvPicPr>
          <p:cNvPr id="182" name="그림 181">
            <a:extLst>
              <a:ext uri="{FF2B5EF4-FFF2-40B4-BE49-F238E27FC236}">
                <a16:creationId xmlns:a16="http://schemas.microsoft.com/office/drawing/2014/main" id="{827D24C2-8785-6E87-13D3-DCA69E5C4643}"/>
              </a:ext>
            </a:extLst>
          </p:cNvPr>
          <p:cNvPicPr>
            <a:picLocks noChangeAspect="1"/>
          </p:cNvPicPr>
          <p:nvPr/>
        </p:nvPicPr>
        <p:blipFill>
          <a:blip r:embed="rId94"/>
          <a:stretch>
            <a:fillRect/>
          </a:stretch>
        </p:blipFill>
        <p:spPr>
          <a:xfrm>
            <a:off x="6284076" y="2745900"/>
            <a:ext cx="1386233" cy="362556"/>
          </a:xfrm>
          <a:prstGeom prst="rect">
            <a:avLst/>
          </a:prstGeom>
        </p:spPr>
      </p:pic>
      <p:pic>
        <p:nvPicPr>
          <p:cNvPr id="183" name="그림 182">
            <a:extLst>
              <a:ext uri="{FF2B5EF4-FFF2-40B4-BE49-F238E27FC236}">
                <a16:creationId xmlns:a16="http://schemas.microsoft.com/office/drawing/2014/main" id="{33A66F73-4115-90CB-0B5C-1C7686066506}"/>
              </a:ext>
            </a:extLst>
          </p:cNvPr>
          <p:cNvPicPr>
            <a:picLocks noChangeAspect="1"/>
          </p:cNvPicPr>
          <p:nvPr/>
        </p:nvPicPr>
        <p:blipFill>
          <a:blip r:embed="rId95"/>
          <a:stretch>
            <a:fillRect/>
          </a:stretch>
        </p:blipFill>
        <p:spPr>
          <a:xfrm>
            <a:off x="6271938" y="2105156"/>
            <a:ext cx="1341033" cy="286546"/>
          </a:xfrm>
          <a:prstGeom prst="rect">
            <a:avLst/>
          </a:prstGeom>
        </p:spPr>
      </p:pic>
      <p:pic>
        <p:nvPicPr>
          <p:cNvPr id="184" name="그림 183">
            <a:extLst>
              <a:ext uri="{FF2B5EF4-FFF2-40B4-BE49-F238E27FC236}">
                <a16:creationId xmlns:a16="http://schemas.microsoft.com/office/drawing/2014/main" id="{488A999E-C5FD-3F6D-8DC6-98F4845FE689}"/>
              </a:ext>
            </a:extLst>
          </p:cNvPr>
          <p:cNvPicPr>
            <a:picLocks noChangeAspect="1"/>
          </p:cNvPicPr>
          <p:nvPr/>
        </p:nvPicPr>
        <p:blipFill>
          <a:blip r:embed="rId96"/>
          <a:stretch>
            <a:fillRect/>
          </a:stretch>
        </p:blipFill>
        <p:spPr>
          <a:xfrm>
            <a:off x="7662244" y="2152096"/>
            <a:ext cx="1261832" cy="203152"/>
          </a:xfrm>
          <a:prstGeom prst="rect">
            <a:avLst/>
          </a:prstGeom>
        </p:spPr>
      </p:pic>
      <p:pic>
        <p:nvPicPr>
          <p:cNvPr id="185" name="그림 184">
            <a:extLst>
              <a:ext uri="{FF2B5EF4-FFF2-40B4-BE49-F238E27FC236}">
                <a16:creationId xmlns:a16="http://schemas.microsoft.com/office/drawing/2014/main" id="{D7D12039-CE0C-D73C-4C5C-FC17D5BB6576}"/>
              </a:ext>
            </a:extLst>
          </p:cNvPr>
          <p:cNvPicPr>
            <a:picLocks noChangeAspect="1"/>
          </p:cNvPicPr>
          <p:nvPr/>
        </p:nvPicPr>
        <p:blipFill>
          <a:blip r:embed="rId97"/>
          <a:stretch>
            <a:fillRect/>
          </a:stretch>
        </p:blipFill>
        <p:spPr>
          <a:xfrm>
            <a:off x="6262160" y="2427900"/>
            <a:ext cx="1066852" cy="316722"/>
          </a:xfrm>
          <a:prstGeom prst="rect">
            <a:avLst/>
          </a:prstGeom>
        </p:spPr>
      </p:pic>
      <p:pic>
        <p:nvPicPr>
          <p:cNvPr id="186" name="그림 185">
            <a:extLst>
              <a:ext uri="{FF2B5EF4-FFF2-40B4-BE49-F238E27FC236}">
                <a16:creationId xmlns:a16="http://schemas.microsoft.com/office/drawing/2014/main" id="{675C630D-AA02-DB64-7B41-ED32818735A4}"/>
              </a:ext>
            </a:extLst>
          </p:cNvPr>
          <p:cNvPicPr>
            <a:picLocks noChangeAspect="1"/>
          </p:cNvPicPr>
          <p:nvPr/>
        </p:nvPicPr>
        <p:blipFill>
          <a:blip r:embed="rId98"/>
          <a:stretch>
            <a:fillRect/>
          </a:stretch>
        </p:blipFill>
        <p:spPr>
          <a:xfrm>
            <a:off x="7352791" y="2436394"/>
            <a:ext cx="1066852" cy="298718"/>
          </a:xfrm>
          <a:prstGeom prst="rect">
            <a:avLst/>
          </a:prstGeom>
        </p:spPr>
      </p:pic>
      <p:pic>
        <p:nvPicPr>
          <p:cNvPr id="187" name="그림 186">
            <a:extLst>
              <a:ext uri="{FF2B5EF4-FFF2-40B4-BE49-F238E27FC236}">
                <a16:creationId xmlns:a16="http://schemas.microsoft.com/office/drawing/2014/main" id="{2B633F67-2473-C518-E763-B7F62AAAFB1A}"/>
              </a:ext>
            </a:extLst>
          </p:cNvPr>
          <p:cNvPicPr>
            <a:picLocks noChangeAspect="1"/>
          </p:cNvPicPr>
          <p:nvPr/>
        </p:nvPicPr>
        <p:blipFill>
          <a:blip r:embed="rId99"/>
          <a:stretch>
            <a:fillRect/>
          </a:stretch>
        </p:blipFill>
        <p:spPr>
          <a:xfrm>
            <a:off x="6293423" y="3054966"/>
            <a:ext cx="1385313" cy="255447"/>
          </a:xfrm>
          <a:prstGeom prst="rect">
            <a:avLst/>
          </a:prstGeom>
        </p:spPr>
      </p:pic>
      <p:pic>
        <p:nvPicPr>
          <p:cNvPr id="188" name="그림 187">
            <a:extLst>
              <a:ext uri="{FF2B5EF4-FFF2-40B4-BE49-F238E27FC236}">
                <a16:creationId xmlns:a16="http://schemas.microsoft.com/office/drawing/2014/main" id="{396507C4-F66B-ACE5-2DFD-D88F838035E9}"/>
              </a:ext>
            </a:extLst>
          </p:cNvPr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6263434" y="3353835"/>
            <a:ext cx="1341316" cy="230199"/>
          </a:xfrm>
          <a:prstGeom prst="rect">
            <a:avLst/>
          </a:prstGeom>
        </p:spPr>
      </p:pic>
      <p:pic>
        <p:nvPicPr>
          <p:cNvPr id="189" name="그림 188">
            <a:extLst>
              <a:ext uri="{FF2B5EF4-FFF2-40B4-BE49-F238E27FC236}">
                <a16:creationId xmlns:a16="http://schemas.microsoft.com/office/drawing/2014/main" id="{1F70D5E7-AA6F-74A4-9EF7-FB974548B2E4}"/>
              </a:ext>
            </a:extLst>
          </p:cNvPr>
          <p:cNvPicPr>
            <a:picLocks noChangeAspect="1"/>
          </p:cNvPicPr>
          <p:nvPr/>
        </p:nvPicPr>
        <p:blipFill>
          <a:blip r:embed="rId101"/>
          <a:stretch>
            <a:fillRect/>
          </a:stretch>
        </p:blipFill>
        <p:spPr>
          <a:xfrm>
            <a:off x="6243868" y="3617228"/>
            <a:ext cx="1403697" cy="296839"/>
          </a:xfrm>
          <a:prstGeom prst="rect">
            <a:avLst/>
          </a:prstGeom>
        </p:spPr>
      </p:pic>
      <p:pic>
        <p:nvPicPr>
          <p:cNvPr id="190" name="그림 189">
            <a:extLst>
              <a:ext uri="{FF2B5EF4-FFF2-40B4-BE49-F238E27FC236}">
                <a16:creationId xmlns:a16="http://schemas.microsoft.com/office/drawing/2014/main" id="{52D14386-0BA9-178F-F7B1-4AF5FF19A775}"/>
              </a:ext>
            </a:extLst>
          </p:cNvPr>
          <p:cNvPicPr>
            <a:picLocks noChangeAspect="1"/>
          </p:cNvPicPr>
          <p:nvPr/>
        </p:nvPicPr>
        <p:blipFill>
          <a:blip r:embed="rId102"/>
          <a:stretch>
            <a:fillRect/>
          </a:stretch>
        </p:blipFill>
        <p:spPr>
          <a:xfrm>
            <a:off x="7707193" y="3382240"/>
            <a:ext cx="1159851" cy="256388"/>
          </a:xfrm>
          <a:prstGeom prst="rect">
            <a:avLst/>
          </a:prstGeom>
        </p:spPr>
      </p:pic>
      <p:pic>
        <p:nvPicPr>
          <p:cNvPr id="191" name="그림 190">
            <a:extLst>
              <a:ext uri="{FF2B5EF4-FFF2-40B4-BE49-F238E27FC236}">
                <a16:creationId xmlns:a16="http://schemas.microsoft.com/office/drawing/2014/main" id="{D1466754-E11C-7604-D6EC-8BBC77206C03}"/>
              </a:ext>
            </a:extLst>
          </p:cNvPr>
          <p:cNvPicPr>
            <a:picLocks noChangeAspect="1"/>
          </p:cNvPicPr>
          <p:nvPr/>
        </p:nvPicPr>
        <p:blipFill>
          <a:blip r:embed="rId103"/>
          <a:stretch>
            <a:fillRect/>
          </a:stretch>
        </p:blipFill>
        <p:spPr>
          <a:xfrm>
            <a:off x="8422379" y="2362308"/>
            <a:ext cx="533277" cy="398713"/>
          </a:xfrm>
          <a:prstGeom prst="rect">
            <a:avLst/>
          </a:prstGeom>
        </p:spPr>
      </p:pic>
      <p:pic>
        <p:nvPicPr>
          <p:cNvPr id="1024" name="그림 1023">
            <a:extLst>
              <a:ext uri="{FF2B5EF4-FFF2-40B4-BE49-F238E27FC236}">
                <a16:creationId xmlns:a16="http://schemas.microsoft.com/office/drawing/2014/main" id="{C705AE2F-8276-6F19-392A-D702D2E79959}"/>
              </a:ext>
            </a:extLst>
          </p:cNvPr>
          <p:cNvPicPr>
            <a:picLocks noChangeAspect="1"/>
          </p:cNvPicPr>
          <p:nvPr/>
        </p:nvPicPr>
        <p:blipFill rotWithShape="1">
          <a:blip r:embed="rId104"/>
          <a:srcRect b="10188"/>
          <a:stretch/>
        </p:blipFill>
        <p:spPr>
          <a:xfrm>
            <a:off x="8200020" y="1816271"/>
            <a:ext cx="754469" cy="358284"/>
          </a:xfrm>
          <a:prstGeom prst="rect">
            <a:avLst/>
          </a:prstGeom>
        </p:spPr>
      </p:pic>
      <p:pic>
        <p:nvPicPr>
          <p:cNvPr id="1025" name="그림 1024">
            <a:extLst>
              <a:ext uri="{FF2B5EF4-FFF2-40B4-BE49-F238E27FC236}">
                <a16:creationId xmlns:a16="http://schemas.microsoft.com/office/drawing/2014/main" id="{976DD076-4FEF-CE55-18B9-F3161483501C}"/>
              </a:ext>
            </a:extLst>
          </p:cNvPr>
          <p:cNvPicPr>
            <a:picLocks noChangeAspect="1"/>
          </p:cNvPicPr>
          <p:nvPr/>
        </p:nvPicPr>
        <p:blipFill>
          <a:blip r:embed="rId105"/>
          <a:stretch>
            <a:fillRect/>
          </a:stretch>
        </p:blipFill>
        <p:spPr>
          <a:xfrm>
            <a:off x="6273066" y="5169139"/>
            <a:ext cx="929471" cy="265872"/>
          </a:xfrm>
          <a:prstGeom prst="rect">
            <a:avLst/>
          </a:prstGeom>
        </p:spPr>
      </p:pic>
      <p:pic>
        <p:nvPicPr>
          <p:cNvPr id="1027" name="그림 1026">
            <a:extLst>
              <a:ext uri="{FF2B5EF4-FFF2-40B4-BE49-F238E27FC236}">
                <a16:creationId xmlns:a16="http://schemas.microsoft.com/office/drawing/2014/main" id="{0E1D95B1-B653-E9CF-E33B-F3F8BC92AEDA}"/>
              </a:ext>
            </a:extLst>
          </p:cNvPr>
          <p:cNvPicPr>
            <a:picLocks noChangeAspect="1"/>
          </p:cNvPicPr>
          <p:nvPr/>
        </p:nvPicPr>
        <p:blipFill>
          <a:blip r:embed="rId106"/>
          <a:stretch>
            <a:fillRect/>
          </a:stretch>
        </p:blipFill>
        <p:spPr>
          <a:xfrm>
            <a:off x="7757824" y="3648298"/>
            <a:ext cx="1068830" cy="275197"/>
          </a:xfrm>
          <a:prstGeom prst="rect">
            <a:avLst/>
          </a:prstGeom>
        </p:spPr>
      </p:pic>
      <p:pic>
        <p:nvPicPr>
          <p:cNvPr id="1028" name="그림 1027">
            <a:extLst>
              <a:ext uri="{FF2B5EF4-FFF2-40B4-BE49-F238E27FC236}">
                <a16:creationId xmlns:a16="http://schemas.microsoft.com/office/drawing/2014/main" id="{EDAC3F3D-98A2-62AE-1441-20371CA0C56B}"/>
              </a:ext>
            </a:extLst>
          </p:cNvPr>
          <p:cNvPicPr>
            <a:picLocks noChangeAspect="1"/>
          </p:cNvPicPr>
          <p:nvPr/>
        </p:nvPicPr>
        <p:blipFill rotWithShape="1">
          <a:blip r:embed="rId10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0" t="8391" r="10391" b="8391"/>
          <a:stretch/>
        </p:blipFill>
        <p:spPr>
          <a:xfrm>
            <a:off x="8400694" y="4263511"/>
            <a:ext cx="577190" cy="309046"/>
          </a:xfrm>
          <a:prstGeom prst="rect">
            <a:avLst/>
          </a:prstGeom>
        </p:spPr>
      </p:pic>
      <p:pic>
        <p:nvPicPr>
          <p:cNvPr id="1029" name="그림 1028">
            <a:extLst>
              <a:ext uri="{FF2B5EF4-FFF2-40B4-BE49-F238E27FC236}">
                <a16:creationId xmlns:a16="http://schemas.microsoft.com/office/drawing/2014/main" id="{5C02FD09-9A22-5E42-CED5-1BA77526F09F}"/>
              </a:ext>
            </a:extLst>
          </p:cNvPr>
          <p:cNvPicPr>
            <a:picLocks noChangeAspect="1"/>
          </p:cNvPicPr>
          <p:nvPr/>
        </p:nvPicPr>
        <p:blipFill>
          <a:blip r:embed="rId108"/>
          <a:stretch>
            <a:fillRect/>
          </a:stretch>
        </p:blipFill>
        <p:spPr>
          <a:xfrm>
            <a:off x="6242986" y="3946819"/>
            <a:ext cx="1351172" cy="280594"/>
          </a:xfrm>
          <a:prstGeom prst="rect">
            <a:avLst/>
          </a:prstGeom>
        </p:spPr>
      </p:pic>
      <p:pic>
        <p:nvPicPr>
          <p:cNvPr id="1031" name="그림 1030">
            <a:extLst>
              <a:ext uri="{FF2B5EF4-FFF2-40B4-BE49-F238E27FC236}">
                <a16:creationId xmlns:a16="http://schemas.microsoft.com/office/drawing/2014/main" id="{43828776-8897-BA4B-0962-F07DB04490D7}"/>
              </a:ext>
            </a:extLst>
          </p:cNvPr>
          <p:cNvPicPr>
            <a:picLocks noChangeAspect="1"/>
          </p:cNvPicPr>
          <p:nvPr/>
        </p:nvPicPr>
        <p:blipFill>
          <a:blip r:embed="rId109"/>
          <a:stretch>
            <a:fillRect/>
          </a:stretch>
        </p:blipFill>
        <p:spPr>
          <a:xfrm>
            <a:off x="7348404" y="4314677"/>
            <a:ext cx="1036985" cy="228503"/>
          </a:xfrm>
          <a:prstGeom prst="rect">
            <a:avLst/>
          </a:prstGeom>
        </p:spPr>
      </p:pic>
      <p:pic>
        <p:nvPicPr>
          <p:cNvPr id="165" name="그림 164">
            <a:extLst>
              <a:ext uri="{FF2B5EF4-FFF2-40B4-BE49-F238E27FC236}">
                <a16:creationId xmlns:a16="http://schemas.microsoft.com/office/drawing/2014/main" id="{8CE485D8-555E-B0EB-735D-54D1A97A14BD}"/>
              </a:ext>
            </a:extLst>
          </p:cNvPr>
          <p:cNvPicPr>
            <a:picLocks noChangeAspect="1"/>
          </p:cNvPicPr>
          <p:nvPr/>
        </p:nvPicPr>
        <p:blipFill>
          <a:blip r:embed="rId110"/>
          <a:stretch>
            <a:fillRect/>
          </a:stretch>
        </p:blipFill>
        <p:spPr>
          <a:xfrm>
            <a:off x="7675933" y="2817562"/>
            <a:ext cx="815648" cy="250452"/>
          </a:xfrm>
          <a:prstGeom prst="rect">
            <a:avLst/>
          </a:prstGeom>
        </p:spPr>
      </p:pic>
      <p:pic>
        <p:nvPicPr>
          <p:cNvPr id="166" name="그림 165">
            <a:extLst>
              <a:ext uri="{FF2B5EF4-FFF2-40B4-BE49-F238E27FC236}">
                <a16:creationId xmlns:a16="http://schemas.microsoft.com/office/drawing/2014/main" id="{08E660E7-4D08-EE37-C0C4-91485E823E4B}"/>
              </a:ext>
            </a:extLst>
          </p:cNvPr>
          <p:cNvPicPr>
            <a:picLocks noChangeAspect="1"/>
          </p:cNvPicPr>
          <p:nvPr/>
        </p:nvPicPr>
        <p:blipFill>
          <a:blip r:embed="rId111"/>
          <a:stretch>
            <a:fillRect/>
          </a:stretch>
        </p:blipFill>
        <p:spPr>
          <a:xfrm>
            <a:off x="7702131" y="5946233"/>
            <a:ext cx="1162900" cy="342690"/>
          </a:xfrm>
          <a:prstGeom prst="rect">
            <a:avLst/>
          </a:prstGeom>
        </p:spPr>
      </p:pic>
      <p:pic>
        <p:nvPicPr>
          <p:cNvPr id="167" name="그림 166">
            <a:extLst>
              <a:ext uri="{FF2B5EF4-FFF2-40B4-BE49-F238E27FC236}">
                <a16:creationId xmlns:a16="http://schemas.microsoft.com/office/drawing/2014/main" id="{D9911D92-442D-A947-2BD7-25E46BE7A336}"/>
              </a:ext>
            </a:extLst>
          </p:cNvPr>
          <p:cNvPicPr>
            <a:picLocks noChangeAspect="1"/>
          </p:cNvPicPr>
          <p:nvPr/>
        </p:nvPicPr>
        <p:blipFill>
          <a:blip r:embed="rId112"/>
          <a:stretch>
            <a:fillRect/>
          </a:stretch>
        </p:blipFill>
        <p:spPr>
          <a:xfrm>
            <a:off x="7513839" y="5475652"/>
            <a:ext cx="1486385" cy="265352"/>
          </a:xfrm>
          <a:prstGeom prst="rect">
            <a:avLst/>
          </a:prstGeom>
        </p:spPr>
      </p:pic>
      <p:pic>
        <p:nvPicPr>
          <p:cNvPr id="168" name="그림 167">
            <a:extLst>
              <a:ext uri="{FF2B5EF4-FFF2-40B4-BE49-F238E27FC236}">
                <a16:creationId xmlns:a16="http://schemas.microsoft.com/office/drawing/2014/main" id="{C32FA402-7183-A0E6-00E5-D3730329B0FB}"/>
              </a:ext>
            </a:extLst>
          </p:cNvPr>
          <p:cNvPicPr>
            <a:picLocks noChangeAspect="1"/>
          </p:cNvPicPr>
          <p:nvPr/>
        </p:nvPicPr>
        <p:blipFill>
          <a:blip r:embed="rId113"/>
          <a:stretch>
            <a:fillRect/>
          </a:stretch>
        </p:blipFill>
        <p:spPr>
          <a:xfrm>
            <a:off x="7211580" y="5186076"/>
            <a:ext cx="1032562" cy="281818"/>
          </a:xfrm>
          <a:prstGeom prst="rect">
            <a:avLst/>
          </a:prstGeom>
        </p:spPr>
      </p:pic>
      <p:pic>
        <p:nvPicPr>
          <p:cNvPr id="169" name="그림 168">
            <a:extLst>
              <a:ext uri="{FF2B5EF4-FFF2-40B4-BE49-F238E27FC236}">
                <a16:creationId xmlns:a16="http://schemas.microsoft.com/office/drawing/2014/main" id="{0AEACD26-BFA4-8D48-F411-10D40C44DAC6}"/>
              </a:ext>
            </a:extLst>
          </p:cNvPr>
          <p:cNvPicPr>
            <a:picLocks noChangeAspect="1"/>
          </p:cNvPicPr>
          <p:nvPr/>
        </p:nvPicPr>
        <p:blipFill>
          <a:blip r:embed="rId114"/>
          <a:stretch>
            <a:fillRect/>
          </a:stretch>
        </p:blipFill>
        <p:spPr>
          <a:xfrm>
            <a:off x="8158643" y="1461776"/>
            <a:ext cx="863719" cy="288341"/>
          </a:xfrm>
          <a:prstGeom prst="rect">
            <a:avLst/>
          </a:prstGeom>
        </p:spPr>
      </p:pic>
      <p:pic>
        <p:nvPicPr>
          <p:cNvPr id="170" name="그림 169">
            <a:extLst>
              <a:ext uri="{FF2B5EF4-FFF2-40B4-BE49-F238E27FC236}">
                <a16:creationId xmlns:a16="http://schemas.microsoft.com/office/drawing/2014/main" id="{FAB31BBF-E211-05B6-C9DE-9B404B5EA99B}"/>
              </a:ext>
            </a:extLst>
          </p:cNvPr>
          <p:cNvPicPr>
            <a:picLocks noChangeAspect="1"/>
          </p:cNvPicPr>
          <p:nvPr/>
        </p:nvPicPr>
        <p:blipFill>
          <a:blip r:embed="rId115"/>
          <a:stretch>
            <a:fillRect/>
          </a:stretch>
        </p:blipFill>
        <p:spPr>
          <a:xfrm>
            <a:off x="8244142" y="5085079"/>
            <a:ext cx="726671" cy="427219"/>
          </a:xfrm>
          <a:prstGeom prst="rect">
            <a:avLst/>
          </a:prstGeom>
        </p:spPr>
      </p:pic>
      <p:pic>
        <p:nvPicPr>
          <p:cNvPr id="171" name="그림 170">
            <a:extLst>
              <a:ext uri="{FF2B5EF4-FFF2-40B4-BE49-F238E27FC236}">
                <a16:creationId xmlns:a16="http://schemas.microsoft.com/office/drawing/2014/main" id="{E3CE8736-AA5C-688D-568D-ABA7C90B5F46}"/>
              </a:ext>
            </a:extLst>
          </p:cNvPr>
          <p:cNvPicPr>
            <a:picLocks noChangeAspect="1"/>
          </p:cNvPicPr>
          <p:nvPr/>
        </p:nvPicPr>
        <p:blipFill>
          <a:blip r:embed="rId116"/>
          <a:stretch>
            <a:fillRect/>
          </a:stretch>
        </p:blipFill>
        <p:spPr>
          <a:xfrm>
            <a:off x="6261834" y="1797152"/>
            <a:ext cx="984720" cy="309113"/>
          </a:xfrm>
          <a:prstGeom prst="rect">
            <a:avLst/>
          </a:prstGeom>
        </p:spPr>
      </p:pic>
      <p:pic>
        <p:nvPicPr>
          <p:cNvPr id="172" name="그림 171">
            <a:extLst>
              <a:ext uri="{FF2B5EF4-FFF2-40B4-BE49-F238E27FC236}">
                <a16:creationId xmlns:a16="http://schemas.microsoft.com/office/drawing/2014/main" id="{0B417DA8-59A5-B97E-A873-E20B286C887F}"/>
              </a:ext>
            </a:extLst>
          </p:cNvPr>
          <p:cNvPicPr>
            <a:picLocks noChangeAspect="1"/>
          </p:cNvPicPr>
          <p:nvPr/>
        </p:nvPicPr>
        <p:blipFill>
          <a:blip r:embed="rId117"/>
          <a:stretch>
            <a:fillRect/>
          </a:stretch>
        </p:blipFill>
        <p:spPr>
          <a:xfrm>
            <a:off x="7745290" y="5802700"/>
            <a:ext cx="1102765" cy="221520"/>
          </a:xfrm>
          <a:prstGeom prst="rect">
            <a:avLst/>
          </a:prstGeom>
        </p:spPr>
      </p:pic>
      <p:pic>
        <p:nvPicPr>
          <p:cNvPr id="173" name="그림 172">
            <a:extLst>
              <a:ext uri="{FF2B5EF4-FFF2-40B4-BE49-F238E27FC236}">
                <a16:creationId xmlns:a16="http://schemas.microsoft.com/office/drawing/2014/main" id="{D2676D3E-F884-CD8C-BB40-B42393C4FBC8}"/>
              </a:ext>
            </a:extLst>
          </p:cNvPr>
          <p:cNvPicPr>
            <a:picLocks noChangeAspect="1"/>
          </p:cNvPicPr>
          <p:nvPr/>
        </p:nvPicPr>
        <p:blipFill>
          <a:blip r:embed="rId118"/>
          <a:stretch>
            <a:fillRect/>
          </a:stretch>
        </p:blipFill>
        <p:spPr>
          <a:xfrm>
            <a:off x="8468252" y="2787114"/>
            <a:ext cx="503509" cy="328959"/>
          </a:xfrm>
          <a:prstGeom prst="rect">
            <a:avLst/>
          </a:prstGeom>
        </p:spPr>
      </p:pic>
      <p:pic>
        <p:nvPicPr>
          <p:cNvPr id="174" name="그림 173">
            <a:extLst>
              <a:ext uri="{FF2B5EF4-FFF2-40B4-BE49-F238E27FC236}">
                <a16:creationId xmlns:a16="http://schemas.microsoft.com/office/drawing/2014/main" id="{F0EF9E0F-A387-433B-530F-CA0D9D219C98}"/>
              </a:ext>
            </a:extLst>
          </p:cNvPr>
          <p:cNvPicPr>
            <a:picLocks noChangeAspect="1"/>
          </p:cNvPicPr>
          <p:nvPr/>
        </p:nvPicPr>
        <p:blipFill>
          <a:blip r:embed="rId119"/>
          <a:stretch>
            <a:fillRect/>
          </a:stretch>
        </p:blipFill>
        <p:spPr>
          <a:xfrm>
            <a:off x="6257252" y="4270881"/>
            <a:ext cx="1099300" cy="256658"/>
          </a:xfrm>
          <a:prstGeom prst="rect">
            <a:avLst/>
          </a:prstGeom>
        </p:spPr>
      </p:pic>
      <p:pic>
        <p:nvPicPr>
          <p:cNvPr id="175" name="그림 174">
            <a:extLst>
              <a:ext uri="{FF2B5EF4-FFF2-40B4-BE49-F238E27FC236}">
                <a16:creationId xmlns:a16="http://schemas.microsoft.com/office/drawing/2014/main" id="{0BFBC59A-5A12-9255-B405-B109B0FCAF5B}"/>
              </a:ext>
            </a:extLst>
          </p:cNvPr>
          <p:cNvPicPr>
            <a:picLocks noChangeAspect="1"/>
          </p:cNvPicPr>
          <p:nvPr/>
        </p:nvPicPr>
        <p:blipFill>
          <a:blip r:embed="rId120"/>
          <a:stretch>
            <a:fillRect/>
          </a:stretch>
        </p:blipFill>
        <p:spPr>
          <a:xfrm>
            <a:off x="8152764" y="4585612"/>
            <a:ext cx="875475" cy="284197"/>
          </a:xfrm>
          <a:prstGeom prst="rect">
            <a:avLst/>
          </a:prstGeom>
        </p:spPr>
      </p:pic>
      <p:pic>
        <p:nvPicPr>
          <p:cNvPr id="176" name="그림 175">
            <a:extLst>
              <a:ext uri="{FF2B5EF4-FFF2-40B4-BE49-F238E27FC236}">
                <a16:creationId xmlns:a16="http://schemas.microsoft.com/office/drawing/2014/main" id="{523F2C87-A728-0E56-E5E7-2BC22736FE04}"/>
              </a:ext>
            </a:extLst>
          </p:cNvPr>
          <p:cNvPicPr>
            <a:picLocks noChangeAspect="1"/>
          </p:cNvPicPr>
          <p:nvPr/>
        </p:nvPicPr>
        <p:blipFill>
          <a:blip r:embed="rId121"/>
          <a:stretch>
            <a:fillRect/>
          </a:stretch>
        </p:blipFill>
        <p:spPr>
          <a:xfrm>
            <a:off x="7358521" y="4576246"/>
            <a:ext cx="847377" cy="269099"/>
          </a:xfrm>
          <a:prstGeom prst="rect">
            <a:avLst/>
          </a:prstGeom>
        </p:spPr>
      </p:pic>
      <p:pic>
        <p:nvPicPr>
          <p:cNvPr id="130" name="그림 129">
            <a:extLst>
              <a:ext uri="{FF2B5EF4-FFF2-40B4-BE49-F238E27FC236}">
                <a16:creationId xmlns:a16="http://schemas.microsoft.com/office/drawing/2014/main" id="{35325A27-3783-39FB-2C93-25CF496591B2}"/>
              </a:ext>
            </a:extLst>
          </p:cNvPr>
          <p:cNvPicPr>
            <a:picLocks noChangeAspect="1"/>
          </p:cNvPicPr>
          <p:nvPr/>
        </p:nvPicPr>
        <p:blipFill>
          <a:blip r:embed="rId122"/>
          <a:stretch>
            <a:fillRect/>
          </a:stretch>
        </p:blipFill>
        <p:spPr>
          <a:xfrm>
            <a:off x="6271938" y="4592251"/>
            <a:ext cx="1111927" cy="263712"/>
          </a:xfrm>
          <a:prstGeom prst="rect">
            <a:avLst/>
          </a:prstGeom>
        </p:spPr>
      </p:pic>
      <p:pic>
        <p:nvPicPr>
          <p:cNvPr id="1033" name="Picture 20" descr="코로나에도 골프산업은 '맑음'…골프존 2분기 영업이익 42% 증가 - 조선일보">
            <a:extLst>
              <a:ext uri="{FF2B5EF4-FFF2-40B4-BE49-F238E27FC236}">
                <a16:creationId xmlns:a16="http://schemas.microsoft.com/office/drawing/2014/main" id="{81499AB1-1889-8EA0-1DFA-8925438C38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956" y="1595491"/>
            <a:ext cx="975277" cy="33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66">
            <a:extLst>
              <a:ext uri="{FF2B5EF4-FFF2-40B4-BE49-F238E27FC236}">
                <a16:creationId xmlns:a16="http://schemas.microsoft.com/office/drawing/2014/main" id="{F807D637-9963-9CEA-3ED2-AC1A74B05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1" t="55270" r="39310" b="15985"/>
          <a:stretch>
            <a:fillRect/>
          </a:stretch>
        </p:blipFill>
        <p:spPr bwMode="auto">
          <a:xfrm>
            <a:off x="5397831" y="6036894"/>
            <a:ext cx="650123" cy="206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직사각형 1036">
            <a:extLst>
              <a:ext uri="{FF2B5EF4-FFF2-40B4-BE49-F238E27FC236}">
                <a16:creationId xmlns:a16="http://schemas.microsoft.com/office/drawing/2014/main" id="{9B867244-350A-4A55-8776-C7769611C22E}"/>
              </a:ext>
            </a:extLst>
          </p:cNvPr>
          <p:cNvSpPr/>
          <p:nvPr/>
        </p:nvSpPr>
        <p:spPr>
          <a:xfrm>
            <a:off x="3220867" y="1405398"/>
            <a:ext cx="2880000" cy="5040000"/>
          </a:xfrm>
          <a:prstGeom prst="rect">
            <a:avLst/>
          </a:prstGeom>
          <a:noFill/>
          <a:ln w="12700" cap="flat" cmpd="sng" algn="ctr">
            <a:solidFill>
              <a:srgbClr val="005F4B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1072954" latinLnBrk="0">
              <a:defRPr/>
            </a:pPr>
            <a:endParaRPr lang="ko-KR" altLang="en-US" sz="1100" kern="0" dirty="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1039" name="직사각형 1038">
            <a:extLst>
              <a:ext uri="{FF2B5EF4-FFF2-40B4-BE49-F238E27FC236}">
                <a16:creationId xmlns:a16="http://schemas.microsoft.com/office/drawing/2014/main" id="{98274F04-2962-B10F-C711-98A179289189}"/>
              </a:ext>
            </a:extLst>
          </p:cNvPr>
          <p:cNvSpPr/>
          <p:nvPr/>
        </p:nvSpPr>
        <p:spPr>
          <a:xfrm>
            <a:off x="3220867" y="1025844"/>
            <a:ext cx="2880000" cy="360000"/>
          </a:xfrm>
          <a:prstGeom prst="rect">
            <a:avLst/>
          </a:prstGeom>
          <a:solidFill>
            <a:srgbClr val="2377F2"/>
          </a:solidFill>
          <a:ln w="19050" cap="flat" cmpd="sng" algn="ctr">
            <a:solidFill>
              <a:srgbClr val="12315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latinLnBrk="0">
              <a:defRPr/>
            </a:pPr>
            <a:r>
              <a:rPr lang="ko-KR" altLang="ko-KR" sz="1100" b="1" kern="0" dirty="0">
                <a:solidFill>
                  <a:schemeClr val="bg1"/>
                </a:solidFill>
              </a:rPr>
              <a:t>게임</a:t>
            </a:r>
            <a:r>
              <a:rPr lang="en-US" altLang="ko-KR" sz="1100" b="1" kern="0" dirty="0">
                <a:solidFill>
                  <a:schemeClr val="bg1"/>
                </a:solidFill>
              </a:rPr>
              <a:t>, </a:t>
            </a:r>
            <a:r>
              <a:rPr lang="ko-KR" altLang="ko-KR" sz="1100" b="1" kern="0" dirty="0">
                <a:solidFill>
                  <a:schemeClr val="bg1"/>
                </a:solidFill>
              </a:rPr>
              <a:t>유통</a:t>
            </a:r>
            <a:r>
              <a:rPr lang="en-US" altLang="ko-KR" sz="1100" b="1" kern="0" dirty="0">
                <a:solidFill>
                  <a:schemeClr val="bg1"/>
                </a:solidFill>
              </a:rPr>
              <a:t>, </a:t>
            </a:r>
            <a:r>
              <a:rPr lang="ko-KR" altLang="ko-KR" sz="1100" b="1" kern="0" dirty="0">
                <a:solidFill>
                  <a:schemeClr val="bg1"/>
                </a:solidFill>
              </a:rPr>
              <a:t>호텔</a:t>
            </a:r>
            <a:r>
              <a:rPr lang="en-US" altLang="ko-KR" sz="1100" b="1" kern="0" dirty="0">
                <a:solidFill>
                  <a:schemeClr val="bg1"/>
                </a:solidFill>
              </a:rPr>
              <a:t>, </a:t>
            </a:r>
            <a:r>
              <a:rPr lang="ko-KR" altLang="ko-KR" sz="1100" b="1" kern="0" dirty="0">
                <a:solidFill>
                  <a:schemeClr val="bg1"/>
                </a:solidFill>
              </a:rPr>
              <a:t>미디어</a:t>
            </a:r>
            <a:r>
              <a:rPr lang="en-US" altLang="ko-KR" sz="1100" b="1" kern="0" dirty="0">
                <a:solidFill>
                  <a:schemeClr val="bg1"/>
                </a:solidFill>
              </a:rPr>
              <a:t>, </a:t>
            </a:r>
            <a:r>
              <a:rPr lang="ko-KR" altLang="en-US" sz="1100" b="1" kern="0" dirty="0">
                <a:solidFill>
                  <a:schemeClr val="bg1"/>
                </a:solidFill>
              </a:rPr>
              <a:t>통신</a:t>
            </a:r>
            <a:endParaRPr lang="ko-KR" altLang="ko-KR" sz="1100" b="1" kern="0" dirty="0">
              <a:solidFill>
                <a:schemeClr val="bg1"/>
              </a:solidFill>
            </a:endParaRPr>
          </a:p>
        </p:txBody>
      </p:sp>
      <p:pic>
        <p:nvPicPr>
          <p:cNvPr id="1041" name="그림 1040">
            <a:extLst>
              <a:ext uri="{FF2B5EF4-FFF2-40B4-BE49-F238E27FC236}">
                <a16:creationId xmlns:a16="http://schemas.microsoft.com/office/drawing/2014/main" id="{26184017-A1B1-334B-81B2-5E836CDCA63D}"/>
              </a:ext>
            </a:extLst>
          </p:cNvPr>
          <p:cNvPicPr>
            <a:picLocks noChangeAspect="1"/>
          </p:cNvPicPr>
          <p:nvPr/>
        </p:nvPicPr>
        <p:blipFill>
          <a:blip r:embed="rId125"/>
          <a:stretch>
            <a:fillRect/>
          </a:stretch>
        </p:blipFill>
        <p:spPr>
          <a:xfrm>
            <a:off x="5370653" y="2147870"/>
            <a:ext cx="642670" cy="282943"/>
          </a:xfrm>
          <a:prstGeom prst="rect">
            <a:avLst/>
          </a:prstGeom>
        </p:spPr>
      </p:pic>
      <p:pic>
        <p:nvPicPr>
          <p:cNvPr id="1043" name="그림 1042">
            <a:extLst>
              <a:ext uri="{FF2B5EF4-FFF2-40B4-BE49-F238E27FC236}">
                <a16:creationId xmlns:a16="http://schemas.microsoft.com/office/drawing/2014/main" id="{AC433716-93F0-0D3B-4A48-B5E07ED2AD61}"/>
              </a:ext>
            </a:extLst>
          </p:cNvPr>
          <p:cNvPicPr>
            <a:picLocks noChangeAspect="1"/>
          </p:cNvPicPr>
          <p:nvPr/>
        </p:nvPicPr>
        <p:blipFill>
          <a:blip r:embed="rId126"/>
          <a:stretch>
            <a:fillRect/>
          </a:stretch>
        </p:blipFill>
        <p:spPr>
          <a:xfrm>
            <a:off x="5413293" y="5627976"/>
            <a:ext cx="517233" cy="327434"/>
          </a:xfrm>
          <a:prstGeom prst="rect">
            <a:avLst/>
          </a:prstGeom>
        </p:spPr>
      </p:pic>
      <p:pic>
        <p:nvPicPr>
          <p:cNvPr id="1045" name="Picture 6" descr="쿠팡 로고 png ai / 자주 쓰는 기업 로고">
            <a:extLst>
              <a:ext uri="{FF2B5EF4-FFF2-40B4-BE49-F238E27FC236}">
                <a16:creationId xmlns:a16="http://schemas.microsoft.com/office/drawing/2014/main" id="{4E420CAA-DEAA-A408-2E29-4AF921EB5B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1" t="34715" r="20680" b="37323"/>
          <a:stretch/>
        </p:blipFill>
        <p:spPr bwMode="auto">
          <a:xfrm>
            <a:off x="4256282" y="2439194"/>
            <a:ext cx="969815" cy="241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그림 1046">
            <a:extLst>
              <a:ext uri="{FF2B5EF4-FFF2-40B4-BE49-F238E27FC236}">
                <a16:creationId xmlns:a16="http://schemas.microsoft.com/office/drawing/2014/main" id="{2D7388AD-2D34-4A5D-440B-3FAD7DFD1682}"/>
              </a:ext>
            </a:extLst>
          </p:cNvPr>
          <p:cNvPicPr>
            <a:picLocks noChangeAspect="1"/>
          </p:cNvPicPr>
          <p:nvPr/>
        </p:nvPicPr>
        <p:blipFill>
          <a:blip r:embed="rId128"/>
          <a:stretch>
            <a:fillRect/>
          </a:stretch>
        </p:blipFill>
        <p:spPr>
          <a:xfrm>
            <a:off x="4414601" y="1440333"/>
            <a:ext cx="1645140" cy="307151"/>
          </a:xfrm>
          <a:prstGeom prst="rect">
            <a:avLst/>
          </a:prstGeom>
        </p:spPr>
      </p:pic>
      <p:pic>
        <p:nvPicPr>
          <p:cNvPr id="1049" name="Picture 24">
            <a:extLst>
              <a:ext uri="{FF2B5EF4-FFF2-40B4-BE49-F238E27FC236}">
                <a16:creationId xmlns:a16="http://schemas.microsoft.com/office/drawing/2014/main" id="{39DAF673-42AE-6407-DF10-B3651DB4F7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453" y="2386957"/>
            <a:ext cx="912204" cy="23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그림 1050">
            <a:extLst>
              <a:ext uri="{FF2B5EF4-FFF2-40B4-BE49-F238E27FC236}">
                <a16:creationId xmlns:a16="http://schemas.microsoft.com/office/drawing/2014/main" id="{745D115F-AAA9-7612-14C0-7DE480E7899C}"/>
              </a:ext>
            </a:extLst>
          </p:cNvPr>
          <p:cNvPicPr>
            <a:picLocks noChangeAspect="1"/>
          </p:cNvPicPr>
          <p:nvPr/>
        </p:nvPicPr>
        <p:blipFill>
          <a:blip r:embed="rId130"/>
          <a:stretch>
            <a:fillRect/>
          </a:stretch>
        </p:blipFill>
        <p:spPr>
          <a:xfrm>
            <a:off x="3250604" y="4820034"/>
            <a:ext cx="1299003" cy="270057"/>
          </a:xfrm>
          <a:prstGeom prst="rect">
            <a:avLst/>
          </a:prstGeom>
        </p:spPr>
      </p:pic>
      <p:pic>
        <p:nvPicPr>
          <p:cNvPr id="1052" name="그림 1051">
            <a:extLst>
              <a:ext uri="{FF2B5EF4-FFF2-40B4-BE49-F238E27FC236}">
                <a16:creationId xmlns:a16="http://schemas.microsoft.com/office/drawing/2014/main" id="{50280157-1022-52A3-42B6-0D94BFC077EB}"/>
              </a:ext>
            </a:extLst>
          </p:cNvPr>
          <p:cNvPicPr>
            <a:picLocks noChangeAspect="1"/>
          </p:cNvPicPr>
          <p:nvPr/>
        </p:nvPicPr>
        <p:blipFill>
          <a:blip r:embed="rId131"/>
          <a:stretch>
            <a:fillRect/>
          </a:stretch>
        </p:blipFill>
        <p:spPr>
          <a:xfrm>
            <a:off x="5181170" y="4790542"/>
            <a:ext cx="843579" cy="364539"/>
          </a:xfrm>
          <a:prstGeom prst="rect">
            <a:avLst/>
          </a:prstGeom>
        </p:spPr>
      </p:pic>
      <p:pic>
        <p:nvPicPr>
          <p:cNvPr id="1053" name="Picture 2" descr="File:KT Logo.svg">
            <a:extLst>
              <a:ext uri="{FF2B5EF4-FFF2-40B4-BE49-F238E27FC236}">
                <a16:creationId xmlns:a16="http://schemas.microsoft.com/office/drawing/2014/main" id="{262A60FF-72F2-B7EE-BA99-F43BD2711E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255" y="2747858"/>
            <a:ext cx="289250" cy="206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그림 1053">
            <a:extLst>
              <a:ext uri="{FF2B5EF4-FFF2-40B4-BE49-F238E27FC236}">
                <a16:creationId xmlns:a16="http://schemas.microsoft.com/office/drawing/2014/main" id="{A9222596-98F7-5961-DB04-778A947072FA}"/>
              </a:ext>
            </a:extLst>
          </p:cNvPr>
          <p:cNvPicPr>
            <a:picLocks noChangeAspect="1"/>
          </p:cNvPicPr>
          <p:nvPr/>
        </p:nvPicPr>
        <p:blipFill rotWithShape="1">
          <a:blip r:embed="rId133"/>
          <a:srcRect l="6536" t="3110"/>
          <a:stretch/>
        </p:blipFill>
        <p:spPr>
          <a:xfrm>
            <a:off x="4552398" y="4841411"/>
            <a:ext cx="563060" cy="256387"/>
          </a:xfrm>
          <a:prstGeom prst="rect">
            <a:avLst/>
          </a:prstGeom>
        </p:spPr>
      </p:pic>
      <p:pic>
        <p:nvPicPr>
          <p:cNvPr id="1055" name="그림 1054">
            <a:extLst>
              <a:ext uri="{FF2B5EF4-FFF2-40B4-BE49-F238E27FC236}">
                <a16:creationId xmlns:a16="http://schemas.microsoft.com/office/drawing/2014/main" id="{BEFE4CEA-C3A8-7535-0DE0-2CB29393C405}"/>
              </a:ext>
            </a:extLst>
          </p:cNvPr>
          <p:cNvPicPr>
            <a:picLocks noChangeAspect="1"/>
          </p:cNvPicPr>
          <p:nvPr/>
        </p:nvPicPr>
        <p:blipFill>
          <a:blip r:embed="rId134"/>
          <a:stretch>
            <a:fillRect/>
          </a:stretch>
        </p:blipFill>
        <p:spPr>
          <a:xfrm>
            <a:off x="3279383" y="4432504"/>
            <a:ext cx="799905" cy="326141"/>
          </a:xfrm>
          <a:prstGeom prst="rect">
            <a:avLst/>
          </a:prstGeom>
        </p:spPr>
      </p:pic>
      <p:pic>
        <p:nvPicPr>
          <p:cNvPr id="1056" name="그림 1055">
            <a:extLst>
              <a:ext uri="{FF2B5EF4-FFF2-40B4-BE49-F238E27FC236}">
                <a16:creationId xmlns:a16="http://schemas.microsoft.com/office/drawing/2014/main" id="{AAE77301-3F6E-04E3-5FA0-EDF36C364CFF}"/>
              </a:ext>
            </a:extLst>
          </p:cNvPr>
          <p:cNvPicPr>
            <a:picLocks noChangeAspect="1"/>
          </p:cNvPicPr>
          <p:nvPr/>
        </p:nvPicPr>
        <p:blipFill>
          <a:blip r:embed="rId135"/>
          <a:stretch>
            <a:fillRect/>
          </a:stretch>
        </p:blipFill>
        <p:spPr>
          <a:xfrm>
            <a:off x="4982815" y="4468104"/>
            <a:ext cx="1117176" cy="256387"/>
          </a:xfrm>
          <a:prstGeom prst="rect">
            <a:avLst/>
          </a:prstGeom>
        </p:spPr>
      </p:pic>
      <p:pic>
        <p:nvPicPr>
          <p:cNvPr id="1057" name="그림 1056">
            <a:extLst>
              <a:ext uri="{FF2B5EF4-FFF2-40B4-BE49-F238E27FC236}">
                <a16:creationId xmlns:a16="http://schemas.microsoft.com/office/drawing/2014/main" id="{A2097211-ECF8-6D30-9054-D489006A5762}"/>
              </a:ext>
            </a:extLst>
          </p:cNvPr>
          <p:cNvPicPr>
            <a:picLocks noChangeAspect="1"/>
          </p:cNvPicPr>
          <p:nvPr/>
        </p:nvPicPr>
        <p:blipFill>
          <a:blip r:embed="rId136"/>
          <a:stretch>
            <a:fillRect/>
          </a:stretch>
        </p:blipFill>
        <p:spPr>
          <a:xfrm>
            <a:off x="4128797" y="4503584"/>
            <a:ext cx="803631" cy="270774"/>
          </a:xfrm>
          <a:prstGeom prst="rect">
            <a:avLst/>
          </a:prstGeom>
        </p:spPr>
      </p:pic>
      <p:pic>
        <p:nvPicPr>
          <p:cNvPr id="1058" name="그림 1057">
            <a:extLst>
              <a:ext uri="{FF2B5EF4-FFF2-40B4-BE49-F238E27FC236}">
                <a16:creationId xmlns:a16="http://schemas.microsoft.com/office/drawing/2014/main" id="{736D6F53-0F61-7F5E-C24E-817573651AB9}"/>
              </a:ext>
            </a:extLst>
          </p:cNvPr>
          <p:cNvPicPr>
            <a:picLocks noChangeAspect="1"/>
          </p:cNvPicPr>
          <p:nvPr/>
        </p:nvPicPr>
        <p:blipFill>
          <a:blip r:embed="rId137"/>
          <a:stretch>
            <a:fillRect/>
          </a:stretch>
        </p:blipFill>
        <p:spPr>
          <a:xfrm>
            <a:off x="3310293" y="1451856"/>
            <a:ext cx="1079891" cy="250252"/>
          </a:xfrm>
          <a:prstGeom prst="rect">
            <a:avLst/>
          </a:prstGeom>
        </p:spPr>
      </p:pic>
      <p:pic>
        <p:nvPicPr>
          <p:cNvPr id="1059" name="그림 1058">
            <a:extLst>
              <a:ext uri="{FF2B5EF4-FFF2-40B4-BE49-F238E27FC236}">
                <a16:creationId xmlns:a16="http://schemas.microsoft.com/office/drawing/2014/main" id="{D7A93AB5-F130-F9FA-EA09-1552518558DD}"/>
              </a:ext>
            </a:extLst>
          </p:cNvPr>
          <p:cNvPicPr>
            <a:picLocks noChangeAspect="1"/>
          </p:cNvPicPr>
          <p:nvPr/>
        </p:nvPicPr>
        <p:blipFill>
          <a:blip r:embed="rId138"/>
          <a:stretch>
            <a:fillRect/>
          </a:stretch>
        </p:blipFill>
        <p:spPr>
          <a:xfrm>
            <a:off x="3287976" y="1976445"/>
            <a:ext cx="863024" cy="253697"/>
          </a:xfrm>
          <a:prstGeom prst="rect">
            <a:avLst/>
          </a:prstGeom>
        </p:spPr>
      </p:pic>
      <p:pic>
        <p:nvPicPr>
          <p:cNvPr id="1060" name="그림 1059">
            <a:extLst>
              <a:ext uri="{FF2B5EF4-FFF2-40B4-BE49-F238E27FC236}">
                <a16:creationId xmlns:a16="http://schemas.microsoft.com/office/drawing/2014/main" id="{F0532079-FC43-59F6-08F3-6CCAF0A6FA85}"/>
              </a:ext>
            </a:extLst>
          </p:cNvPr>
          <p:cNvPicPr>
            <a:picLocks noChangeAspect="1"/>
          </p:cNvPicPr>
          <p:nvPr/>
        </p:nvPicPr>
        <p:blipFill>
          <a:blip r:embed="rId139"/>
          <a:stretch>
            <a:fillRect/>
          </a:stretch>
        </p:blipFill>
        <p:spPr>
          <a:xfrm>
            <a:off x="4349627" y="5958735"/>
            <a:ext cx="1015045" cy="292363"/>
          </a:xfrm>
          <a:prstGeom prst="rect">
            <a:avLst/>
          </a:prstGeom>
        </p:spPr>
      </p:pic>
      <p:pic>
        <p:nvPicPr>
          <p:cNvPr id="1061" name="그림 1060">
            <a:extLst>
              <a:ext uri="{FF2B5EF4-FFF2-40B4-BE49-F238E27FC236}">
                <a16:creationId xmlns:a16="http://schemas.microsoft.com/office/drawing/2014/main" id="{74EC4722-5A3A-1231-7839-0F954D08ACA3}"/>
              </a:ext>
            </a:extLst>
          </p:cNvPr>
          <p:cNvPicPr>
            <a:picLocks noChangeAspect="1"/>
          </p:cNvPicPr>
          <p:nvPr/>
        </p:nvPicPr>
        <p:blipFill>
          <a:blip r:embed="rId140"/>
          <a:stretch>
            <a:fillRect/>
          </a:stretch>
        </p:blipFill>
        <p:spPr>
          <a:xfrm>
            <a:off x="5152830" y="1704969"/>
            <a:ext cx="952296" cy="402517"/>
          </a:xfrm>
          <a:prstGeom prst="rect">
            <a:avLst/>
          </a:prstGeom>
        </p:spPr>
      </p:pic>
      <p:pic>
        <p:nvPicPr>
          <p:cNvPr id="1062" name="그림 1061">
            <a:extLst>
              <a:ext uri="{FF2B5EF4-FFF2-40B4-BE49-F238E27FC236}">
                <a16:creationId xmlns:a16="http://schemas.microsoft.com/office/drawing/2014/main" id="{60E8BBA1-E17B-5A64-C3F0-F7F10F2DFB0A}"/>
              </a:ext>
            </a:extLst>
          </p:cNvPr>
          <p:cNvPicPr>
            <a:picLocks noChangeAspect="1"/>
          </p:cNvPicPr>
          <p:nvPr/>
        </p:nvPicPr>
        <p:blipFill>
          <a:blip r:embed="rId141"/>
          <a:stretch>
            <a:fillRect/>
          </a:stretch>
        </p:blipFill>
        <p:spPr>
          <a:xfrm>
            <a:off x="4241887" y="1758352"/>
            <a:ext cx="862580" cy="252612"/>
          </a:xfrm>
          <a:prstGeom prst="rect">
            <a:avLst/>
          </a:prstGeom>
        </p:spPr>
      </p:pic>
      <p:pic>
        <p:nvPicPr>
          <p:cNvPr id="1063" name="그림 1062">
            <a:extLst>
              <a:ext uri="{FF2B5EF4-FFF2-40B4-BE49-F238E27FC236}">
                <a16:creationId xmlns:a16="http://schemas.microsoft.com/office/drawing/2014/main" id="{93123118-57BE-FF72-438A-0E106A459A1B}"/>
              </a:ext>
            </a:extLst>
          </p:cNvPr>
          <p:cNvPicPr>
            <a:picLocks noChangeAspect="1"/>
          </p:cNvPicPr>
          <p:nvPr/>
        </p:nvPicPr>
        <p:blipFill>
          <a:blip r:embed="rId142"/>
          <a:stretch>
            <a:fillRect/>
          </a:stretch>
        </p:blipFill>
        <p:spPr>
          <a:xfrm>
            <a:off x="4210328" y="2097862"/>
            <a:ext cx="1089815" cy="278737"/>
          </a:xfrm>
          <a:prstGeom prst="rect">
            <a:avLst/>
          </a:prstGeom>
        </p:spPr>
      </p:pic>
      <p:pic>
        <p:nvPicPr>
          <p:cNvPr id="1064" name="그림 1063">
            <a:extLst>
              <a:ext uri="{FF2B5EF4-FFF2-40B4-BE49-F238E27FC236}">
                <a16:creationId xmlns:a16="http://schemas.microsoft.com/office/drawing/2014/main" id="{E88FB5EB-40A3-4E00-4213-C83C8776F77C}"/>
              </a:ext>
            </a:extLst>
          </p:cNvPr>
          <p:cNvPicPr>
            <a:picLocks noChangeAspect="1"/>
          </p:cNvPicPr>
          <p:nvPr/>
        </p:nvPicPr>
        <p:blipFill>
          <a:blip r:embed="rId143"/>
          <a:stretch>
            <a:fillRect/>
          </a:stretch>
        </p:blipFill>
        <p:spPr>
          <a:xfrm>
            <a:off x="3327479" y="3662171"/>
            <a:ext cx="1130472" cy="217051"/>
          </a:xfrm>
          <a:prstGeom prst="rect">
            <a:avLst/>
          </a:prstGeom>
        </p:spPr>
      </p:pic>
      <p:pic>
        <p:nvPicPr>
          <p:cNvPr id="1065" name="그림 1064">
            <a:extLst>
              <a:ext uri="{FF2B5EF4-FFF2-40B4-BE49-F238E27FC236}">
                <a16:creationId xmlns:a16="http://schemas.microsoft.com/office/drawing/2014/main" id="{74EAAF8E-55F5-8139-DCD4-FA134B799A1C}"/>
              </a:ext>
            </a:extLst>
          </p:cNvPr>
          <p:cNvPicPr>
            <a:picLocks noChangeAspect="1"/>
          </p:cNvPicPr>
          <p:nvPr/>
        </p:nvPicPr>
        <p:blipFill>
          <a:blip r:embed="rId144"/>
          <a:stretch>
            <a:fillRect/>
          </a:stretch>
        </p:blipFill>
        <p:spPr>
          <a:xfrm>
            <a:off x="4577408" y="3643001"/>
            <a:ext cx="1356763" cy="247757"/>
          </a:xfrm>
          <a:prstGeom prst="rect">
            <a:avLst/>
          </a:prstGeom>
        </p:spPr>
      </p:pic>
      <p:pic>
        <p:nvPicPr>
          <p:cNvPr id="1066" name="그림 1065">
            <a:extLst>
              <a:ext uri="{FF2B5EF4-FFF2-40B4-BE49-F238E27FC236}">
                <a16:creationId xmlns:a16="http://schemas.microsoft.com/office/drawing/2014/main" id="{7DD890D9-707F-9F23-0AD0-B573795D477B}"/>
              </a:ext>
            </a:extLst>
          </p:cNvPr>
          <p:cNvPicPr>
            <a:picLocks noChangeAspect="1"/>
          </p:cNvPicPr>
          <p:nvPr/>
        </p:nvPicPr>
        <p:blipFill>
          <a:blip r:embed="rId145"/>
          <a:stretch>
            <a:fillRect/>
          </a:stretch>
        </p:blipFill>
        <p:spPr>
          <a:xfrm>
            <a:off x="5271750" y="2419111"/>
            <a:ext cx="837060" cy="326806"/>
          </a:xfrm>
          <a:prstGeom prst="rect">
            <a:avLst/>
          </a:prstGeom>
        </p:spPr>
      </p:pic>
      <p:pic>
        <p:nvPicPr>
          <p:cNvPr id="1067" name="그림 1066">
            <a:extLst>
              <a:ext uri="{FF2B5EF4-FFF2-40B4-BE49-F238E27FC236}">
                <a16:creationId xmlns:a16="http://schemas.microsoft.com/office/drawing/2014/main" id="{8E0F4EC3-92BA-D398-E402-B15C8CBCA962}"/>
              </a:ext>
            </a:extLst>
          </p:cNvPr>
          <p:cNvPicPr>
            <a:picLocks noChangeAspect="1"/>
          </p:cNvPicPr>
          <p:nvPr/>
        </p:nvPicPr>
        <p:blipFill>
          <a:blip r:embed="rId146"/>
          <a:stretch>
            <a:fillRect/>
          </a:stretch>
        </p:blipFill>
        <p:spPr>
          <a:xfrm>
            <a:off x="3332099" y="5984463"/>
            <a:ext cx="900786" cy="209929"/>
          </a:xfrm>
          <a:prstGeom prst="rect">
            <a:avLst/>
          </a:prstGeom>
        </p:spPr>
      </p:pic>
      <p:pic>
        <p:nvPicPr>
          <p:cNvPr id="1068" name="그림 1067">
            <a:extLst>
              <a:ext uri="{FF2B5EF4-FFF2-40B4-BE49-F238E27FC236}">
                <a16:creationId xmlns:a16="http://schemas.microsoft.com/office/drawing/2014/main" id="{DE18D625-05FC-7CBA-3125-E13127A7E895}"/>
              </a:ext>
            </a:extLst>
          </p:cNvPr>
          <p:cNvPicPr>
            <a:picLocks noChangeAspect="1"/>
          </p:cNvPicPr>
          <p:nvPr/>
        </p:nvPicPr>
        <p:blipFill>
          <a:blip r:embed="rId147"/>
          <a:stretch>
            <a:fillRect/>
          </a:stretch>
        </p:blipFill>
        <p:spPr>
          <a:xfrm>
            <a:off x="4185093" y="5645247"/>
            <a:ext cx="1050736" cy="246435"/>
          </a:xfrm>
          <a:prstGeom prst="rect">
            <a:avLst/>
          </a:prstGeom>
        </p:spPr>
      </p:pic>
      <p:pic>
        <p:nvPicPr>
          <p:cNvPr id="1069" name="그림 1068">
            <a:extLst>
              <a:ext uri="{FF2B5EF4-FFF2-40B4-BE49-F238E27FC236}">
                <a16:creationId xmlns:a16="http://schemas.microsoft.com/office/drawing/2014/main" id="{B1525EE2-B079-1905-9388-56E9A364BB6A}"/>
              </a:ext>
            </a:extLst>
          </p:cNvPr>
          <p:cNvPicPr>
            <a:picLocks noChangeAspect="1"/>
          </p:cNvPicPr>
          <p:nvPr/>
        </p:nvPicPr>
        <p:blipFill>
          <a:blip r:embed="rId148"/>
          <a:stretch>
            <a:fillRect/>
          </a:stretch>
        </p:blipFill>
        <p:spPr>
          <a:xfrm>
            <a:off x="3294652" y="5556908"/>
            <a:ext cx="812333" cy="340463"/>
          </a:xfrm>
          <a:prstGeom prst="rect">
            <a:avLst/>
          </a:prstGeom>
        </p:spPr>
      </p:pic>
      <p:pic>
        <p:nvPicPr>
          <p:cNvPr id="1070" name="그림 1069">
            <a:extLst>
              <a:ext uri="{FF2B5EF4-FFF2-40B4-BE49-F238E27FC236}">
                <a16:creationId xmlns:a16="http://schemas.microsoft.com/office/drawing/2014/main" id="{30D9F5C7-BC56-EF10-F786-E24FBE5ED35A}"/>
              </a:ext>
            </a:extLst>
          </p:cNvPr>
          <p:cNvPicPr>
            <a:picLocks noChangeAspect="1"/>
          </p:cNvPicPr>
          <p:nvPr/>
        </p:nvPicPr>
        <p:blipFill>
          <a:blip r:embed="rId149"/>
          <a:stretch>
            <a:fillRect/>
          </a:stretch>
        </p:blipFill>
        <p:spPr>
          <a:xfrm>
            <a:off x="3737911" y="2670773"/>
            <a:ext cx="973862" cy="327612"/>
          </a:xfrm>
          <a:prstGeom prst="rect">
            <a:avLst/>
          </a:prstGeom>
        </p:spPr>
      </p:pic>
      <p:pic>
        <p:nvPicPr>
          <p:cNvPr id="1071" name="그림 1070">
            <a:extLst>
              <a:ext uri="{FF2B5EF4-FFF2-40B4-BE49-F238E27FC236}">
                <a16:creationId xmlns:a16="http://schemas.microsoft.com/office/drawing/2014/main" id="{F3A3D116-4207-A8A9-6A7B-A42A287A2822}"/>
              </a:ext>
            </a:extLst>
          </p:cNvPr>
          <p:cNvPicPr>
            <a:picLocks noChangeAspect="1"/>
          </p:cNvPicPr>
          <p:nvPr/>
        </p:nvPicPr>
        <p:blipFill>
          <a:blip r:embed="rId150"/>
          <a:stretch>
            <a:fillRect/>
          </a:stretch>
        </p:blipFill>
        <p:spPr>
          <a:xfrm>
            <a:off x="4772225" y="2770651"/>
            <a:ext cx="1253836" cy="311727"/>
          </a:xfrm>
          <a:prstGeom prst="rect">
            <a:avLst/>
          </a:prstGeom>
        </p:spPr>
      </p:pic>
      <p:pic>
        <p:nvPicPr>
          <p:cNvPr id="1072" name="그림 1071">
            <a:extLst>
              <a:ext uri="{FF2B5EF4-FFF2-40B4-BE49-F238E27FC236}">
                <a16:creationId xmlns:a16="http://schemas.microsoft.com/office/drawing/2014/main" id="{976D134F-B95B-4B66-CC92-414965CF0237}"/>
              </a:ext>
            </a:extLst>
          </p:cNvPr>
          <p:cNvPicPr>
            <a:picLocks noChangeAspect="1"/>
          </p:cNvPicPr>
          <p:nvPr/>
        </p:nvPicPr>
        <p:blipFill>
          <a:blip r:embed="rId151"/>
          <a:stretch>
            <a:fillRect/>
          </a:stretch>
        </p:blipFill>
        <p:spPr>
          <a:xfrm>
            <a:off x="3343929" y="5076940"/>
            <a:ext cx="777285" cy="463864"/>
          </a:xfrm>
          <a:prstGeom prst="rect">
            <a:avLst/>
          </a:prstGeom>
        </p:spPr>
      </p:pic>
      <p:pic>
        <p:nvPicPr>
          <p:cNvPr id="1073" name="그림 1072">
            <a:extLst>
              <a:ext uri="{FF2B5EF4-FFF2-40B4-BE49-F238E27FC236}">
                <a16:creationId xmlns:a16="http://schemas.microsoft.com/office/drawing/2014/main" id="{7ABE40B6-E2A0-906C-22F8-01E1BCB5515F}"/>
              </a:ext>
            </a:extLst>
          </p:cNvPr>
          <p:cNvPicPr>
            <a:picLocks noChangeAspect="1"/>
          </p:cNvPicPr>
          <p:nvPr/>
        </p:nvPicPr>
        <p:blipFill>
          <a:blip r:embed="rId152"/>
          <a:stretch>
            <a:fillRect/>
          </a:stretch>
        </p:blipFill>
        <p:spPr>
          <a:xfrm>
            <a:off x="3299805" y="3031364"/>
            <a:ext cx="909034" cy="227259"/>
          </a:xfrm>
          <a:prstGeom prst="rect">
            <a:avLst/>
          </a:prstGeom>
        </p:spPr>
      </p:pic>
      <p:pic>
        <p:nvPicPr>
          <p:cNvPr id="1074" name="그림 1073">
            <a:extLst>
              <a:ext uri="{FF2B5EF4-FFF2-40B4-BE49-F238E27FC236}">
                <a16:creationId xmlns:a16="http://schemas.microsoft.com/office/drawing/2014/main" id="{81DFB480-02E1-B55D-2330-3E102F7DBE2D}"/>
              </a:ext>
            </a:extLst>
          </p:cNvPr>
          <p:cNvPicPr>
            <a:picLocks noChangeAspect="1"/>
          </p:cNvPicPr>
          <p:nvPr/>
        </p:nvPicPr>
        <p:blipFill>
          <a:blip r:embed="rId153"/>
          <a:stretch>
            <a:fillRect/>
          </a:stretch>
        </p:blipFill>
        <p:spPr>
          <a:xfrm>
            <a:off x="4127811" y="5246593"/>
            <a:ext cx="797406" cy="299523"/>
          </a:xfrm>
          <a:prstGeom prst="rect">
            <a:avLst/>
          </a:prstGeom>
        </p:spPr>
      </p:pic>
      <p:pic>
        <p:nvPicPr>
          <p:cNvPr id="1075" name="그림 1074">
            <a:extLst>
              <a:ext uri="{FF2B5EF4-FFF2-40B4-BE49-F238E27FC236}">
                <a16:creationId xmlns:a16="http://schemas.microsoft.com/office/drawing/2014/main" id="{87963EDA-5DA0-84B7-B24B-79A20A5CAA6E}"/>
              </a:ext>
            </a:extLst>
          </p:cNvPr>
          <p:cNvPicPr>
            <a:picLocks noChangeAspect="1"/>
          </p:cNvPicPr>
          <p:nvPr/>
        </p:nvPicPr>
        <p:blipFill>
          <a:blip r:embed="rId154"/>
          <a:stretch>
            <a:fillRect/>
          </a:stretch>
        </p:blipFill>
        <p:spPr>
          <a:xfrm>
            <a:off x="4432083" y="3027420"/>
            <a:ext cx="1537427" cy="262005"/>
          </a:xfrm>
          <a:prstGeom prst="rect">
            <a:avLst/>
          </a:prstGeom>
        </p:spPr>
      </p:pic>
      <p:pic>
        <p:nvPicPr>
          <p:cNvPr id="1076" name="그림 1075">
            <a:extLst>
              <a:ext uri="{FF2B5EF4-FFF2-40B4-BE49-F238E27FC236}">
                <a16:creationId xmlns:a16="http://schemas.microsoft.com/office/drawing/2014/main" id="{EFC422AA-94A4-39E1-712B-AA614ADD053D}"/>
              </a:ext>
            </a:extLst>
          </p:cNvPr>
          <p:cNvPicPr>
            <a:picLocks noChangeAspect="1"/>
          </p:cNvPicPr>
          <p:nvPr/>
        </p:nvPicPr>
        <p:blipFill>
          <a:blip r:embed="rId155"/>
          <a:stretch>
            <a:fillRect/>
          </a:stretch>
        </p:blipFill>
        <p:spPr>
          <a:xfrm>
            <a:off x="5040560" y="5215310"/>
            <a:ext cx="985930" cy="341598"/>
          </a:xfrm>
          <a:prstGeom prst="rect">
            <a:avLst/>
          </a:prstGeom>
        </p:spPr>
      </p:pic>
      <p:pic>
        <p:nvPicPr>
          <p:cNvPr id="1077" name="그림 1076">
            <a:extLst>
              <a:ext uri="{FF2B5EF4-FFF2-40B4-BE49-F238E27FC236}">
                <a16:creationId xmlns:a16="http://schemas.microsoft.com/office/drawing/2014/main" id="{6F54340D-5AF3-F5DC-6352-0A99C1563F8D}"/>
              </a:ext>
            </a:extLst>
          </p:cNvPr>
          <p:cNvPicPr>
            <a:picLocks noChangeAspect="1"/>
          </p:cNvPicPr>
          <p:nvPr/>
        </p:nvPicPr>
        <p:blipFill>
          <a:blip r:embed="rId156"/>
          <a:stretch>
            <a:fillRect/>
          </a:stretch>
        </p:blipFill>
        <p:spPr>
          <a:xfrm>
            <a:off x="3277525" y="3369522"/>
            <a:ext cx="1632783" cy="239540"/>
          </a:xfrm>
          <a:prstGeom prst="rect">
            <a:avLst/>
          </a:prstGeom>
        </p:spPr>
      </p:pic>
      <p:pic>
        <p:nvPicPr>
          <p:cNvPr id="1078" name="그림 1077">
            <a:extLst>
              <a:ext uri="{FF2B5EF4-FFF2-40B4-BE49-F238E27FC236}">
                <a16:creationId xmlns:a16="http://schemas.microsoft.com/office/drawing/2014/main" id="{E3592DF6-8AA0-4ADF-5027-A557B3DD229B}"/>
              </a:ext>
            </a:extLst>
          </p:cNvPr>
          <p:cNvPicPr>
            <a:picLocks noChangeAspect="1"/>
          </p:cNvPicPr>
          <p:nvPr/>
        </p:nvPicPr>
        <p:blipFill>
          <a:blip r:embed="rId157"/>
          <a:stretch>
            <a:fillRect/>
          </a:stretch>
        </p:blipFill>
        <p:spPr>
          <a:xfrm>
            <a:off x="4961653" y="3397313"/>
            <a:ext cx="1050358" cy="221357"/>
          </a:xfrm>
          <a:prstGeom prst="rect">
            <a:avLst/>
          </a:prstGeom>
        </p:spPr>
      </p:pic>
      <p:pic>
        <p:nvPicPr>
          <p:cNvPr id="1079" name="그림 1078">
            <a:extLst>
              <a:ext uri="{FF2B5EF4-FFF2-40B4-BE49-F238E27FC236}">
                <a16:creationId xmlns:a16="http://schemas.microsoft.com/office/drawing/2014/main" id="{782CD8A9-FADA-F249-EBCF-B321FAB7BCEF}"/>
              </a:ext>
            </a:extLst>
          </p:cNvPr>
          <p:cNvPicPr>
            <a:picLocks noChangeAspect="1"/>
          </p:cNvPicPr>
          <p:nvPr/>
        </p:nvPicPr>
        <p:blipFill>
          <a:blip r:embed="rId158"/>
          <a:stretch>
            <a:fillRect/>
          </a:stretch>
        </p:blipFill>
        <p:spPr>
          <a:xfrm>
            <a:off x="5115262" y="3991862"/>
            <a:ext cx="901533" cy="483316"/>
          </a:xfrm>
          <a:prstGeom prst="rect">
            <a:avLst/>
          </a:prstGeom>
        </p:spPr>
      </p:pic>
      <p:pic>
        <p:nvPicPr>
          <p:cNvPr id="1080" name="그림 1079">
            <a:extLst>
              <a:ext uri="{FF2B5EF4-FFF2-40B4-BE49-F238E27FC236}">
                <a16:creationId xmlns:a16="http://schemas.microsoft.com/office/drawing/2014/main" id="{CCC09A57-51DD-7FB9-87DD-171924A114BA}"/>
              </a:ext>
            </a:extLst>
          </p:cNvPr>
          <p:cNvPicPr>
            <a:picLocks noChangeAspect="1"/>
          </p:cNvPicPr>
          <p:nvPr/>
        </p:nvPicPr>
        <p:blipFill>
          <a:blip r:embed="rId159"/>
          <a:stretch>
            <a:fillRect/>
          </a:stretch>
        </p:blipFill>
        <p:spPr>
          <a:xfrm>
            <a:off x="3299168" y="3985241"/>
            <a:ext cx="1130966" cy="328827"/>
          </a:xfrm>
          <a:prstGeom prst="rect">
            <a:avLst/>
          </a:prstGeom>
        </p:spPr>
      </p:pic>
      <p:pic>
        <p:nvPicPr>
          <p:cNvPr id="1081" name="그림 1080">
            <a:extLst>
              <a:ext uri="{FF2B5EF4-FFF2-40B4-BE49-F238E27FC236}">
                <a16:creationId xmlns:a16="http://schemas.microsoft.com/office/drawing/2014/main" id="{5F247FE8-DA08-13AC-F811-20447476AB96}"/>
              </a:ext>
            </a:extLst>
          </p:cNvPr>
          <p:cNvPicPr>
            <a:picLocks noChangeAspect="1"/>
          </p:cNvPicPr>
          <p:nvPr/>
        </p:nvPicPr>
        <p:blipFill>
          <a:blip r:embed="rId160"/>
          <a:stretch>
            <a:fillRect/>
          </a:stretch>
        </p:blipFill>
        <p:spPr>
          <a:xfrm>
            <a:off x="3982018" y="4282257"/>
            <a:ext cx="1051651" cy="167655"/>
          </a:xfrm>
          <a:prstGeom prst="rect">
            <a:avLst/>
          </a:prstGeom>
        </p:spPr>
      </p:pic>
      <p:pic>
        <p:nvPicPr>
          <p:cNvPr id="1082" name="그림 1081">
            <a:extLst>
              <a:ext uri="{FF2B5EF4-FFF2-40B4-BE49-F238E27FC236}">
                <a16:creationId xmlns:a16="http://schemas.microsoft.com/office/drawing/2014/main" id="{018E7520-6F6E-B591-87BC-07DFE9C17A75}"/>
              </a:ext>
            </a:extLst>
          </p:cNvPr>
          <p:cNvPicPr>
            <a:picLocks noChangeAspect="1"/>
          </p:cNvPicPr>
          <p:nvPr/>
        </p:nvPicPr>
        <p:blipFill>
          <a:blip r:embed="rId161"/>
          <a:stretch>
            <a:fillRect/>
          </a:stretch>
        </p:blipFill>
        <p:spPr>
          <a:xfrm>
            <a:off x="4620350" y="3995479"/>
            <a:ext cx="413319" cy="20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057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E08493-66AB-40A7-A8A6-EB0F51E89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2D52600-8AD2-45A5-8837-A8BA479FDD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7</a:t>
            </a:fld>
            <a:endParaRPr lang="ko-KR" altLang="en-US"/>
          </a:p>
        </p:txBody>
      </p:sp>
      <p:graphicFrame>
        <p:nvGraphicFramePr>
          <p:cNvPr id="4" name="표 6">
            <a:extLst>
              <a:ext uri="{FF2B5EF4-FFF2-40B4-BE49-F238E27FC236}">
                <a16:creationId xmlns:a16="http://schemas.microsoft.com/office/drawing/2014/main" id="{6420D192-79DD-F4D4-E7D7-5031690F41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315460"/>
              </p:ext>
            </p:extLst>
          </p:nvPr>
        </p:nvGraphicFramePr>
        <p:xfrm>
          <a:off x="3761448" y="1238057"/>
          <a:ext cx="4669104" cy="4032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478666">
                  <a:extLst>
                    <a:ext uri="{9D8B030D-6E8A-4147-A177-3AD203B41FA5}">
                      <a16:colId xmlns:a16="http://schemas.microsoft.com/office/drawing/2014/main" val="2397790526"/>
                    </a:ext>
                  </a:extLst>
                </a:gridCol>
                <a:gridCol w="4190438">
                  <a:extLst>
                    <a:ext uri="{9D8B030D-6E8A-4147-A177-3AD203B41FA5}">
                      <a16:colId xmlns:a16="http://schemas.microsoft.com/office/drawing/2014/main" val="22971635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1.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제조사와 제품의 신뢰성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632956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2.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EA20"/>
                    </a:solidFill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통합 백업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E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60091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3.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랜섬웨어 방어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22035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4.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가상환경 지원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238150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5.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고급 모니터링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1515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6.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성능 </a:t>
                      </a:r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빔 </a:t>
                      </a:r>
                      <a:r>
                        <a:rPr lang="ko-KR" altLang="en-US" sz="1600" b="1" dirty="0" err="1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플래그쉽</a:t>
                      </a:r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 기능</a:t>
                      </a:r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03813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7.</a:t>
                      </a:r>
                      <a:endParaRPr lang="ko-KR" altLang="en-US" sz="1600" b="1" dirty="0">
                        <a:solidFill>
                          <a:srgbClr val="12315F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600" b="1" dirty="0">
                          <a:solidFill>
                            <a:srgbClr val="12315F"/>
                          </a:solidFill>
                          <a:latin typeface="+mn-ea"/>
                          <a:ea typeface="+mn-ea"/>
                        </a:rPr>
                        <a:t>미래 기술과의 호환성</a:t>
                      </a:r>
                    </a:p>
                  </a:txBody>
                  <a:tcPr marL="360000" marR="540000" marT="144000" marB="144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8406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409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C80C29F-5B72-453F-5D48-08469136C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단일 벤더</a:t>
            </a:r>
            <a:r>
              <a:rPr lang="en-US" altLang="ko-KR" dirty="0"/>
              <a:t>, </a:t>
            </a:r>
            <a:r>
              <a:rPr lang="ko-KR" altLang="en-US" dirty="0" err="1"/>
              <a:t>리얼</a:t>
            </a:r>
            <a:r>
              <a:rPr lang="ko-KR" altLang="en-US" dirty="0"/>
              <a:t> 통합 백업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BAD1377F-B2CF-2382-1C79-55940EE325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2CCC6-2D5E-4836-A2BD-2A279748EF56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15" name="텍스트 개체 틀 14">
            <a:extLst>
              <a:ext uri="{FF2B5EF4-FFF2-40B4-BE49-F238E27FC236}">
                <a16:creationId xmlns:a16="http://schemas.microsoft.com/office/drawing/2014/main" id="{D5AAB1AC-17D3-68BB-0B00-E6EF0A99F1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빔 소프트웨어는 </a:t>
            </a:r>
            <a:r>
              <a:rPr lang="ko-KR" altLang="en-US" dirty="0" err="1"/>
              <a:t>퍼블릭과</a:t>
            </a:r>
            <a:r>
              <a:rPr lang="ko-KR" altLang="en-US" dirty="0"/>
              <a:t> </a:t>
            </a:r>
            <a:r>
              <a:rPr lang="ko-KR" altLang="en-US" dirty="0" err="1"/>
              <a:t>온프레미스를</a:t>
            </a:r>
            <a:r>
              <a:rPr lang="ko-KR" altLang="en-US" dirty="0"/>
              <a:t> 가리지 않고 </a:t>
            </a:r>
            <a:r>
              <a:rPr lang="ko-KR" altLang="en-US" dirty="0" err="1"/>
              <a:t>쿠버네티스</a:t>
            </a:r>
            <a:r>
              <a:rPr lang="en-US" altLang="ko-KR" dirty="0"/>
              <a:t>, </a:t>
            </a:r>
            <a:r>
              <a:rPr lang="ko-KR" altLang="en-US" dirty="0"/>
              <a:t>마이크로소프트 </a:t>
            </a:r>
            <a:r>
              <a:rPr lang="en-US" altLang="ko-KR" dirty="0"/>
              <a:t>365, </a:t>
            </a:r>
            <a:r>
              <a:rPr lang="ko-KR" altLang="en-US" dirty="0"/>
              <a:t>윈도우</a:t>
            </a:r>
            <a:r>
              <a:rPr lang="en-US" altLang="ko-KR" dirty="0"/>
              <a:t>, </a:t>
            </a:r>
            <a:r>
              <a:rPr lang="ko-KR" altLang="en-US" dirty="0"/>
              <a:t>리눅스</a:t>
            </a:r>
            <a:r>
              <a:rPr lang="en-US" altLang="ko-KR" dirty="0"/>
              <a:t>, </a:t>
            </a:r>
            <a:r>
              <a:rPr lang="ko-KR" altLang="en-US" dirty="0"/>
              <a:t>그리고 유닉스까지 하나로 통합 </a:t>
            </a:r>
            <a:r>
              <a:rPr lang="ko-KR" altLang="en-US" dirty="0" err="1"/>
              <a:t>백업할수</a:t>
            </a:r>
            <a:r>
              <a:rPr lang="ko-KR" altLang="en-US" dirty="0"/>
              <a:t> 있는 시장의 유일한 하이브리드 클라우드 통합 백업 솔루션입니다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E716DB36-7B60-F037-0F68-8CEC996597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019549"/>
              </p:ext>
            </p:extLst>
          </p:nvPr>
        </p:nvGraphicFramePr>
        <p:xfrm>
          <a:off x="2975974" y="4510014"/>
          <a:ext cx="8208000" cy="1440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368000">
                  <a:extLst>
                    <a:ext uri="{9D8B030D-6E8A-4147-A177-3AD203B41FA5}">
                      <a16:colId xmlns:a16="http://schemas.microsoft.com/office/drawing/2014/main" val="2315699406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2696047531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147284783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2300497021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3321521218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185361744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377F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</a:rPr>
                        <a:t>유닉스</a:t>
                      </a:r>
                    </a:p>
                  </a:txBody>
                  <a:tcPr anchor="ctr">
                    <a:solidFill>
                      <a:srgbClr val="2377F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</a:rPr>
                        <a:t>리눅스</a:t>
                      </a:r>
                      <a:r>
                        <a:rPr lang="en-US" altLang="ko-KR" sz="1400" dirty="0">
                          <a:solidFill>
                            <a:schemeClr val="bg1"/>
                          </a:solidFill>
                        </a:rPr>
                        <a:t>/</a:t>
                      </a:r>
                      <a:r>
                        <a:rPr lang="ko-KR" altLang="en-US" sz="1400" dirty="0">
                          <a:solidFill>
                            <a:schemeClr val="bg1"/>
                          </a:solidFill>
                        </a:rPr>
                        <a:t>윈도우</a:t>
                      </a:r>
                    </a:p>
                  </a:txBody>
                  <a:tcPr anchor="ctr">
                    <a:solidFill>
                      <a:srgbClr val="2377F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</a:rPr>
                        <a:t>가상화 </a:t>
                      </a:r>
                      <a:r>
                        <a:rPr lang="en-US" altLang="ko-KR" sz="1400" dirty="0">
                          <a:solidFill>
                            <a:schemeClr val="bg1"/>
                          </a:solidFill>
                        </a:rPr>
                        <a:t>VM</a:t>
                      </a:r>
                      <a:endParaRPr lang="ko-KR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377F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solidFill>
                            <a:schemeClr val="bg1"/>
                          </a:solidFill>
                        </a:rPr>
                        <a:t>쿠버네티스</a:t>
                      </a:r>
                      <a:endParaRPr lang="ko-KR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377F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bg1"/>
                          </a:solidFill>
                        </a:rPr>
                        <a:t>Microsoft 365</a:t>
                      </a:r>
                      <a:endParaRPr lang="ko-KR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377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41783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12315F"/>
                          </a:solidFill>
                        </a:rPr>
                        <a:t>DB</a:t>
                      </a:r>
                      <a:endParaRPr lang="ko-KR" altLang="en-US" sz="14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4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4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4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C00000"/>
                          </a:solidFill>
                        </a:rPr>
                        <a:t>X</a:t>
                      </a:r>
                      <a:endParaRPr lang="ko-KR" alt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C00000"/>
                          </a:solidFill>
                        </a:rPr>
                        <a:t>X</a:t>
                      </a:r>
                      <a:endParaRPr lang="ko-KR" alt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2766054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rgbClr val="12315F"/>
                          </a:solidFill>
                        </a:rPr>
                        <a:t>파일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4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4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4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C00000"/>
                          </a:solidFill>
                        </a:rPr>
                        <a:t>X</a:t>
                      </a:r>
                      <a:endParaRPr lang="ko-KR" alt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C00000"/>
                          </a:solidFill>
                        </a:rPr>
                        <a:t>X</a:t>
                      </a:r>
                      <a:endParaRPr lang="ko-KR" alt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288769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12315F"/>
                          </a:solidFill>
                        </a:rPr>
                        <a:t>OS</a:t>
                      </a:r>
                      <a:endParaRPr lang="ko-KR" altLang="en-US" sz="14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C00000"/>
                          </a:solidFill>
                        </a:rPr>
                        <a:t>X</a:t>
                      </a:r>
                      <a:endParaRPr lang="ko-KR" alt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C00000"/>
                          </a:solidFill>
                        </a:rPr>
                        <a:t>X</a:t>
                      </a:r>
                      <a:endParaRPr lang="ko-KR" alt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4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rgbClr val="12315F"/>
                          </a:solidFill>
                        </a:rPr>
                        <a:t>컨테이너는 </a:t>
                      </a:r>
                      <a:r>
                        <a:rPr lang="en-US" altLang="ko-KR" sz="1000" b="0" dirty="0">
                          <a:solidFill>
                            <a:srgbClr val="12315F"/>
                          </a:solidFill>
                        </a:rPr>
                        <a:t>OS </a:t>
                      </a:r>
                      <a:r>
                        <a:rPr lang="ko-KR" altLang="en-US" sz="1000" b="0" dirty="0">
                          <a:solidFill>
                            <a:srgbClr val="12315F"/>
                          </a:solidFill>
                        </a:rPr>
                        <a:t>없음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12315F"/>
                          </a:solidFill>
                        </a:rPr>
                        <a:t>SaaS, </a:t>
                      </a:r>
                      <a:r>
                        <a:rPr lang="ko-KR" altLang="en-US" sz="1200" b="0" dirty="0" err="1">
                          <a:solidFill>
                            <a:srgbClr val="12315F"/>
                          </a:solidFill>
                        </a:rPr>
                        <a:t>해당없음</a:t>
                      </a:r>
                      <a:endParaRPr lang="ko-KR" altLang="en-US" sz="1200" b="0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1880100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EE962574-B8ED-EB16-439A-362C3D5CC3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222259"/>
              </p:ext>
            </p:extLst>
          </p:nvPr>
        </p:nvGraphicFramePr>
        <p:xfrm>
          <a:off x="2975974" y="2067052"/>
          <a:ext cx="8208000" cy="1440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368000">
                  <a:extLst>
                    <a:ext uri="{9D8B030D-6E8A-4147-A177-3AD203B41FA5}">
                      <a16:colId xmlns:a16="http://schemas.microsoft.com/office/drawing/2014/main" val="2315699406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2696047531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147284783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2300497021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3321521218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185361744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377F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</a:rPr>
                        <a:t>유닉스</a:t>
                      </a:r>
                    </a:p>
                  </a:txBody>
                  <a:tcPr anchor="ctr">
                    <a:solidFill>
                      <a:srgbClr val="2377F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</a:rPr>
                        <a:t>리눅스</a:t>
                      </a:r>
                      <a:r>
                        <a:rPr lang="en-US" altLang="ko-KR" sz="1400" dirty="0">
                          <a:solidFill>
                            <a:schemeClr val="bg1"/>
                          </a:solidFill>
                        </a:rPr>
                        <a:t>/</a:t>
                      </a:r>
                      <a:r>
                        <a:rPr lang="ko-KR" altLang="en-US" sz="1400" dirty="0">
                          <a:solidFill>
                            <a:schemeClr val="bg1"/>
                          </a:solidFill>
                        </a:rPr>
                        <a:t>윈도우</a:t>
                      </a:r>
                    </a:p>
                  </a:txBody>
                  <a:tcPr anchor="ctr">
                    <a:solidFill>
                      <a:srgbClr val="2377F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</a:rPr>
                        <a:t>가상화 </a:t>
                      </a:r>
                      <a:r>
                        <a:rPr lang="en-US" altLang="ko-KR" sz="1400" dirty="0">
                          <a:solidFill>
                            <a:schemeClr val="bg1"/>
                          </a:solidFill>
                        </a:rPr>
                        <a:t>VM</a:t>
                      </a:r>
                      <a:endParaRPr lang="ko-KR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377F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solidFill>
                            <a:schemeClr val="bg1"/>
                          </a:solidFill>
                        </a:rPr>
                        <a:t>쿠버네티스</a:t>
                      </a:r>
                      <a:endParaRPr lang="ko-KR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377F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bg1"/>
                          </a:solidFill>
                        </a:rPr>
                        <a:t>Microsoft 365</a:t>
                      </a:r>
                      <a:endParaRPr lang="ko-KR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377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41783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12315F"/>
                          </a:solidFill>
                        </a:rPr>
                        <a:t>DB</a:t>
                      </a:r>
                      <a:endParaRPr lang="ko-KR" altLang="en-US" sz="14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6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6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6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6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6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2766054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rgbClr val="12315F"/>
                          </a:solidFill>
                        </a:rPr>
                        <a:t>파일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6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6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6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6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6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288769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rgbClr val="12315F"/>
                          </a:solidFill>
                        </a:rPr>
                        <a:t>OS</a:t>
                      </a:r>
                      <a:endParaRPr lang="ko-KR" altLang="en-US" sz="14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6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6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rgbClr val="12315F"/>
                          </a:solidFill>
                        </a:rPr>
                        <a:t>O</a:t>
                      </a:r>
                      <a:endParaRPr lang="ko-KR" altLang="en-US" sz="1600" b="1" dirty="0">
                        <a:solidFill>
                          <a:srgbClr val="1231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rgbClr val="12315F"/>
                          </a:solidFill>
                        </a:rPr>
                        <a:t>컨테이너는 </a:t>
                      </a:r>
                      <a:r>
                        <a:rPr lang="en-US" altLang="ko-KR" sz="1000" b="0" dirty="0">
                          <a:solidFill>
                            <a:srgbClr val="12315F"/>
                          </a:solidFill>
                        </a:rPr>
                        <a:t>OS </a:t>
                      </a:r>
                      <a:r>
                        <a:rPr lang="ko-KR" altLang="en-US" sz="1000" b="0" dirty="0">
                          <a:solidFill>
                            <a:srgbClr val="12315F"/>
                          </a:solidFill>
                        </a:rPr>
                        <a:t>없음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12315F"/>
                          </a:solidFill>
                        </a:rPr>
                        <a:t>SaaS, </a:t>
                      </a:r>
                      <a:r>
                        <a:rPr lang="ko-KR" altLang="en-US" sz="1200" b="0" dirty="0" err="1">
                          <a:solidFill>
                            <a:srgbClr val="12315F"/>
                          </a:solidFill>
                        </a:rPr>
                        <a:t>해당없음</a:t>
                      </a:r>
                      <a:endParaRPr lang="ko-KR" altLang="en-US" sz="1200" b="0" dirty="0">
                        <a:solidFill>
                          <a:srgbClr val="12315F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1880100"/>
                  </a:ext>
                </a:extLst>
              </a:tr>
            </a:tbl>
          </a:graphicData>
        </a:graphic>
      </p:graphicFrame>
      <p:grpSp>
        <p:nvGrpSpPr>
          <p:cNvPr id="7" name="Group 80">
            <a:extLst>
              <a:ext uri="{FF2B5EF4-FFF2-40B4-BE49-F238E27FC236}">
                <a16:creationId xmlns:a16="http://schemas.microsoft.com/office/drawing/2014/main" id="{85559C57-17D0-DFB3-CBE0-9D428CB686EE}"/>
              </a:ext>
            </a:extLst>
          </p:cNvPr>
          <p:cNvGrpSpPr>
            <a:grpSpLocks noChangeAspect="1"/>
          </p:cNvGrpSpPr>
          <p:nvPr/>
        </p:nvGrpSpPr>
        <p:grpSpPr>
          <a:xfrm>
            <a:off x="1008026" y="2584878"/>
            <a:ext cx="1080000" cy="404347"/>
            <a:chOff x="613605" y="493058"/>
            <a:chExt cx="2953702" cy="1105852"/>
          </a:xfrm>
        </p:grpSpPr>
        <p:sp>
          <p:nvSpPr>
            <p:cNvPr id="8" name="10">
              <a:extLst>
                <a:ext uri="{FF2B5EF4-FFF2-40B4-BE49-F238E27FC236}">
                  <a16:creationId xmlns:a16="http://schemas.microsoft.com/office/drawing/2014/main" id="{6346E75D-FCFC-D24C-6473-DA408BEC087D}"/>
                </a:ext>
              </a:extLst>
            </p:cNvPr>
            <p:cNvSpPr/>
            <p:nvPr/>
          </p:nvSpPr>
          <p:spPr>
            <a:xfrm>
              <a:off x="613605" y="493058"/>
              <a:ext cx="2953702" cy="1105852"/>
            </a:xfrm>
            <a:custGeom>
              <a:avLst/>
              <a:gdLst>
                <a:gd name="connsiteX0" fmla="*/ 2833688 w 2953702"/>
                <a:gd name="connsiteY0" fmla="*/ 1105853 h 1105852"/>
                <a:gd name="connsiteX1" fmla="*/ 119063 w 2953702"/>
                <a:gd name="connsiteY1" fmla="*/ 1105853 h 1105852"/>
                <a:gd name="connsiteX2" fmla="*/ 0 w 2953702"/>
                <a:gd name="connsiteY2" fmla="*/ 986790 h 1105852"/>
                <a:gd name="connsiteX3" fmla="*/ 0 w 2953702"/>
                <a:gd name="connsiteY3" fmla="*/ 119063 h 1105852"/>
                <a:gd name="connsiteX4" fmla="*/ 119063 w 2953702"/>
                <a:gd name="connsiteY4" fmla="*/ 0 h 1105852"/>
                <a:gd name="connsiteX5" fmla="*/ 2834640 w 2953702"/>
                <a:gd name="connsiteY5" fmla="*/ 0 h 1105852"/>
                <a:gd name="connsiteX6" fmla="*/ 2953703 w 2953702"/>
                <a:gd name="connsiteY6" fmla="*/ 119063 h 1105852"/>
                <a:gd name="connsiteX7" fmla="*/ 2953703 w 2953702"/>
                <a:gd name="connsiteY7" fmla="*/ 987743 h 1105852"/>
                <a:gd name="connsiteX8" fmla="*/ 2833688 w 2953702"/>
                <a:gd name="connsiteY8" fmla="*/ 1105853 h 110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53702" h="1105852">
                  <a:moveTo>
                    <a:pt x="2833688" y="1105853"/>
                  </a:moveTo>
                  <a:lnTo>
                    <a:pt x="119063" y="1105853"/>
                  </a:lnTo>
                  <a:cubicBezTo>
                    <a:pt x="53340" y="1105853"/>
                    <a:pt x="0" y="1052513"/>
                    <a:pt x="0" y="986790"/>
                  </a:cubicBezTo>
                  <a:lnTo>
                    <a:pt x="0" y="119063"/>
                  </a:lnTo>
                  <a:cubicBezTo>
                    <a:pt x="0" y="53340"/>
                    <a:pt x="53340" y="0"/>
                    <a:pt x="119063" y="0"/>
                  </a:cubicBezTo>
                  <a:lnTo>
                    <a:pt x="2834640" y="0"/>
                  </a:lnTo>
                  <a:cubicBezTo>
                    <a:pt x="2900363" y="0"/>
                    <a:pt x="2953703" y="53340"/>
                    <a:pt x="2953703" y="119063"/>
                  </a:cubicBezTo>
                  <a:lnTo>
                    <a:pt x="2953703" y="987743"/>
                  </a:lnTo>
                  <a:cubicBezTo>
                    <a:pt x="2952750" y="1052513"/>
                    <a:pt x="2899410" y="1105853"/>
                    <a:pt x="2833688" y="1105853"/>
                  </a:cubicBezTo>
                </a:path>
              </a:pathLst>
            </a:custGeom>
            <a:solidFill>
              <a:srgbClr val="93E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93EB20"/>
                </a:solidFill>
              </a:endParaRPr>
            </a:p>
          </p:txBody>
        </p:sp>
        <p:sp>
          <p:nvSpPr>
            <p:cNvPr id="9" name="10">
              <a:extLst>
                <a:ext uri="{FF2B5EF4-FFF2-40B4-BE49-F238E27FC236}">
                  <a16:creationId xmlns:a16="http://schemas.microsoft.com/office/drawing/2014/main" id="{7A286FD2-64A8-1148-03FD-794D028CE7E2}"/>
                </a:ext>
              </a:extLst>
            </p:cNvPr>
            <p:cNvSpPr/>
            <p:nvPr/>
          </p:nvSpPr>
          <p:spPr>
            <a:xfrm>
              <a:off x="840032" y="824818"/>
              <a:ext cx="479951" cy="438811"/>
            </a:xfrm>
            <a:custGeom>
              <a:avLst/>
              <a:gdLst>
                <a:gd name="connsiteX0" fmla="*/ 458420 w 479951"/>
                <a:gd name="connsiteY0" fmla="*/ 5424 h 438811"/>
                <a:gd name="connsiteX1" fmla="*/ 403175 w 479951"/>
                <a:gd name="connsiteY1" fmla="*/ 24474 h 438811"/>
                <a:gd name="connsiteX2" fmla="*/ 254585 w 479951"/>
                <a:gd name="connsiteY2" fmla="*/ 343562 h 438811"/>
                <a:gd name="connsiteX3" fmla="*/ 240297 w 479951"/>
                <a:gd name="connsiteY3" fmla="*/ 354992 h 438811"/>
                <a:gd name="connsiteX4" fmla="*/ 226010 w 479951"/>
                <a:gd name="connsiteY4" fmla="*/ 343562 h 438811"/>
                <a:gd name="connsiteX5" fmla="*/ 77420 w 479951"/>
                <a:gd name="connsiteY5" fmla="*/ 23522 h 438811"/>
                <a:gd name="connsiteX6" fmla="*/ 22175 w 479951"/>
                <a:gd name="connsiteY6" fmla="*/ 4472 h 438811"/>
                <a:gd name="connsiteX7" fmla="*/ 4077 w 479951"/>
                <a:gd name="connsiteY7" fmla="*/ 62574 h 438811"/>
                <a:gd name="connsiteX8" fmla="*/ 148857 w 479951"/>
                <a:gd name="connsiteY8" fmla="*/ 357849 h 438811"/>
                <a:gd name="connsiteX9" fmla="*/ 165050 w 479951"/>
                <a:gd name="connsiteY9" fmla="*/ 391187 h 438811"/>
                <a:gd name="connsiteX10" fmla="*/ 239345 w 479951"/>
                <a:gd name="connsiteY10" fmla="*/ 438812 h 438811"/>
                <a:gd name="connsiteX11" fmla="*/ 313640 w 479951"/>
                <a:gd name="connsiteY11" fmla="*/ 391187 h 438811"/>
                <a:gd name="connsiteX12" fmla="*/ 329832 w 479951"/>
                <a:gd name="connsiteY12" fmla="*/ 357849 h 438811"/>
                <a:gd name="connsiteX13" fmla="*/ 474612 w 479951"/>
                <a:gd name="connsiteY13" fmla="*/ 62574 h 438811"/>
                <a:gd name="connsiteX14" fmla="*/ 458420 w 479951"/>
                <a:gd name="connsiteY14" fmla="*/ 5424 h 43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9951" h="438811">
                  <a:moveTo>
                    <a:pt x="458420" y="5424"/>
                  </a:moveTo>
                  <a:cubicBezTo>
                    <a:pt x="438417" y="-6006"/>
                    <a:pt x="413652" y="2567"/>
                    <a:pt x="403175" y="24474"/>
                  </a:cubicBezTo>
                  <a:lnTo>
                    <a:pt x="254585" y="343562"/>
                  </a:lnTo>
                  <a:cubicBezTo>
                    <a:pt x="250775" y="350229"/>
                    <a:pt x="247917" y="354992"/>
                    <a:pt x="240297" y="354992"/>
                  </a:cubicBezTo>
                  <a:cubicBezTo>
                    <a:pt x="232677" y="354992"/>
                    <a:pt x="229820" y="350229"/>
                    <a:pt x="226010" y="343562"/>
                  </a:cubicBezTo>
                  <a:lnTo>
                    <a:pt x="77420" y="23522"/>
                  </a:lnTo>
                  <a:cubicBezTo>
                    <a:pt x="66942" y="2567"/>
                    <a:pt x="42177" y="-6006"/>
                    <a:pt x="22175" y="4472"/>
                  </a:cubicBezTo>
                  <a:cubicBezTo>
                    <a:pt x="2172" y="15902"/>
                    <a:pt x="-5448" y="41619"/>
                    <a:pt x="4077" y="62574"/>
                  </a:cubicBezTo>
                  <a:lnTo>
                    <a:pt x="148857" y="357849"/>
                  </a:lnTo>
                  <a:lnTo>
                    <a:pt x="165050" y="391187"/>
                  </a:lnTo>
                  <a:cubicBezTo>
                    <a:pt x="179337" y="420714"/>
                    <a:pt x="207912" y="438812"/>
                    <a:pt x="239345" y="438812"/>
                  </a:cubicBezTo>
                  <a:cubicBezTo>
                    <a:pt x="270777" y="438812"/>
                    <a:pt x="299352" y="420714"/>
                    <a:pt x="313640" y="391187"/>
                  </a:cubicBezTo>
                  <a:lnTo>
                    <a:pt x="329832" y="357849"/>
                  </a:lnTo>
                  <a:lnTo>
                    <a:pt x="474612" y="62574"/>
                  </a:lnTo>
                  <a:cubicBezTo>
                    <a:pt x="486042" y="42572"/>
                    <a:pt x="478422" y="15902"/>
                    <a:pt x="458420" y="5424"/>
                  </a:cubicBezTo>
                </a:path>
              </a:pathLst>
            </a:custGeom>
            <a:solidFill>
              <a:srgbClr val="003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" name="10">
              <a:extLst>
                <a:ext uri="{FF2B5EF4-FFF2-40B4-BE49-F238E27FC236}">
                  <a16:creationId xmlns:a16="http://schemas.microsoft.com/office/drawing/2014/main" id="{45D5C2BA-1DE0-D91E-F5AD-1D06D492B6DF}"/>
                </a:ext>
              </a:extLst>
            </p:cNvPr>
            <p:cNvSpPr/>
            <p:nvPr/>
          </p:nvSpPr>
          <p:spPr>
            <a:xfrm>
              <a:off x="2750062" y="825480"/>
              <a:ext cx="590549" cy="439136"/>
            </a:xfrm>
            <a:custGeom>
              <a:avLst/>
              <a:gdLst>
                <a:gd name="connsiteX0" fmla="*/ 515302 w 590549"/>
                <a:gd name="connsiteY0" fmla="*/ 0 h 439136"/>
                <a:gd name="connsiteX1" fmla="*/ 451485 w 590549"/>
                <a:gd name="connsiteY1" fmla="*/ 40957 h 439136"/>
                <a:gd name="connsiteX2" fmla="*/ 302895 w 590549"/>
                <a:gd name="connsiteY2" fmla="*/ 347663 h 439136"/>
                <a:gd name="connsiteX3" fmla="*/ 295275 w 590549"/>
                <a:gd name="connsiteY3" fmla="*/ 354330 h 439136"/>
                <a:gd name="connsiteX4" fmla="*/ 287655 w 590549"/>
                <a:gd name="connsiteY4" fmla="*/ 347663 h 439136"/>
                <a:gd name="connsiteX5" fmla="*/ 140017 w 590549"/>
                <a:gd name="connsiteY5" fmla="*/ 43815 h 439136"/>
                <a:gd name="connsiteX6" fmla="*/ 74295 w 590549"/>
                <a:gd name="connsiteY6" fmla="*/ 0 h 439136"/>
                <a:gd name="connsiteX7" fmla="*/ 74295 w 590549"/>
                <a:gd name="connsiteY7" fmla="*/ 0 h 439136"/>
                <a:gd name="connsiteX8" fmla="*/ 0 w 590549"/>
                <a:gd name="connsiteY8" fmla="*/ 80963 h 439136"/>
                <a:gd name="connsiteX9" fmla="*/ 0 w 590549"/>
                <a:gd name="connsiteY9" fmla="*/ 395288 h 439136"/>
                <a:gd name="connsiteX10" fmla="*/ 27622 w 590549"/>
                <a:gd name="connsiteY10" fmla="*/ 437198 h 439136"/>
                <a:gd name="connsiteX11" fmla="*/ 78105 w 590549"/>
                <a:gd name="connsiteY11" fmla="*/ 394335 h 439136"/>
                <a:gd name="connsiteX12" fmla="*/ 73342 w 590549"/>
                <a:gd name="connsiteY12" fmla="*/ 88582 h 439136"/>
                <a:gd name="connsiteX13" fmla="*/ 78105 w 590549"/>
                <a:gd name="connsiteY13" fmla="*/ 86677 h 439136"/>
                <a:gd name="connsiteX14" fmla="*/ 229552 w 590549"/>
                <a:gd name="connsiteY14" fmla="*/ 392430 h 439136"/>
                <a:gd name="connsiteX15" fmla="*/ 295275 w 590549"/>
                <a:gd name="connsiteY15" fmla="*/ 439103 h 439136"/>
                <a:gd name="connsiteX16" fmla="*/ 360998 w 590549"/>
                <a:gd name="connsiteY16" fmla="*/ 392430 h 439136"/>
                <a:gd name="connsiteX17" fmla="*/ 511492 w 590549"/>
                <a:gd name="connsiteY17" fmla="*/ 86677 h 439136"/>
                <a:gd name="connsiteX18" fmla="*/ 517208 w 590549"/>
                <a:gd name="connsiteY18" fmla="*/ 88582 h 439136"/>
                <a:gd name="connsiteX19" fmla="*/ 511492 w 590549"/>
                <a:gd name="connsiteY19" fmla="*/ 396240 h 439136"/>
                <a:gd name="connsiteX20" fmla="*/ 552450 w 590549"/>
                <a:gd name="connsiteY20" fmla="*/ 439103 h 439136"/>
                <a:gd name="connsiteX21" fmla="*/ 590550 w 590549"/>
                <a:gd name="connsiteY21" fmla="*/ 394335 h 439136"/>
                <a:gd name="connsiteX22" fmla="*/ 590550 w 590549"/>
                <a:gd name="connsiteY22" fmla="*/ 80963 h 439136"/>
                <a:gd name="connsiteX23" fmla="*/ 515302 w 590549"/>
                <a:gd name="connsiteY23" fmla="*/ 0 h 43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0549" h="439136">
                  <a:moveTo>
                    <a:pt x="515302" y="0"/>
                  </a:moveTo>
                  <a:cubicBezTo>
                    <a:pt x="487680" y="0"/>
                    <a:pt x="462915" y="17145"/>
                    <a:pt x="451485" y="40957"/>
                  </a:cubicBezTo>
                  <a:cubicBezTo>
                    <a:pt x="413385" y="118110"/>
                    <a:pt x="302895" y="346710"/>
                    <a:pt x="302895" y="347663"/>
                  </a:cubicBezTo>
                  <a:cubicBezTo>
                    <a:pt x="301942" y="348615"/>
                    <a:pt x="300038" y="354330"/>
                    <a:pt x="295275" y="354330"/>
                  </a:cubicBezTo>
                  <a:cubicBezTo>
                    <a:pt x="290513" y="354330"/>
                    <a:pt x="288608" y="349567"/>
                    <a:pt x="287655" y="347663"/>
                  </a:cubicBezTo>
                  <a:cubicBezTo>
                    <a:pt x="250508" y="271463"/>
                    <a:pt x="178117" y="121920"/>
                    <a:pt x="140017" y="43815"/>
                  </a:cubicBezTo>
                  <a:cubicBezTo>
                    <a:pt x="125730" y="14288"/>
                    <a:pt x="100965" y="0"/>
                    <a:pt x="74295" y="0"/>
                  </a:cubicBezTo>
                  <a:lnTo>
                    <a:pt x="74295" y="0"/>
                  </a:lnTo>
                  <a:cubicBezTo>
                    <a:pt x="33338" y="0"/>
                    <a:pt x="0" y="34290"/>
                    <a:pt x="0" y="80963"/>
                  </a:cubicBezTo>
                  <a:lnTo>
                    <a:pt x="0" y="395288"/>
                  </a:lnTo>
                  <a:cubicBezTo>
                    <a:pt x="0" y="414338"/>
                    <a:pt x="10477" y="432435"/>
                    <a:pt x="27622" y="437198"/>
                  </a:cubicBezTo>
                  <a:cubicBezTo>
                    <a:pt x="55245" y="445770"/>
                    <a:pt x="78105" y="421957"/>
                    <a:pt x="78105" y="394335"/>
                  </a:cubicBezTo>
                  <a:lnTo>
                    <a:pt x="73342" y="88582"/>
                  </a:lnTo>
                  <a:cubicBezTo>
                    <a:pt x="73342" y="85725"/>
                    <a:pt x="77152" y="84772"/>
                    <a:pt x="78105" y="86677"/>
                  </a:cubicBezTo>
                  <a:lnTo>
                    <a:pt x="229552" y="392430"/>
                  </a:lnTo>
                  <a:cubicBezTo>
                    <a:pt x="243840" y="421957"/>
                    <a:pt x="267652" y="439103"/>
                    <a:pt x="295275" y="439103"/>
                  </a:cubicBezTo>
                  <a:cubicBezTo>
                    <a:pt x="321945" y="439103"/>
                    <a:pt x="346710" y="421957"/>
                    <a:pt x="360998" y="392430"/>
                  </a:cubicBezTo>
                  <a:lnTo>
                    <a:pt x="511492" y="86677"/>
                  </a:lnTo>
                  <a:cubicBezTo>
                    <a:pt x="513398" y="83820"/>
                    <a:pt x="517208" y="84772"/>
                    <a:pt x="517208" y="88582"/>
                  </a:cubicBezTo>
                  <a:lnTo>
                    <a:pt x="511492" y="396240"/>
                  </a:lnTo>
                  <a:cubicBezTo>
                    <a:pt x="511492" y="421005"/>
                    <a:pt x="529590" y="440055"/>
                    <a:pt x="552450" y="439103"/>
                  </a:cubicBezTo>
                  <a:cubicBezTo>
                    <a:pt x="574358" y="438150"/>
                    <a:pt x="590550" y="418148"/>
                    <a:pt x="590550" y="394335"/>
                  </a:cubicBezTo>
                  <a:lnTo>
                    <a:pt x="590550" y="80963"/>
                  </a:lnTo>
                  <a:cubicBezTo>
                    <a:pt x="589598" y="33338"/>
                    <a:pt x="556260" y="0"/>
                    <a:pt x="515302" y="0"/>
                  </a:cubicBezTo>
                </a:path>
              </a:pathLst>
            </a:custGeom>
            <a:solidFill>
              <a:srgbClr val="003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10">
              <a:extLst>
                <a:ext uri="{FF2B5EF4-FFF2-40B4-BE49-F238E27FC236}">
                  <a16:creationId xmlns:a16="http://schemas.microsoft.com/office/drawing/2014/main" id="{B7EE9186-EB63-0B41-6EB8-11330E842EAB}"/>
                </a:ext>
              </a:extLst>
            </p:cNvPr>
            <p:cNvSpPr/>
            <p:nvPr/>
          </p:nvSpPr>
          <p:spPr>
            <a:xfrm>
              <a:off x="2213793" y="824527"/>
              <a:ext cx="491077" cy="439263"/>
            </a:xfrm>
            <a:custGeom>
              <a:avLst/>
              <a:gdLst>
                <a:gd name="connsiteX0" fmla="*/ 485786 w 491077"/>
                <a:gd name="connsiteY0" fmla="*/ 376238 h 439263"/>
                <a:gd name="connsiteX1" fmla="*/ 319099 w 491077"/>
                <a:gd name="connsiteY1" fmla="*/ 47625 h 439263"/>
                <a:gd name="connsiteX2" fmla="*/ 244804 w 491077"/>
                <a:gd name="connsiteY2" fmla="*/ 0 h 439263"/>
                <a:gd name="connsiteX3" fmla="*/ 192416 w 491077"/>
                <a:gd name="connsiteY3" fmla="*/ 20003 h 439263"/>
                <a:gd name="connsiteX4" fmla="*/ 170509 w 491077"/>
                <a:gd name="connsiteY4" fmla="*/ 47625 h 439263"/>
                <a:gd name="connsiteX5" fmla="*/ 4774 w 491077"/>
                <a:gd name="connsiteY5" fmla="*/ 375285 h 439263"/>
                <a:gd name="connsiteX6" fmla="*/ 4774 w 491077"/>
                <a:gd name="connsiteY6" fmla="*/ 376238 h 439263"/>
                <a:gd name="connsiteX7" fmla="*/ 4774 w 491077"/>
                <a:gd name="connsiteY7" fmla="*/ 376238 h 439263"/>
                <a:gd name="connsiteX8" fmla="*/ 7631 w 491077"/>
                <a:gd name="connsiteY8" fmla="*/ 421958 h 439263"/>
                <a:gd name="connsiteX9" fmla="*/ 8584 w 491077"/>
                <a:gd name="connsiteY9" fmla="*/ 422910 h 439263"/>
                <a:gd name="connsiteX10" fmla="*/ 9536 w 491077"/>
                <a:gd name="connsiteY10" fmla="*/ 423863 h 439263"/>
                <a:gd name="connsiteX11" fmla="*/ 20014 w 491077"/>
                <a:gd name="connsiteY11" fmla="*/ 433388 h 439263"/>
                <a:gd name="connsiteX12" fmla="*/ 62876 w 491077"/>
                <a:gd name="connsiteY12" fmla="*/ 431483 h 439263"/>
                <a:gd name="connsiteX13" fmla="*/ 63829 w 491077"/>
                <a:gd name="connsiteY13" fmla="*/ 431483 h 439263"/>
                <a:gd name="connsiteX14" fmla="*/ 66686 w 491077"/>
                <a:gd name="connsiteY14" fmla="*/ 429578 h 439263"/>
                <a:gd name="connsiteX15" fmla="*/ 68591 w 491077"/>
                <a:gd name="connsiteY15" fmla="*/ 427672 h 439263"/>
                <a:gd name="connsiteX16" fmla="*/ 69544 w 491077"/>
                <a:gd name="connsiteY16" fmla="*/ 426720 h 439263"/>
                <a:gd name="connsiteX17" fmla="*/ 77164 w 491077"/>
                <a:gd name="connsiteY17" fmla="*/ 416243 h 439263"/>
                <a:gd name="connsiteX18" fmla="*/ 82879 w 491077"/>
                <a:gd name="connsiteY18" fmla="*/ 402908 h 439263"/>
                <a:gd name="connsiteX19" fmla="*/ 117169 w 491077"/>
                <a:gd name="connsiteY19" fmla="*/ 330518 h 439263"/>
                <a:gd name="connsiteX20" fmla="*/ 121931 w 491077"/>
                <a:gd name="connsiteY20" fmla="*/ 327660 h 439263"/>
                <a:gd name="connsiteX21" fmla="*/ 121931 w 491077"/>
                <a:gd name="connsiteY21" fmla="*/ 327660 h 439263"/>
                <a:gd name="connsiteX22" fmla="*/ 275284 w 491077"/>
                <a:gd name="connsiteY22" fmla="*/ 327660 h 439263"/>
                <a:gd name="connsiteX23" fmla="*/ 275284 w 491077"/>
                <a:gd name="connsiteY23" fmla="*/ 327660 h 439263"/>
                <a:gd name="connsiteX24" fmla="*/ 312431 w 491077"/>
                <a:gd name="connsiteY24" fmla="*/ 288608 h 439263"/>
                <a:gd name="connsiteX25" fmla="*/ 275284 w 491077"/>
                <a:gd name="connsiteY25" fmla="*/ 249555 h 439263"/>
                <a:gd name="connsiteX26" fmla="*/ 183844 w 491077"/>
                <a:gd name="connsiteY26" fmla="*/ 249555 h 439263"/>
                <a:gd name="connsiteX27" fmla="*/ 160984 w 491077"/>
                <a:gd name="connsiteY27" fmla="*/ 249555 h 439263"/>
                <a:gd name="connsiteX28" fmla="*/ 158126 w 491077"/>
                <a:gd name="connsiteY28" fmla="*/ 244793 h 439263"/>
                <a:gd name="connsiteX29" fmla="*/ 166699 w 491077"/>
                <a:gd name="connsiteY29" fmla="*/ 226695 h 439263"/>
                <a:gd name="connsiteX30" fmla="*/ 229564 w 491077"/>
                <a:gd name="connsiteY30" fmla="*/ 100013 h 439263"/>
                <a:gd name="connsiteX31" fmla="*/ 229564 w 491077"/>
                <a:gd name="connsiteY31" fmla="*/ 99060 h 439263"/>
                <a:gd name="connsiteX32" fmla="*/ 229564 w 491077"/>
                <a:gd name="connsiteY32" fmla="*/ 98107 h 439263"/>
                <a:gd name="connsiteX33" fmla="*/ 229564 w 491077"/>
                <a:gd name="connsiteY33" fmla="*/ 98107 h 439263"/>
                <a:gd name="connsiteX34" fmla="*/ 240041 w 491077"/>
                <a:gd name="connsiteY34" fmla="*/ 84773 h 439263"/>
                <a:gd name="connsiteX35" fmla="*/ 249566 w 491077"/>
                <a:gd name="connsiteY35" fmla="*/ 84773 h 439263"/>
                <a:gd name="connsiteX36" fmla="*/ 261949 w 491077"/>
                <a:gd name="connsiteY36" fmla="*/ 100013 h 439263"/>
                <a:gd name="connsiteX37" fmla="*/ 261949 w 491077"/>
                <a:gd name="connsiteY37" fmla="*/ 100013 h 439263"/>
                <a:gd name="connsiteX38" fmla="*/ 414349 w 491077"/>
                <a:gd name="connsiteY38" fmla="*/ 415290 h 439263"/>
                <a:gd name="connsiteX39" fmla="*/ 450544 w 491077"/>
                <a:gd name="connsiteY39" fmla="*/ 438150 h 439263"/>
                <a:gd name="connsiteX40" fmla="*/ 464831 w 491077"/>
                <a:gd name="connsiteY40" fmla="*/ 435293 h 439263"/>
                <a:gd name="connsiteX41" fmla="*/ 465784 w 491077"/>
                <a:gd name="connsiteY41" fmla="*/ 435293 h 439263"/>
                <a:gd name="connsiteX42" fmla="*/ 468641 w 491077"/>
                <a:gd name="connsiteY42" fmla="*/ 433388 h 439263"/>
                <a:gd name="connsiteX43" fmla="*/ 469594 w 491077"/>
                <a:gd name="connsiteY43" fmla="*/ 432435 h 439263"/>
                <a:gd name="connsiteX44" fmla="*/ 470546 w 491077"/>
                <a:gd name="connsiteY44" fmla="*/ 432435 h 439263"/>
                <a:gd name="connsiteX45" fmla="*/ 471499 w 491077"/>
                <a:gd name="connsiteY45" fmla="*/ 431483 h 439263"/>
                <a:gd name="connsiteX46" fmla="*/ 472451 w 491077"/>
                <a:gd name="connsiteY46" fmla="*/ 430530 h 439263"/>
                <a:gd name="connsiteX47" fmla="*/ 473404 w 491077"/>
                <a:gd name="connsiteY47" fmla="*/ 429578 h 439263"/>
                <a:gd name="connsiteX48" fmla="*/ 475309 w 491077"/>
                <a:gd name="connsiteY48" fmla="*/ 428625 h 439263"/>
                <a:gd name="connsiteX49" fmla="*/ 477214 w 491077"/>
                <a:gd name="connsiteY49" fmla="*/ 426720 h 439263"/>
                <a:gd name="connsiteX50" fmla="*/ 478166 w 491077"/>
                <a:gd name="connsiteY50" fmla="*/ 425768 h 439263"/>
                <a:gd name="connsiteX51" fmla="*/ 485786 w 491077"/>
                <a:gd name="connsiteY51" fmla="*/ 376238 h 43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491077" h="439263">
                  <a:moveTo>
                    <a:pt x="485786" y="376238"/>
                  </a:moveTo>
                  <a:lnTo>
                    <a:pt x="319099" y="47625"/>
                  </a:lnTo>
                  <a:cubicBezTo>
                    <a:pt x="304811" y="18098"/>
                    <a:pt x="276236" y="0"/>
                    <a:pt x="244804" y="0"/>
                  </a:cubicBezTo>
                  <a:cubicBezTo>
                    <a:pt x="224801" y="0"/>
                    <a:pt x="206704" y="6668"/>
                    <a:pt x="192416" y="20003"/>
                  </a:cubicBezTo>
                  <a:cubicBezTo>
                    <a:pt x="183844" y="27623"/>
                    <a:pt x="176224" y="37148"/>
                    <a:pt x="170509" y="47625"/>
                  </a:cubicBezTo>
                  <a:lnTo>
                    <a:pt x="4774" y="375285"/>
                  </a:lnTo>
                  <a:cubicBezTo>
                    <a:pt x="4774" y="375285"/>
                    <a:pt x="4774" y="376238"/>
                    <a:pt x="4774" y="376238"/>
                  </a:cubicBezTo>
                  <a:lnTo>
                    <a:pt x="4774" y="376238"/>
                  </a:lnTo>
                  <a:cubicBezTo>
                    <a:pt x="-2846" y="391478"/>
                    <a:pt x="-941" y="409575"/>
                    <a:pt x="7631" y="421958"/>
                  </a:cubicBezTo>
                  <a:cubicBezTo>
                    <a:pt x="7631" y="421958"/>
                    <a:pt x="7631" y="422910"/>
                    <a:pt x="8584" y="422910"/>
                  </a:cubicBezTo>
                  <a:cubicBezTo>
                    <a:pt x="8584" y="422910"/>
                    <a:pt x="9536" y="423863"/>
                    <a:pt x="9536" y="423863"/>
                  </a:cubicBezTo>
                  <a:cubicBezTo>
                    <a:pt x="12394" y="427672"/>
                    <a:pt x="16204" y="431483"/>
                    <a:pt x="20014" y="433388"/>
                  </a:cubicBezTo>
                  <a:cubicBezTo>
                    <a:pt x="34301" y="441960"/>
                    <a:pt x="50494" y="441008"/>
                    <a:pt x="62876" y="431483"/>
                  </a:cubicBezTo>
                  <a:cubicBezTo>
                    <a:pt x="62876" y="431483"/>
                    <a:pt x="62876" y="431483"/>
                    <a:pt x="63829" y="431483"/>
                  </a:cubicBezTo>
                  <a:cubicBezTo>
                    <a:pt x="64781" y="430530"/>
                    <a:pt x="65734" y="430530"/>
                    <a:pt x="66686" y="429578"/>
                  </a:cubicBezTo>
                  <a:cubicBezTo>
                    <a:pt x="67639" y="428625"/>
                    <a:pt x="67639" y="428625"/>
                    <a:pt x="68591" y="427672"/>
                  </a:cubicBezTo>
                  <a:cubicBezTo>
                    <a:pt x="68591" y="427672"/>
                    <a:pt x="69544" y="426720"/>
                    <a:pt x="69544" y="426720"/>
                  </a:cubicBezTo>
                  <a:cubicBezTo>
                    <a:pt x="72401" y="423863"/>
                    <a:pt x="75259" y="420053"/>
                    <a:pt x="77164" y="416243"/>
                  </a:cubicBezTo>
                  <a:lnTo>
                    <a:pt x="82879" y="402908"/>
                  </a:lnTo>
                  <a:lnTo>
                    <a:pt x="117169" y="330518"/>
                  </a:lnTo>
                  <a:cubicBezTo>
                    <a:pt x="118121" y="328613"/>
                    <a:pt x="120026" y="327660"/>
                    <a:pt x="121931" y="327660"/>
                  </a:cubicBezTo>
                  <a:lnTo>
                    <a:pt x="121931" y="327660"/>
                  </a:lnTo>
                  <a:lnTo>
                    <a:pt x="275284" y="327660"/>
                  </a:lnTo>
                  <a:lnTo>
                    <a:pt x="275284" y="327660"/>
                  </a:lnTo>
                  <a:cubicBezTo>
                    <a:pt x="296239" y="327660"/>
                    <a:pt x="312431" y="310515"/>
                    <a:pt x="312431" y="288608"/>
                  </a:cubicBezTo>
                  <a:cubicBezTo>
                    <a:pt x="312431" y="266700"/>
                    <a:pt x="296239" y="249555"/>
                    <a:pt x="275284" y="249555"/>
                  </a:cubicBezTo>
                  <a:lnTo>
                    <a:pt x="183844" y="249555"/>
                  </a:lnTo>
                  <a:lnTo>
                    <a:pt x="160984" y="249555"/>
                  </a:lnTo>
                  <a:cubicBezTo>
                    <a:pt x="158126" y="249555"/>
                    <a:pt x="157174" y="246698"/>
                    <a:pt x="158126" y="244793"/>
                  </a:cubicBezTo>
                  <a:lnTo>
                    <a:pt x="166699" y="226695"/>
                  </a:lnTo>
                  <a:lnTo>
                    <a:pt x="229564" y="100013"/>
                  </a:lnTo>
                  <a:lnTo>
                    <a:pt x="229564" y="99060"/>
                  </a:lnTo>
                  <a:cubicBezTo>
                    <a:pt x="229564" y="99060"/>
                    <a:pt x="229564" y="98107"/>
                    <a:pt x="229564" y="98107"/>
                  </a:cubicBezTo>
                  <a:cubicBezTo>
                    <a:pt x="229564" y="98107"/>
                    <a:pt x="229564" y="98107"/>
                    <a:pt x="229564" y="98107"/>
                  </a:cubicBezTo>
                  <a:cubicBezTo>
                    <a:pt x="230516" y="96203"/>
                    <a:pt x="234326" y="86678"/>
                    <a:pt x="240041" y="84773"/>
                  </a:cubicBezTo>
                  <a:cubicBezTo>
                    <a:pt x="242899" y="83820"/>
                    <a:pt x="246709" y="83820"/>
                    <a:pt x="249566" y="84773"/>
                  </a:cubicBezTo>
                  <a:cubicBezTo>
                    <a:pt x="256234" y="86678"/>
                    <a:pt x="259091" y="94298"/>
                    <a:pt x="261949" y="100013"/>
                  </a:cubicBezTo>
                  <a:cubicBezTo>
                    <a:pt x="261949" y="100013"/>
                    <a:pt x="261949" y="100013"/>
                    <a:pt x="261949" y="100013"/>
                  </a:cubicBezTo>
                  <a:lnTo>
                    <a:pt x="414349" y="415290"/>
                  </a:lnTo>
                  <a:cubicBezTo>
                    <a:pt x="421969" y="429578"/>
                    <a:pt x="436256" y="438150"/>
                    <a:pt x="450544" y="438150"/>
                  </a:cubicBezTo>
                  <a:cubicBezTo>
                    <a:pt x="455306" y="438150"/>
                    <a:pt x="460069" y="437197"/>
                    <a:pt x="464831" y="435293"/>
                  </a:cubicBezTo>
                  <a:cubicBezTo>
                    <a:pt x="464831" y="435293"/>
                    <a:pt x="465784" y="435293"/>
                    <a:pt x="465784" y="435293"/>
                  </a:cubicBezTo>
                  <a:cubicBezTo>
                    <a:pt x="466736" y="435293"/>
                    <a:pt x="467689" y="434340"/>
                    <a:pt x="468641" y="433388"/>
                  </a:cubicBezTo>
                  <a:cubicBezTo>
                    <a:pt x="468641" y="433388"/>
                    <a:pt x="469594" y="433388"/>
                    <a:pt x="469594" y="432435"/>
                  </a:cubicBezTo>
                  <a:cubicBezTo>
                    <a:pt x="469594" y="432435"/>
                    <a:pt x="469594" y="432435"/>
                    <a:pt x="470546" y="432435"/>
                  </a:cubicBezTo>
                  <a:cubicBezTo>
                    <a:pt x="470546" y="432435"/>
                    <a:pt x="471499" y="432435"/>
                    <a:pt x="471499" y="431483"/>
                  </a:cubicBezTo>
                  <a:cubicBezTo>
                    <a:pt x="471499" y="431483"/>
                    <a:pt x="472451" y="430530"/>
                    <a:pt x="472451" y="430530"/>
                  </a:cubicBezTo>
                  <a:cubicBezTo>
                    <a:pt x="472451" y="430530"/>
                    <a:pt x="473404" y="429578"/>
                    <a:pt x="473404" y="429578"/>
                  </a:cubicBezTo>
                  <a:cubicBezTo>
                    <a:pt x="474356" y="429578"/>
                    <a:pt x="474356" y="428625"/>
                    <a:pt x="475309" y="428625"/>
                  </a:cubicBezTo>
                  <a:cubicBezTo>
                    <a:pt x="476261" y="427672"/>
                    <a:pt x="476261" y="427672"/>
                    <a:pt x="477214" y="426720"/>
                  </a:cubicBezTo>
                  <a:cubicBezTo>
                    <a:pt x="477214" y="426720"/>
                    <a:pt x="477214" y="426720"/>
                    <a:pt x="478166" y="425768"/>
                  </a:cubicBezTo>
                  <a:cubicBezTo>
                    <a:pt x="491501" y="416243"/>
                    <a:pt x="495311" y="394335"/>
                    <a:pt x="485786" y="376238"/>
                  </a:cubicBezTo>
                </a:path>
              </a:pathLst>
            </a:custGeom>
            <a:solidFill>
              <a:srgbClr val="003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10">
              <a:extLst>
                <a:ext uri="{FF2B5EF4-FFF2-40B4-BE49-F238E27FC236}">
                  <a16:creationId xmlns:a16="http://schemas.microsoft.com/office/drawing/2014/main" id="{66E8EA84-0249-AF97-7A7C-1B3B2AF8A0B8}"/>
                </a:ext>
              </a:extLst>
            </p:cNvPr>
            <p:cNvSpPr/>
            <p:nvPr/>
          </p:nvSpPr>
          <p:spPr>
            <a:xfrm>
              <a:off x="1321312" y="821670"/>
              <a:ext cx="417194" cy="450532"/>
            </a:xfrm>
            <a:custGeom>
              <a:avLst/>
              <a:gdLst>
                <a:gd name="connsiteX0" fmla="*/ 85725 w 417194"/>
                <a:gd name="connsiteY0" fmla="*/ 190500 h 450532"/>
                <a:gd name="connsiteX1" fmla="*/ 209550 w 417194"/>
                <a:gd name="connsiteY1" fmla="*/ 71438 h 450532"/>
                <a:gd name="connsiteX2" fmla="*/ 335280 w 417194"/>
                <a:gd name="connsiteY2" fmla="*/ 190500 h 450532"/>
                <a:gd name="connsiteX3" fmla="*/ 331470 w 417194"/>
                <a:gd name="connsiteY3" fmla="*/ 195263 h 450532"/>
                <a:gd name="connsiteX4" fmla="*/ 89535 w 417194"/>
                <a:gd name="connsiteY4" fmla="*/ 195263 h 450532"/>
                <a:gd name="connsiteX5" fmla="*/ 85725 w 417194"/>
                <a:gd name="connsiteY5" fmla="*/ 190500 h 450532"/>
                <a:gd name="connsiteX6" fmla="*/ 88582 w 417194"/>
                <a:gd name="connsiteY6" fmla="*/ 271463 h 450532"/>
                <a:gd name="connsiteX7" fmla="*/ 368617 w 417194"/>
                <a:gd name="connsiteY7" fmla="*/ 271463 h 450532"/>
                <a:gd name="connsiteX8" fmla="*/ 417195 w 417194"/>
                <a:gd name="connsiteY8" fmla="*/ 219075 h 450532"/>
                <a:gd name="connsiteX9" fmla="*/ 208597 w 417194"/>
                <a:gd name="connsiteY9" fmla="*/ 0 h 450532"/>
                <a:gd name="connsiteX10" fmla="*/ 0 w 417194"/>
                <a:gd name="connsiteY10" fmla="*/ 219075 h 450532"/>
                <a:gd name="connsiteX11" fmla="*/ 0 w 417194"/>
                <a:gd name="connsiteY11" fmla="*/ 230505 h 450532"/>
                <a:gd name="connsiteX12" fmla="*/ 205740 w 417194"/>
                <a:gd name="connsiteY12" fmla="*/ 449580 h 450532"/>
                <a:gd name="connsiteX13" fmla="*/ 221932 w 417194"/>
                <a:gd name="connsiteY13" fmla="*/ 450533 h 450532"/>
                <a:gd name="connsiteX14" fmla="*/ 346710 w 417194"/>
                <a:gd name="connsiteY14" fmla="*/ 412433 h 450532"/>
                <a:gd name="connsiteX15" fmla="*/ 384810 w 417194"/>
                <a:gd name="connsiteY15" fmla="*/ 377190 h 450532"/>
                <a:gd name="connsiteX16" fmla="*/ 384810 w 417194"/>
                <a:gd name="connsiteY16" fmla="*/ 320040 h 450532"/>
                <a:gd name="connsiteX17" fmla="*/ 322897 w 417194"/>
                <a:gd name="connsiteY17" fmla="*/ 327660 h 450532"/>
                <a:gd name="connsiteX18" fmla="*/ 208597 w 417194"/>
                <a:gd name="connsiteY18" fmla="*/ 373380 h 450532"/>
                <a:gd name="connsiteX19" fmla="*/ 84772 w 417194"/>
                <a:gd name="connsiteY19" fmla="*/ 275273 h 450532"/>
                <a:gd name="connsiteX20" fmla="*/ 88582 w 417194"/>
                <a:gd name="connsiteY20" fmla="*/ 271463 h 45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7194" h="450532">
                  <a:moveTo>
                    <a:pt x="85725" y="190500"/>
                  </a:moveTo>
                  <a:cubicBezTo>
                    <a:pt x="93345" y="127635"/>
                    <a:pt x="137160" y="71438"/>
                    <a:pt x="209550" y="71438"/>
                  </a:cubicBezTo>
                  <a:cubicBezTo>
                    <a:pt x="281940" y="71438"/>
                    <a:pt x="328613" y="126682"/>
                    <a:pt x="335280" y="190500"/>
                  </a:cubicBezTo>
                  <a:cubicBezTo>
                    <a:pt x="335280" y="192405"/>
                    <a:pt x="334328" y="195263"/>
                    <a:pt x="331470" y="195263"/>
                  </a:cubicBezTo>
                  <a:lnTo>
                    <a:pt x="89535" y="195263"/>
                  </a:lnTo>
                  <a:cubicBezTo>
                    <a:pt x="86677" y="194310"/>
                    <a:pt x="85725" y="192405"/>
                    <a:pt x="85725" y="190500"/>
                  </a:cubicBezTo>
                  <a:moveTo>
                    <a:pt x="88582" y="271463"/>
                  </a:moveTo>
                  <a:lnTo>
                    <a:pt x="368617" y="271463"/>
                  </a:lnTo>
                  <a:cubicBezTo>
                    <a:pt x="374332" y="271463"/>
                    <a:pt x="417195" y="267653"/>
                    <a:pt x="417195" y="219075"/>
                  </a:cubicBezTo>
                  <a:cubicBezTo>
                    <a:pt x="417195" y="98107"/>
                    <a:pt x="323850" y="0"/>
                    <a:pt x="208597" y="0"/>
                  </a:cubicBezTo>
                  <a:cubicBezTo>
                    <a:pt x="93345" y="0"/>
                    <a:pt x="0" y="98107"/>
                    <a:pt x="0" y="219075"/>
                  </a:cubicBezTo>
                  <a:cubicBezTo>
                    <a:pt x="0" y="221933"/>
                    <a:pt x="0" y="229552"/>
                    <a:pt x="0" y="230505"/>
                  </a:cubicBezTo>
                  <a:cubicBezTo>
                    <a:pt x="0" y="368617"/>
                    <a:pt x="88582" y="442913"/>
                    <a:pt x="205740" y="449580"/>
                  </a:cubicBezTo>
                  <a:cubicBezTo>
                    <a:pt x="211455" y="449580"/>
                    <a:pt x="217170" y="450533"/>
                    <a:pt x="221932" y="450533"/>
                  </a:cubicBezTo>
                  <a:cubicBezTo>
                    <a:pt x="266700" y="450533"/>
                    <a:pt x="304800" y="439103"/>
                    <a:pt x="346710" y="412433"/>
                  </a:cubicBezTo>
                  <a:cubicBezTo>
                    <a:pt x="350520" y="409575"/>
                    <a:pt x="367665" y="399098"/>
                    <a:pt x="384810" y="377190"/>
                  </a:cubicBezTo>
                  <a:cubicBezTo>
                    <a:pt x="398145" y="360045"/>
                    <a:pt x="399097" y="334328"/>
                    <a:pt x="384810" y="320040"/>
                  </a:cubicBezTo>
                  <a:cubicBezTo>
                    <a:pt x="363855" y="300990"/>
                    <a:pt x="341947" y="311467"/>
                    <a:pt x="322897" y="327660"/>
                  </a:cubicBezTo>
                  <a:cubicBezTo>
                    <a:pt x="292417" y="353378"/>
                    <a:pt x="268605" y="373380"/>
                    <a:pt x="208597" y="373380"/>
                  </a:cubicBezTo>
                  <a:cubicBezTo>
                    <a:pt x="151447" y="373380"/>
                    <a:pt x="97155" y="340995"/>
                    <a:pt x="84772" y="275273"/>
                  </a:cubicBezTo>
                  <a:cubicBezTo>
                    <a:pt x="85725" y="273368"/>
                    <a:pt x="86677" y="271463"/>
                    <a:pt x="88582" y="271463"/>
                  </a:cubicBezTo>
                </a:path>
              </a:pathLst>
            </a:custGeom>
            <a:solidFill>
              <a:srgbClr val="003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3" name="10">
              <a:extLst>
                <a:ext uri="{FF2B5EF4-FFF2-40B4-BE49-F238E27FC236}">
                  <a16:creationId xmlns:a16="http://schemas.microsoft.com/office/drawing/2014/main" id="{B45DC14B-9C73-5DBB-AF01-2D54447728AF}"/>
                </a:ext>
              </a:extLst>
            </p:cNvPr>
            <p:cNvSpPr/>
            <p:nvPr/>
          </p:nvSpPr>
          <p:spPr>
            <a:xfrm>
              <a:off x="1783275" y="821670"/>
              <a:ext cx="417195" cy="450532"/>
            </a:xfrm>
            <a:custGeom>
              <a:avLst/>
              <a:gdLst>
                <a:gd name="connsiteX0" fmla="*/ 84772 w 417195"/>
                <a:gd name="connsiteY0" fmla="*/ 190500 h 450532"/>
                <a:gd name="connsiteX1" fmla="*/ 208597 w 417195"/>
                <a:gd name="connsiteY1" fmla="*/ 71438 h 450532"/>
                <a:gd name="connsiteX2" fmla="*/ 334327 w 417195"/>
                <a:gd name="connsiteY2" fmla="*/ 190500 h 450532"/>
                <a:gd name="connsiteX3" fmla="*/ 330517 w 417195"/>
                <a:gd name="connsiteY3" fmla="*/ 195263 h 450532"/>
                <a:gd name="connsiteX4" fmla="*/ 87630 w 417195"/>
                <a:gd name="connsiteY4" fmla="*/ 195263 h 450532"/>
                <a:gd name="connsiteX5" fmla="*/ 84772 w 417195"/>
                <a:gd name="connsiteY5" fmla="*/ 190500 h 450532"/>
                <a:gd name="connsiteX6" fmla="*/ 88583 w 417195"/>
                <a:gd name="connsiteY6" fmla="*/ 271463 h 450532"/>
                <a:gd name="connsiteX7" fmla="*/ 368617 w 417195"/>
                <a:gd name="connsiteY7" fmla="*/ 271463 h 450532"/>
                <a:gd name="connsiteX8" fmla="*/ 417195 w 417195"/>
                <a:gd name="connsiteY8" fmla="*/ 219075 h 450532"/>
                <a:gd name="connsiteX9" fmla="*/ 208597 w 417195"/>
                <a:gd name="connsiteY9" fmla="*/ 0 h 450532"/>
                <a:gd name="connsiteX10" fmla="*/ 0 w 417195"/>
                <a:gd name="connsiteY10" fmla="*/ 219075 h 450532"/>
                <a:gd name="connsiteX11" fmla="*/ 0 w 417195"/>
                <a:gd name="connsiteY11" fmla="*/ 230505 h 450532"/>
                <a:gd name="connsiteX12" fmla="*/ 205740 w 417195"/>
                <a:gd name="connsiteY12" fmla="*/ 449580 h 450532"/>
                <a:gd name="connsiteX13" fmla="*/ 221933 w 417195"/>
                <a:gd name="connsiteY13" fmla="*/ 450533 h 450532"/>
                <a:gd name="connsiteX14" fmla="*/ 346710 w 417195"/>
                <a:gd name="connsiteY14" fmla="*/ 412433 h 450532"/>
                <a:gd name="connsiteX15" fmla="*/ 384810 w 417195"/>
                <a:gd name="connsiteY15" fmla="*/ 377190 h 450532"/>
                <a:gd name="connsiteX16" fmla="*/ 384810 w 417195"/>
                <a:gd name="connsiteY16" fmla="*/ 320040 h 450532"/>
                <a:gd name="connsiteX17" fmla="*/ 322897 w 417195"/>
                <a:gd name="connsiteY17" fmla="*/ 327660 h 450532"/>
                <a:gd name="connsiteX18" fmla="*/ 208597 w 417195"/>
                <a:gd name="connsiteY18" fmla="*/ 373380 h 450532"/>
                <a:gd name="connsiteX19" fmla="*/ 84772 w 417195"/>
                <a:gd name="connsiteY19" fmla="*/ 275273 h 450532"/>
                <a:gd name="connsiteX20" fmla="*/ 88583 w 417195"/>
                <a:gd name="connsiteY20" fmla="*/ 271463 h 45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7195" h="450532">
                  <a:moveTo>
                    <a:pt x="84772" y="190500"/>
                  </a:moveTo>
                  <a:cubicBezTo>
                    <a:pt x="92392" y="127635"/>
                    <a:pt x="136208" y="71438"/>
                    <a:pt x="208597" y="71438"/>
                  </a:cubicBezTo>
                  <a:cubicBezTo>
                    <a:pt x="280988" y="71438"/>
                    <a:pt x="327660" y="126682"/>
                    <a:pt x="334327" y="190500"/>
                  </a:cubicBezTo>
                  <a:cubicBezTo>
                    <a:pt x="334327" y="192405"/>
                    <a:pt x="333375" y="195263"/>
                    <a:pt x="330517" y="195263"/>
                  </a:cubicBezTo>
                  <a:lnTo>
                    <a:pt x="87630" y="195263"/>
                  </a:lnTo>
                  <a:cubicBezTo>
                    <a:pt x="86677" y="194310"/>
                    <a:pt x="84772" y="192405"/>
                    <a:pt x="84772" y="190500"/>
                  </a:cubicBezTo>
                  <a:moveTo>
                    <a:pt x="88583" y="271463"/>
                  </a:moveTo>
                  <a:lnTo>
                    <a:pt x="368617" y="271463"/>
                  </a:lnTo>
                  <a:cubicBezTo>
                    <a:pt x="374333" y="271463"/>
                    <a:pt x="417195" y="267653"/>
                    <a:pt x="417195" y="219075"/>
                  </a:cubicBezTo>
                  <a:cubicBezTo>
                    <a:pt x="417195" y="98107"/>
                    <a:pt x="323850" y="0"/>
                    <a:pt x="208597" y="0"/>
                  </a:cubicBezTo>
                  <a:cubicBezTo>
                    <a:pt x="93345" y="0"/>
                    <a:pt x="0" y="98107"/>
                    <a:pt x="0" y="219075"/>
                  </a:cubicBezTo>
                  <a:cubicBezTo>
                    <a:pt x="0" y="221933"/>
                    <a:pt x="0" y="229552"/>
                    <a:pt x="0" y="230505"/>
                  </a:cubicBezTo>
                  <a:cubicBezTo>
                    <a:pt x="0" y="368617"/>
                    <a:pt x="88583" y="442913"/>
                    <a:pt x="205740" y="449580"/>
                  </a:cubicBezTo>
                  <a:cubicBezTo>
                    <a:pt x="211455" y="449580"/>
                    <a:pt x="217170" y="450533"/>
                    <a:pt x="221933" y="450533"/>
                  </a:cubicBezTo>
                  <a:cubicBezTo>
                    <a:pt x="266700" y="450533"/>
                    <a:pt x="304800" y="439103"/>
                    <a:pt x="346710" y="412433"/>
                  </a:cubicBezTo>
                  <a:cubicBezTo>
                    <a:pt x="350520" y="409575"/>
                    <a:pt x="367665" y="399098"/>
                    <a:pt x="384810" y="377190"/>
                  </a:cubicBezTo>
                  <a:cubicBezTo>
                    <a:pt x="398145" y="360045"/>
                    <a:pt x="399097" y="334328"/>
                    <a:pt x="384810" y="320040"/>
                  </a:cubicBezTo>
                  <a:cubicBezTo>
                    <a:pt x="363855" y="300990"/>
                    <a:pt x="341947" y="311467"/>
                    <a:pt x="322897" y="327660"/>
                  </a:cubicBezTo>
                  <a:cubicBezTo>
                    <a:pt x="292417" y="353378"/>
                    <a:pt x="268605" y="373380"/>
                    <a:pt x="208597" y="373380"/>
                  </a:cubicBezTo>
                  <a:cubicBezTo>
                    <a:pt x="151447" y="373380"/>
                    <a:pt x="97155" y="340995"/>
                    <a:pt x="84772" y="275273"/>
                  </a:cubicBezTo>
                  <a:cubicBezTo>
                    <a:pt x="84772" y="273368"/>
                    <a:pt x="86677" y="271463"/>
                    <a:pt x="88583" y="271463"/>
                  </a:cubicBezTo>
                </a:path>
              </a:pathLst>
            </a:custGeom>
            <a:solidFill>
              <a:srgbClr val="003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5DDF96E-CEC1-8BD1-2F9C-F4BD71B030B2}"/>
              </a:ext>
            </a:extLst>
          </p:cNvPr>
          <p:cNvSpPr txBox="1"/>
          <p:nvPr/>
        </p:nvSpPr>
        <p:spPr>
          <a:xfrm>
            <a:off x="679346" y="4937760"/>
            <a:ext cx="1737360" cy="714895"/>
          </a:xfrm>
          <a:prstGeom prst="rect">
            <a:avLst/>
          </a:prstGeom>
          <a:noFill/>
        </p:spPr>
        <p:txBody>
          <a:bodyPr wrap="square" tIns="72000" bIns="72000" rtlCol="0" anchor="ctr">
            <a:noAutofit/>
          </a:bodyPr>
          <a:lstStyle/>
          <a:p>
            <a:pPr algn="ctr" latinLnBrk="0">
              <a:spcAft>
                <a:spcPts val="400"/>
              </a:spcAft>
            </a:pPr>
            <a:r>
              <a:rPr lang="ko-KR" altLang="en-US" sz="2000" b="1" dirty="0">
                <a:solidFill>
                  <a:srgbClr val="003738"/>
                </a:solidFill>
              </a:rPr>
              <a:t>구형 백업 솔루션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59B7E3-2C0F-E653-3747-EBD800433816}"/>
              </a:ext>
            </a:extLst>
          </p:cNvPr>
          <p:cNvSpPr txBox="1"/>
          <p:nvPr/>
        </p:nvSpPr>
        <p:spPr>
          <a:xfrm>
            <a:off x="6294421" y="3798916"/>
            <a:ext cx="1571106" cy="498764"/>
          </a:xfrm>
          <a:prstGeom prst="rect">
            <a:avLst/>
          </a:prstGeom>
          <a:noFill/>
        </p:spPr>
        <p:txBody>
          <a:bodyPr wrap="square" tIns="72000" bIns="72000" rtlCol="0" anchor="ctr">
            <a:noAutofit/>
          </a:bodyPr>
          <a:lstStyle/>
          <a:p>
            <a:pPr algn="ctr" latinLnBrk="0">
              <a:spcAft>
                <a:spcPts val="400"/>
              </a:spcAft>
            </a:pPr>
            <a:r>
              <a:rPr lang="en-US" altLang="ko-KR" sz="4000" b="1" dirty="0">
                <a:solidFill>
                  <a:srgbClr val="003738"/>
                </a:solidFill>
              </a:rPr>
              <a:t>VS.</a:t>
            </a:r>
            <a:endParaRPr lang="ko-KR" altLang="en-US" sz="4000" b="1" dirty="0">
              <a:solidFill>
                <a:srgbClr val="0037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348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>
            <a:extLst>
              <a:ext uri="{FF2B5EF4-FFF2-40B4-BE49-F238E27FC236}">
                <a16:creationId xmlns:a16="http://schemas.microsoft.com/office/drawing/2014/main" id="{0B7E5EF4-4AEF-429E-A972-9FC9DC07F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VUL </a:t>
            </a:r>
            <a:r>
              <a:rPr lang="ko-KR" altLang="en-US" dirty="0"/>
              <a:t>통합 라이선스 정책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191C00D-D271-45BD-9783-CEF14482D1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이제는 하이브리드 클라우드 시대입니다</a:t>
            </a:r>
            <a:r>
              <a:rPr lang="en-US" altLang="ko-KR" dirty="0"/>
              <a:t>. Veeam</a:t>
            </a:r>
            <a:r>
              <a:rPr lang="ko-KR" altLang="en-US" dirty="0"/>
              <a:t>의 </a:t>
            </a:r>
            <a:r>
              <a:rPr lang="en-US" altLang="ko-KR" dirty="0"/>
              <a:t>VUL </a:t>
            </a:r>
            <a:r>
              <a:rPr lang="ko-KR" altLang="en-US" dirty="0"/>
              <a:t>라이선스 정책은 물리</a:t>
            </a:r>
            <a:r>
              <a:rPr lang="en-US" altLang="ko-KR" dirty="0"/>
              <a:t>, </a:t>
            </a:r>
            <a:r>
              <a:rPr lang="ko-KR" altLang="en-US" dirty="0"/>
              <a:t>가상</a:t>
            </a:r>
            <a:r>
              <a:rPr lang="en-US" altLang="ko-KR" dirty="0"/>
              <a:t>, </a:t>
            </a:r>
            <a:r>
              <a:rPr lang="ko-KR" altLang="en-US" dirty="0"/>
              <a:t>클라우드</a:t>
            </a:r>
            <a:r>
              <a:rPr lang="en-US" altLang="ko-KR" dirty="0"/>
              <a:t>, </a:t>
            </a:r>
            <a:r>
              <a:rPr lang="ko-KR" altLang="en-US" dirty="0"/>
              <a:t>서버</a:t>
            </a:r>
            <a:r>
              <a:rPr lang="en-US" altLang="ko-KR" dirty="0"/>
              <a:t>, PC, DB</a:t>
            </a:r>
            <a:r>
              <a:rPr lang="ko-KR" altLang="en-US" dirty="0"/>
              <a:t>의 전 플랫폼 교차사용이 가능합니다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A9501F26-5BD2-4085-82EE-65916105BB92}"/>
              </a:ext>
            </a:extLst>
          </p:cNvPr>
          <p:cNvSpPr/>
          <p:nvPr/>
        </p:nvSpPr>
        <p:spPr>
          <a:xfrm>
            <a:off x="3076787" y="1816101"/>
            <a:ext cx="1532466" cy="1117600"/>
          </a:xfrm>
          <a:prstGeom prst="rect">
            <a:avLst/>
          </a:prstGeom>
          <a:solidFill>
            <a:srgbClr val="2377F2"/>
          </a:solidFill>
          <a:ln>
            <a:solidFill>
              <a:srgbClr val="237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400" b="1" dirty="0">
                <a:solidFill>
                  <a:schemeClr val="bg1"/>
                </a:solidFill>
              </a:rPr>
              <a:t>물리환경</a:t>
            </a:r>
            <a:endParaRPr lang="en-US" altLang="ko-KR" sz="14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1000" dirty="0">
                <a:solidFill>
                  <a:schemeClr val="bg1"/>
                </a:solidFill>
              </a:rPr>
              <a:t>(</a:t>
            </a:r>
            <a:r>
              <a:rPr lang="ko-KR" altLang="en-US" sz="1000" dirty="0">
                <a:solidFill>
                  <a:schemeClr val="bg1"/>
                </a:solidFill>
              </a:rPr>
              <a:t>윈도우</a:t>
            </a:r>
            <a:r>
              <a:rPr lang="en-US" altLang="ko-KR" sz="1000" dirty="0">
                <a:solidFill>
                  <a:schemeClr val="bg1"/>
                </a:solidFill>
              </a:rPr>
              <a:t>/</a:t>
            </a:r>
            <a:r>
              <a:rPr lang="ko-KR" altLang="en-US" sz="1000" dirty="0">
                <a:solidFill>
                  <a:schemeClr val="bg1"/>
                </a:solidFill>
              </a:rPr>
              <a:t>리눅스</a:t>
            </a:r>
            <a:r>
              <a:rPr lang="en-US" altLang="ko-KR" sz="1000" dirty="0">
                <a:solidFill>
                  <a:schemeClr val="bg1"/>
                </a:solidFill>
              </a:rPr>
              <a:t>/</a:t>
            </a:r>
            <a:r>
              <a:rPr lang="ko-KR" altLang="en-US" sz="1000" dirty="0">
                <a:solidFill>
                  <a:schemeClr val="bg1"/>
                </a:solidFill>
              </a:rPr>
              <a:t>유닉스</a:t>
            </a:r>
            <a:r>
              <a:rPr lang="en-US" altLang="ko-KR" sz="1000" dirty="0">
                <a:solidFill>
                  <a:schemeClr val="bg1"/>
                </a:solidFill>
              </a:rPr>
              <a:t>)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370F4225-AD28-47C6-86E9-BE9A1BC111DE}"/>
              </a:ext>
            </a:extLst>
          </p:cNvPr>
          <p:cNvSpPr/>
          <p:nvPr/>
        </p:nvSpPr>
        <p:spPr>
          <a:xfrm>
            <a:off x="4812455" y="1799168"/>
            <a:ext cx="6612465" cy="1117600"/>
          </a:xfrm>
          <a:prstGeom prst="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</a:gradFill>
          <a:ln>
            <a:solidFill>
              <a:srgbClr val="2377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chemeClr val="tx1"/>
                </a:solidFill>
              </a:rPr>
              <a:t>Windows, Linux, AIX, Solaris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chemeClr val="tx1"/>
                </a:solidFill>
              </a:rPr>
              <a:t>OS, DB, Application, Oracle, SAP, Microsoft </a:t>
            </a:r>
            <a:r>
              <a:rPr lang="ko-KR" altLang="en-US" sz="1200" dirty="0">
                <a:solidFill>
                  <a:schemeClr val="tx1"/>
                </a:solidFill>
              </a:rPr>
              <a:t>지원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200" dirty="0">
                <a:solidFill>
                  <a:schemeClr val="tx1"/>
                </a:solidFill>
              </a:rPr>
              <a:t>서버</a:t>
            </a:r>
            <a:r>
              <a:rPr lang="en-US" altLang="ko-KR" sz="1200" dirty="0">
                <a:solidFill>
                  <a:schemeClr val="tx1"/>
                </a:solidFill>
              </a:rPr>
              <a:t>, PC, </a:t>
            </a:r>
            <a:r>
              <a:rPr lang="ko-KR" altLang="en-US" sz="1200" dirty="0">
                <a:solidFill>
                  <a:schemeClr val="tx1"/>
                </a:solidFill>
              </a:rPr>
              <a:t>워크스테이션 동일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A78D2CDA-8E39-4D31-8D22-35BE4A12F951}"/>
              </a:ext>
            </a:extLst>
          </p:cNvPr>
          <p:cNvSpPr/>
          <p:nvPr/>
        </p:nvSpPr>
        <p:spPr>
          <a:xfrm>
            <a:off x="3076787" y="3445933"/>
            <a:ext cx="1532466" cy="1117600"/>
          </a:xfrm>
          <a:prstGeom prst="rect">
            <a:avLst/>
          </a:prstGeom>
          <a:solidFill>
            <a:srgbClr val="2377F2"/>
          </a:solidFill>
          <a:ln>
            <a:solidFill>
              <a:srgbClr val="237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400" b="1" dirty="0">
                <a:solidFill>
                  <a:schemeClr val="bg1"/>
                </a:solidFill>
              </a:rPr>
              <a:t>가상환경</a:t>
            </a:r>
            <a:endParaRPr lang="en-US" altLang="ko-KR" sz="14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1000" dirty="0">
                <a:solidFill>
                  <a:schemeClr val="bg1"/>
                </a:solidFill>
              </a:rPr>
              <a:t>(VMware, Nutanix AHV, Hyper-V)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679B0B8C-1B38-4904-A384-925FB871A5BD}"/>
              </a:ext>
            </a:extLst>
          </p:cNvPr>
          <p:cNvSpPr/>
          <p:nvPr/>
        </p:nvSpPr>
        <p:spPr>
          <a:xfrm>
            <a:off x="4812455" y="3429000"/>
            <a:ext cx="6612465" cy="1117600"/>
          </a:xfrm>
          <a:prstGeom prst="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</a:gradFill>
          <a:ln>
            <a:solidFill>
              <a:srgbClr val="2377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chemeClr val="tx1"/>
                </a:solidFill>
              </a:rPr>
              <a:t>VMware, Hyper-V, Nutanix, KVM, Citrix </a:t>
            </a:r>
            <a:r>
              <a:rPr lang="ko-KR" altLang="en-US" sz="1200" dirty="0">
                <a:solidFill>
                  <a:schemeClr val="tx1"/>
                </a:solidFill>
              </a:rPr>
              <a:t>환경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7D39D3C8-FBF8-4053-8FB9-9202562AFC1B}"/>
              </a:ext>
            </a:extLst>
          </p:cNvPr>
          <p:cNvSpPr/>
          <p:nvPr/>
        </p:nvSpPr>
        <p:spPr>
          <a:xfrm>
            <a:off x="3076787" y="5075767"/>
            <a:ext cx="1532466" cy="1117600"/>
          </a:xfrm>
          <a:prstGeom prst="rect">
            <a:avLst/>
          </a:prstGeom>
          <a:solidFill>
            <a:srgbClr val="2377F2"/>
          </a:solidFill>
          <a:ln>
            <a:solidFill>
              <a:srgbClr val="237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400" b="1" dirty="0" err="1">
                <a:solidFill>
                  <a:schemeClr val="bg1"/>
                </a:solidFill>
              </a:rPr>
              <a:t>퍼블릭</a:t>
            </a:r>
            <a:r>
              <a:rPr lang="ko-KR" altLang="en-US" sz="1400" b="1" dirty="0">
                <a:solidFill>
                  <a:schemeClr val="bg1"/>
                </a:solidFill>
              </a:rPr>
              <a:t> 클라우드</a:t>
            </a:r>
            <a:endParaRPr lang="en-US" altLang="ko-KR" sz="14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1000" dirty="0">
                <a:solidFill>
                  <a:schemeClr val="bg1"/>
                </a:solidFill>
              </a:rPr>
              <a:t>(</a:t>
            </a:r>
            <a:r>
              <a:rPr lang="ko-KR" altLang="en-US" sz="1000" dirty="0">
                <a:solidFill>
                  <a:schemeClr val="bg1"/>
                </a:solidFill>
              </a:rPr>
              <a:t>하이브리드 클라우드</a:t>
            </a:r>
            <a:r>
              <a:rPr lang="en-US" altLang="ko-KR" sz="1000" dirty="0">
                <a:solidFill>
                  <a:schemeClr val="bg1"/>
                </a:solidFill>
              </a:rPr>
              <a:t>)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82FB78D3-9915-4029-8531-22C2FFE8336B}"/>
              </a:ext>
            </a:extLst>
          </p:cNvPr>
          <p:cNvSpPr/>
          <p:nvPr/>
        </p:nvSpPr>
        <p:spPr>
          <a:xfrm>
            <a:off x="4812455" y="5058834"/>
            <a:ext cx="6612465" cy="1117600"/>
          </a:xfrm>
          <a:prstGeom prst="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1"/>
          </a:gradFill>
          <a:ln>
            <a:solidFill>
              <a:srgbClr val="2377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chemeClr val="tx1"/>
                </a:solidFill>
              </a:rPr>
              <a:t>AWS, Azure, GCP </a:t>
            </a:r>
            <a:r>
              <a:rPr lang="ko-KR" altLang="en-US" sz="1200" dirty="0">
                <a:solidFill>
                  <a:schemeClr val="tx1"/>
                </a:solidFill>
              </a:rPr>
              <a:t>지원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chemeClr val="tx1"/>
                </a:solidFill>
              </a:rPr>
              <a:t>S3 </a:t>
            </a:r>
            <a:r>
              <a:rPr lang="ko-KR" altLang="en-US" sz="1200" dirty="0">
                <a:solidFill>
                  <a:schemeClr val="tx1"/>
                </a:solidFill>
              </a:rPr>
              <a:t>호환 오브젝트 스토리지와의 연동</a:t>
            </a:r>
            <a:endParaRPr lang="en-US" altLang="ko-KR" sz="1200" dirty="0">
              <a:solidFill>
                <a:schemeClr val="tx1"/>
              </a:solidFill>
            </a:endParaRPr>
          </a:p>
        </p:txBody>
      </p:sp>
      <p:cxnSp>
        <p:nvCxnSpPr>
          <p:cNvPr id="26" name="연결선: 구부러짐 25">
            <a:extLst>
              <a:ext uri="{FF2B5EF4-FFF2-40B4-BE49-F238E27FC236}">
                <a16:creationId xmlns:a16="http://schemas.microsoft.com/office/drawing/2014/main" id="{8D737804-D3DF-4C81-BF5F-2D678B1D7AD9}"/>
              </a:ext>
            </a:extLst>
          </p:cNvPr>
          <p:cNvCxnSpPr>
            <a:cxnSpLocks/>
            <a:stCxn id="13" idx="1"/>
            <a:endCxn id="21" idx="1"/>
          </p:cNvCxnSpPr>
          <p:nvPr/>
        </p:nvCxnSpPr>
        <p:spPr>
          <a:xfrm rot="10800000" flipV="1">
            <a:off x="3076787" y="2374901"/>
            <a:ext cx="12700" cy="1629832"/>
          </a:xfrm>
          <a:prstGeom prst="curvedConnector3">
            <a:avLst>
              <a:gd name="adj1" fmla="val 1800000"/>
            </a:avLst>
          </a:prstGeom>
          <a:ln>
            <a:solidFill>
              <a:srgbClr val="2377F2"/>
            </a:solidFill>
            <a:headEnd type="triangle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연결선: 구부러짐 26">
            <a:extLst>
              <a:ext uri="{FF2B5EF4-FFF2-40B4-BE49-F238E27FC236}">
                <a16:creationId xmlns:a16="http://schemas.microsoft.com/office/drawing/2014/main" id="{522AED15-8FC0-4725-80BD-5DC4D07526B0}"/>
              </a:ext>
            </a:extLst>
          </p:cNvPr>
          <p:cNvCxnSpPr>
            <a:cxnSpLocks/>
            <a:stCxn id="21" idx="1"/>
            <a:endCxn id="24" idx="1"/>
          </p:cNvCxnSpPr>
          <p:nvPr/>
        </p:nvCxnSpPr>
        <p:spPr>
          <a:xfrm rot="10800000" flipV="1">
            <a:off x="3076787" y="4004733"/>
            <a:ext cx="12700" cy="1629834"/>
          </a:xfrm>
          <a:prstGeom prst="curvedConnector3">
            <a:avLst>
              <a:gd name="adj1" fmla="val 1800000"/>
            </a:avLst>
          </a:prstGeom>
          <a:ln>
            <a:solidFill>
              <a:srgbClr val="2377F2"/>
            </a:solidFill>
            <a:headEnd type="triangle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F962276-1373-4122-AA31-955E764F20FB}"/>
              </a:ext>
            </a:extLst>
          </p:cNvPr>
          <p:cNvSpPr txBox="1"/>
          <p:nvPr/>
        </p:nvSpPr>
        <p:spPr>
          <a:xfrm>
            <a:off x="877094" y="3565372"/>
            <a:ext cx="18887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ko-KR" altLang="en-US" sz="3000" b="1" u="sng" dirty="0">
                <a:solidFill>
                  <a:srgbClr val="12315F"/>
                </a:solidFill>
              </a:rPr>
              <a:t>교차사용</a:t>
            </a:r>
            <a:r>
              <a:rPr lang="ko-KR" altLang="en-US" sz="3000" dirty="0">
                <a:solidFill>
                  <a:srgbClr val="12315F"/>
                </a:solidFill>
              </a:rPr>
              <a:t> 라이선스</a:t>
            </a:r>
            <a:endParaRPr lang="en-US" altLang="ko-KR" sz="3000" dirty="0">
              <a:solidFill>
                <a:srgbClr val="12315F"/>
              </a:solidFill>
            </a:endParaRPr>
          </a:p>
        </p:txBody>
      </p:sp>
      <p:sp>
        <p:nvSpPr>
          <p:cNvPr id="29" name="자유형: 도형 28">
            <a:extLst>
              <a:ext uri="{FF2B5EF4-FFF2-40B4-BE49-F238E27FC236}">
                <a16:creationId xmlns:a16="http://schemas.microsoft.com/office/drawing/2014/main" id="{A178C4F0-1FB8-41DC-A7E5-2A375D3124DD}"/>
              </a:ext>
            </a:extLst>
          </p:cNvPr>
          <p:cNvSpPr>
            <a:spLocks noChangeAspect="1"/>
          </p:cNvSpPr>
          <p:nvPr/>
        </p:nvSpPr>
        <p:spPr>
          <a:xfrm>
            <a:off x="1434177" y="2531797"/>
            <a:ext cx="720000" cy="928872"/>
          </a:xfrm>
          <a:custGeom>
            <a:avLst/>
            <a:gdLst>
              <a:gd name="connsiteX0" fmla="*/ 447633 w 571500"/>
              <a:gd name="connsiteY0" fmla="*/ 624747 h 762000"/>
              <a:gd name="connsiteX1" fmla="*/ 495258 w 571500"/>
              <a:gd name="connsiteY1" fmla="*/ 710247 h 762000"/>
              <a:gd name="connsiteX2" fmla="*/ 457008 w 571500"/>
              <a:gd name="connsiteY2" fmla="*/ 703872 h 762000"/>
              <a:gd name="connsiteX3" fmla="*/ 437508 w 571500"/>
              <a:gd name="connsiteY3" fmla="*/ 735747 h 762000"/>
              <a:gd name="connsiteX4" fmla="*/ 388008 w 571500"/>
              <a:gd name="connsiteY4" fmla="*/ 646497 h 762000"/>
              <a:gd name="connsiteX5" fmla="*/ 406758 w 571500"/>
              <a:gd name="connsiteY5" fmla="*/ 639372 h 762000"/>
              <a:gd name="connsiteX6" fmla="*/ 415383 w 571500"/>
              <a:gd name="connsiteY6" fmla="*/ 640122 h 762000"/>
              <a:gd name="connsiteX7" fmla="*/ 431883 w 571500"/>
              <a:gd name="connsiteY7" fmla="*/ 636747 h 762000"/>
              <a:gd name="connsiteX8" fmla="*/ 447633 w 571500"/>
              <a:gd name="connsiteY8" fmla="*/ 624747 h 762000"/>
              <a:gd name="connsiteX9" fmla="*/ 317508 w 571500"/>
              <a:gd name="connsiteY9" fmla="*/ 622498 h 762000"/>
              <a:gd name="connsiteX10" fmla="*/ 319008 w 571500"/>
              <a:gd name="connsiteY10" fmla="*/ 622873 h 762000"/>
              <a:gd name="connsiteX11" fmla="*/ 338508 w 571500"/>
              <a:gd name="connsiteY11" fmla="*/ 638623 h 762000"/>
              <a:gd name="connsiteX12" fmla="*/ 353508 w 571500"/>
              <a:gd name="connsiteY12" fmla="*/ 641623 h 762000"/>
              <a:gd name="connsiteX13" fmla="*/ 361383 w 571500"/>
              <a:gd name="connsiteY13" fmla="*/ 640873 h 762000"/>
              <a:gd name="connsiteX14" fmla="*/ 376383 w 571500"/>
              <a:gd name="connsiteY14" fmla="*/ 646498 h 762000"/>
              <a:gd name="connsiteX15" fmla="*/ 329508 w 571500"/>
              <a:gd name="connsiteY15" fmla="*/ 737998 h 762000"/>
              <a:gd name="connsiteX16" fmla="*/ 310383 w 571500"/>
              <a:gd name="connsiteY16" fmla="*/ 702373 h 762000"/>
              <a:gd name="connsiteX17" fmla="*/ 272508 w 571500"/>
              <a:gd name="connsiteY17" fmla="*/ 710998 h 762000"/>
              <a:gd name="connsiteX18" fmla="*/ 381633 w 571500"/>
              <a:gd name="connsiteY18" fmla="*/ 460497 h 762000"/>
              <a:gd name="connsiteX19" fmla="*/ 316758 w 571500"/>
              <a:gd name="connsiteY19" fmla="*/ 525372 h 762000"/>
              <a:gd name="connsiteX20" fmla="*/ 381633 w 571500"/>
              <a:gd name="connsiteY20" fmla="*/ 590247 h 762000"/>
              <a:gd name="connsiteX21" fmla="*/ 446508 w 571500"/>
              <a:gd name="connsiteY21" fmla="*/ 525372 h 762000"/>
              <a:gd name="connsiteX22" fmla="*/ 381633 w 571500"/>
              <a:gd name="connsiteY22" fmla="*/ 460497 h 762000"/>
              <a:gd name="connsiteX23" fmla="*/ 95250 w 571500"/>
              <a:gd name="connsiteY23" fmla="*/ 400050 h 762000"/>
              <a:gd name="connsiteX24" fmla="*/ 476250 w 571500"/>
              <a:gd name="connsiteY24" fmla="*/ 400050 h 762000"/>
              <a:gd name="connsiteX25" fmla="*/ 476250 w 571500"/>
              <a:gd name="connsiteY25" fmla="*/ 419100 h 762000"/>
              <a:gd name="connsiteX26" fmla="*/ 390408 w 571500"/>
              <a:gd name="connsiteY26" fmla="*/ 419100 h 762000"/>
              <a:gd name="connsiteX27" fmla="*/ 402258 w 571500"/>
              <a:gd name="connsiteY27" fmla="*/ 423747 h 762000"/>
              <a:gd name="connsiteX28" fmla="*/ 422883 w 571500"/>
              <a:gd name="connsiteY28" fmla="*/ 423747 h 762000"/>
              <a:gd name="connsiteX29" fmla="*/ 439008 w 571500"/>
              <a:gd name="connsiteY29" fmla="*/ 439872 h 762000"/>
              <a:gd name="connsiteX30" fmla="*/ 460383 w 571500"/>
              <a:gd name="connsiteY30" fmla="*/ 448122 h 762000"/>
              <a:gd name="connsiteX31" fmla="*/ 468633 w 571500"/>
              <a:gd name="connsiteY31" fmla="*/ 466872 h 762000"/>
              <a:gd name="connsiteX32" fmla="*/ 483258 w 571500"/>
              <a:gd name="connsiteY32" fmla="*/ 481497 h 762000"/>
              <a:gd name="connsiteX33" fmla="*/ 483258 w 571500"/>
              <a:gd name="connsiteY33" fmla="*/ 504372 h 762000"/>
              <a:gd name="connsiteX34" fmla="*/ 492258 w 571500"/>
              <a:gd name="connsiteY34" fmla="*/ 525372 h 762000"/>
              <a:gd name="connsiteX35" fmla="*/ 484758 w 571500"/>
              <a:gd name="connsiteY35" fmla="*/ 544497 h 762000"/>
              <a:gd name="connsiteX36" fmla="*/ 484758 w 571500"/>
              <a:gd name="connsiteY36" fmla="*/ 565122 h 762000"/>
              <a:gd name="connsiteX37" fmla="*/ 468633 w 571500"/>
              <a:gd name="connsiteY37" fmla="*/ 581247 h 762000"/>
              <a:gd name="connsiteX38" fmla="*/ 460383 w 571500"/>
              <a:gd name="connsiteY38" fmla="*/ 602622 h 762000"/>
              <a:gd name="connsiteX39" fmla="*/ 441633 w 571500"/>
              <a:gd name="connsiteY39" fmla="*/ 610872 h 762000"/>
              <a:gd name="connsiteX40" fmla="*/ 427008 w 571500"/>
              <a:gd name="connsiteY40" fmla="*/ 625497 h 762000"/>
              <a:gd name="connsiteX41" fmla="*/ 404133 w 571500"/>
              <a:gd name="connsiteY41" fmla="*/ 625497 h 762000"/>
              <a:gd name="connsiteX42" fmla="*/ 383133 w 571500"/>
              <a:gd name="connsiteY42" fmla="*/ 634497 h 762000"/>
              <a:gd name="connsiteX43" fmla="*/ 364008 w 571500"/>
              <a:gd name="connsiteY43" fmla="*/ 626997 h 762000"/>
              <a:gd name="connsiteX44" fmla="*/ 343383 w 571500"/>
              <a:gd name="connsiteY44" fmla="*/ 626997 h 762000"/>
              <a:gd name="connsiteX45" fmla="*/ 327258 w 571500"/>
              <a:gd name="connsiteY45" fmla="*/ 610872 h 762000"/>
              <a:gd name="connsiteX46" fmla="*/ 305883 w 571500"/>
              <a:gd name="connsiteY46" fmla="*/ 602622 h 762000"/>
              <a:gd name="connsiteX47" fmla="*/ 297633 w 571500"/>
              <a:gd name="connsiteY47" fmla="*/ 583872 h 762000"/>
              <a:gd name="connsiteX48" fmla="*/ 283008 w 571500"/>
              <a:gd name="connsiteY48" fmla="*/ 569247 h 762000"/>
              <a:gd name="connsiteX49" fmla="*/ 283008 w 571500"/>
              <a:gd name="connsiteY49" fmla="*/ 546372 h 762000"/>
              <a:gd name="connsiteX50" fmla="*/ 274008 w 571500"/>
              <a:gd name="connsiteY50" fmla="*/ 525372 h 762000"/>
              <a:gd name="connsiteX51" fmla="*/ 281508 w 571500"/>
              <a:gd name="connsiteY51" fmla="*/ 506247 h 762000"/>
              <a:gd name="connsiteX52" fmla="*/ 281508 w 571500"/>
              <a:gd name="connsiteY52" fmla="*/ 485622 h 762000"/>
              <a:gd name="connsiteX53" fmla="*/ 297633 w 571500"/>
              <a:gd name="connsiteY53" fmla="*/ 469497 h 762000"/>
              <a:gd name="connsiteX54" fmla="*/ 305883 w 571500"/>
              <a:gd name="connsiteY54" fmla="*/ 448122 h 762000"/>
              <a:gd name="connsiteX55" fmla="*/ 324633 w 571500"/>
              <a:gd name="connsiteY55" fmla="*/ 439872 h 762000"/>
              <a:gd name="connsiteX56" fmla="*/ 339258 w 571500"/>
              <a:gd name="connsiteY56" fmla="*/ 425247 h 762000"/>
              <a:gd name="connsiteX57" fmla="*/ 362133 w 571500"/>
              <a:gd name="connsiteY57" fmla="*/ 425247 h 762000"/>
              <a:gd name="connsiteX58" fmla="*/ 376476 w 571500"/>
              <a:gd name="connsiteY58" fmla="*/ 419100 h 762000"/>
              <a:gd name="connsiteX59" fmla="*/ 95250 w 571500"/>
              <a:gd name="connsiteY59" fmla="*/ 419100 h 762000"/>
              <a:gd name="connsiteX60" fmla="*/ 95250 w 571500"/>
              <a:gd name="connsiteY60" fmla="*/ 323850 h 762000"/>
              <a:gd name="connsiteX61" fmla="*/ 476250 w 571500"/>
              <a:gd name="connsiteY61" fmla="*/ 323850 h 762000"/>
              <a:gd name="connsiteX62" fmla="*/ 476250 w 571500"/>
              <a:gd name="connsiteY62" fmla="*/ 342900 h 762000"/>
              <a:gd name="connsiteX63" fmla="*/ 95250 w 571500"/>
              <a:gd name="connsiteY63" fmla="*/ 342900 h 762000"/>
              <a:gd name="connsiteX64" fmla="*/ 95250 w 571500"/>
              <a:gd name="connsiteY64" fmla="*/ 247650 h 762000"/>
              <a:gd name="connsiteX65" fmla="*/ 276225 w 571500"/>
              <a:gd name="connsiteY65" fmla="*/ 247650 h 762000"/>
              <a:gd name="connsiteX66" fmla="*/ 276225 w 571500"/>
              <a:gd name="connsiteY66" fmla="*/ 266700 h 762000"/>
              <a:gd name="connsiteX67" fmla="*/ 95250 w 571500"/>
              <a:gd name="connsiteY67" fmla="*/ 266700 h 762000"/>
              <a:gd name="connsiteX68" fmla="*/ 371571 w 571500"/>
              <a:gd name="connsiteY68" fmla="*/ 32653 h 762000"/>
              <a:gd name="connsiteX69" fmla="*/ 371475 w 571500"/>
              <a:gd name="connsiteY69" fmla="*/ 32747 h 762000"/>
              <a:gd name="connsiteX70" fmla="*/ 371475 w 571500"/>
              <a:gd name="connsiteY70" fmla="*/ 200025 h 762000"/>
              <a:gd name="connsiteX71" fmla="*/ 538753 w 571500"/>
              <a:gd name="connsiteY71" fmla="*/ 200025 h 762000"/>
              <a:gd name="connsiteX72" fmla="*/ 538819 w 571500"/>
              <a:gd name="connsiteY72" fmla="*/ 199997 h 762000"/>
              <a:gd name="connsiteX73" fmla="*/ 538820 w 571500"/>
              <a:gd name="connsiteY73" fmla="*/ 199863 h 762000"/>
              <a:gd name="connsiteX74" fmla="*/ 371637 w 571500"/>
              <a:gd name="connsiteY74" fmla="*/ 32680 h 762000"/>
              <a:gd name="connsiteX75" fmla="*/ 371571 w 571500"/>
              <a:gd name="connsiteY75" fmla="*/ 32653 h 762000"/>
              <a:gd name="connsiteX76" fmla="*/ 19050 w 571500"/>
              <a:gd name="connsiteY76" fmla="*/ 19050 h 762000"/>
              <a:gd name="connsiteX77" fmla="*/ 19050 w 571500"/>
              <a:gd name="connsiteY77" fmla="*/ 742950 h 762000"/>
              <a:gd name="connsiteX78" fmla="*/ 552450 w 571500"/>
              <a:gd name="connsiteY78" fmla="*/ 742950 h 762000"/>
              <a:gd name="connsiteX79" fmla="*/ 552450 w 571500"/>
              <a:gd name="connsiteY79" fmla="*/ 219075 h 762000"/>
              <a:gd name="connsiteX80" fmla="*/ 352425 w 571500"/>
              <a:gd name="connsiteY80" fmla="*/ 219075 h 762000"/>
              <a:gd name="connsiteX81" fmla="*/ 352425 w 571500"/>
              <a:gd name="connsiteY81" fmla="*/ 19050 h 762000"/>
              <a:gd name="connsiteX82" fmla="*/ 0 w 571500"/>
              <a:gd name="connsiteY82" fmla="*/ 0 h 762000"/>
              <a:gd name="connsiteX83" fmla="*/ 365893 w 571500"/>
              <a:gd name="connsiteY83" fmla="*/ 0 h 762000"/>
              <a:gd name="connsiteX84" fmla="*/ 571500 w 571500"/>
              <a:gd name="connsiteY84" fmla="*/ 205607 h 762000"/>
              <a:gd name="connsiteX85" fmla="*/ 571500 w 571500"/>
              <a:gd name="connsiteY85" fmla="*/ 762000 h 762000"/>
              <a:gd name="connsiteX86" fmla="*/ 0 w 571500"/>
              <a:gd name="connsiteY86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71500" h="762000">
                <a:moveTo>
                  <a:pt x="447633" y="624747"/>
                </a:moveTo>
                <a:lnTo>
                  <a:pt x="495258" y="710247"/>
                </a:lnTo>
                <a:lnTo>
                  <a:pt x="457008" y="703872"/>
                </a:lnTo>
                <a:lnTo>
                  <a:pt x="437508" y="735747"/>
                </a:lnTo>
                <a:lnTo>
                  <a:pt x="388008" y="646497"/>
                </a:lnTo>
                <a:cubicBezTo>
                  <a:pt x="394758" y="645747"/>
                  <a:pt x="401133" y="643122"/>
                  <a:pt x="406758" y="639372"/>
                </a:cubicBezTo>
                <a:cubicBezTo>
                  <a:pt x="409758" y="639747"/>
                  <a:pt x="412383" y="640122"/>
                  <a:pt x="415383" y="640122"/>
                </a:cubicBezTo>
                <a:cubicBezTo>
                  <a:pt x="421008" y="640122"/>
                  <a:pt x="426633" y="638997"/>
                  <a:pt x="431883" y="636747"/>
                </a:cubicBezTo>
                <a:cubicBezTo>
                  <a:pt x="438258" y="634122"/>
                  <a:pt x="443508" y="629997"/>
                  <a:pt x="447633" y="624747"/>
                </a:cubicBezTo>
                <a:close/>
                <a:moveTo>
                  <a:pt x="317508" y="622498"/>
                </a:moveTo>
                <a:cubicBezTo>
                  <a:pt x="317883" y="622498"/>
                  <a:pt x="318633" y="622873"/>
                  <a:pt x="319008" y="622873"/>
                </a:cubicBezTo>
                <a:cubicBezTo>
                  <a:pt x="323883" y="629998"/>
                  <a:pt x="330633" y="635623"/>
                  <a:pt x="338508" y="638623"/>
                </a:cubicBezTo>
                <a:cubicBezTo>
                  <a:pt x="343383" y="640498"/>
                  <a:pt x="348258" y="641623"/>
                  <a:pt x="353508" y="641623"/>
                </a:cubicBezTo>
                <a:cubicBezTo>
                  <a:pt x="356133" y="641623"/>
                  <a:pt x="358758" y="641248"/>
                  <a:pt x="361383" y="640873"/>
                </a:cubicBezTo>
                <a:cubicBezTo>
                  <a:pt x="365883" y="643498"/>
                  <a:pt x="371133" y="645748"/>
                  <a:pt x="376383" y="646498"/>
                </a:cubicBezTo>
                <a:lnTo>
                  <a:pt x="329508" y="737998"/>
                </a:lnTo>
                <a:lnTo>
                  <a:pt x="310383" y="702373"/>
                </a:lnTo>
                <a:lnTo>
                  <a:pt x="272508" y="710998"/>
                </a:lnTo>
                <a:close/>
                <a:moveTo>
                  <a:pt x="381633" y="460497"/>
                </a:moveTo>
                <a:cubicBezTo>
                  <a:pt x="346008" y="460497"/>
                  <a:pt x="316758" y="489372"/>
                  <a:pt x="316758" y="525372"/>
                </a:cubicBezTo>
                <a:cubicBezTo>
                  <a:pt x="316758" y="561372"/>
                  <a:pt x="346008" y="590247"/>
                  <a:pt x="381633" y="590247"/>
                </a:cubicBezTo>
                <a:cubicBezTo>
                  <a:pt x="417258" y="590247"/>
                  <a:pt x="446508" y="561372"/>
                  <a:pt x="446508" y="525372"/>
                </a:cubicBezTo>
                <a:cubicBezTo>
                  <a:pt x="446508" y="489372"/>
                  <a:pt x="417258" y="460497"/>
                  <a:pt x="381633" y="460497"/>
                </a:cubicBezTo>
                <a:close/>
                <a:moveTo>
                  <a:pt x="95250" y="400050"/>
                </a:moveTo>
                <a:lnTo>
                  <a:pt x="476250" y="400050"/>
                </a:lnTo>
                <a:lnTo>
                  <a:pt x="476250" y="419100"/>
                </a:lnTo>
                <a:lnTo>
                  <a:pt x="390408" y="419100"/>
                </a:lnTo>
                <a:lnTo>
                  <a:pt x="402258" y="423747"/>
                </a:lnTo>
                <a:cubicBezTo>
                  <a:pt x="408633" y="421122"/>
                  <a:pt x="416133" y="421122"/>
                  <a:pt x="422883" y="423747"/>
                </a:cubicBezTo>
                <a:cubicBezTo>
                  <a:pt x="430758" y="426747"/>
                  <a:pt x="436383" y="432747"/>
                  <a:pt x="439008" y="439872"/>
                </a:cubicBezTo>
                <a:cubicBezTo>
                  <a:pt x="446883" y="439497"/>
                  <a:pt x="454383" y="442122"/>
                  <a:pt x="460383" y="448122"/>
                </a:cubicBezTo>
                <a:cubicBezTo>
                  <a:pt x="465633" y="453372"/>
                  <a:pt x="468258" y="460122"/>
                  <a:pt x="468633" y="466872"/>
                </a:cubicBezTo>
                <a:cubicBezTo>
                  <a:pt x="475008" y="469497"/>
                  <a:pt x="480258" y="474747"/>
                  <a:pt x="483258" y="481497"/>
                </a:cubicBezTo>
                <a:cubicBezTo>
                  <a:pt x="486633" y="488997"/>
                  <a:pt x="486258" y="497247"/>
                  <a:pt x="483258" y="504372"/>
                </a:cubicBezTo>
                <a:cubicBezTo>
                  <a:pt x="488883" y="509622"/>
                  <a:pt x="492258" y="517122"/>
                  <a:pt x="492258" y="525372"/>
                </a:cubicBezTo>
                <a:cubicBezTo>
                  <a:pt x="492258" y="532872"/>
                  <a:pt x="489258" y="539622"/>
                  <a:pt x="484758" y="544497"/>
                </a:cubicBezTo>
                <a:cubicBezTo>
                  <a:pt x="487383" y="550872"/>
                  <a:pt x="487383" y="558372"/>
                  <a:pt x="484758" y="565122"/>
                </a:cubicBezTo>
                <a:cubicBezTo>
                  <a:pt x="481758" y="572997"/>
                  <a:pt x="475758" y="578622"/>
                  <a:pt x="468633" y="581247"/>
                </a:cubicBezTo>
                <a:cubicBezTo>
                  <a:pt x="469008" y="589122"/>
                  <a:pt x="466383" y="596622"/>
                  <a:pt x="460383" y="602622"/>
                </a:cubicBezTo>
                <a:cubicBezTo>
                  <a:pt x="455133" y="607872"/>
                  <a:pt x="448383" y="610497"/>
                  <a:pt x="441633" y="610872"/>
                </a:cubicBezTo>
                <a:cubicBezTo>
                  <a:pt x="439008" y="617247"/>
                  <a:pt x="433758" y="622497"/>
                  <a:pt x="427008" y="625497"/>
                </a:cubicBezTo>
                <a:cubicBezTo>
                  <a:pt x="419508" y="628872"/>
                  <a:pt x="411258" y="628497"/>
                  <a:pt x="404133" y="625497"/>
                </a:cubicBezTo>
                <a:cubicBezTo>
                  <a:pt x="398883" y="631122"/>
                  <a:pt x="391383" y="634497"/>
                  <a:pt x="383133" y="634497"/>
                </a:cubicBezTo>
                <a:cubicBezTo>
                  <a:pt x="375633" y="634497"/>
                  <a:pt x="369258" y="631497"/>
                  <a:pt x="364008" y="626997"/>
                </a:cubicBezTo>
                <a:cubicBezTo>
                  <a:pt x="357633" y="629622"/>
                  <a:pt x="350133" y="629622"/>
                  <a:pt x="343383" y="626997"/>
                </a:cubicBezTo>
                <a:cubicBezTo>
                  <a:pt x="335508" y="623997"/>
                  <a:pt x="329883" y="617997"/>
                  <a:pt x="327258" y="610872"/>
                </a:cubicBezTo>
                <a:cubicBezTo>
                  <a:pt x="319383" y="611247"/>
                  <a:pt x="311883" y="608622"/>
                  <a:pt x="305883" y="602622"/>
                </a:cubicBezTo>
                <a:cubicBezTo>
                  <a:pt x="300633" y="597372"/>
                  <a:pt x="298008" y="590622"/>
                  <a:pt x="297633" y="583872"/>
                </a:cubicBezTo>
                <a:cubicBezTo>
                  <a:pt x="291258" y="581247"/>
                  <a:pt x="286008" y="575997"/>
                  <a:pt x="283008" y="569247"/>
                </a:cubicBezTo>
                <a:cubicBezTo>
                  <a:pt x="279633" y="561747"/>
                  <a:pt x="280008" y="553497"/>
                  <a:pt x="283008" y="546372"/>
                </a:cubicBezTo>
                <a:cubicBezTo>
                  <a:pt x="277383" y="541122"/>
                  <a:pt x="274008" y="533622"/>
                  <a:pt x="274008" y="525372"/>
                </a:cubicBezTo>
                <a:cubicBezTo>
                  <a:pt x="274008" y="517872"/>
                  <a:pt x="277008" y="511497"/>
                  <a:pt x="281508" y="506247"/>
                </a:cubicBezTo>
                <a:cubicBezTo>
                  <a:pt x="278883" y="499872"/>
                  <a:pt x="278883" y="492372"/>
                  <a:pt x="281508" y="485622"/>
                </a:cubicBezTo>
                <a:cubicBezTo>
                  <a:pt x="284508" y="477747"/>
                  <a:pt x="290508" y="472122"/>
                  <a:pt x="297633" y="469497"/>
                </a:cubicBezTo>
                <a:cubicBezTo>
                  <a:pt x="297258" y="461622"/>
                  <a:pt x="299883" y="454122"/>
                  <a:pt x="305883" y="448122"/>
                </a:cubicBezTo>
                <a:cubicBezTo>
                  <a:pt x="311133" y="442872"/>
                  <a:pt x="317883" y="440247"/>
                  <a:pt x="324633" y="439872"/>
                </a:cubicBezTo>
                <a:cubicBezTo>
                  <a:pt x="327258" y="433497"/>
                  <a:pt x="332508" y="428247"/>
                  <a:pt x="339258" y="425247"/>
                </a:cubicBezTo>
                <a:cubicBezTo>
                  <a:pt x="346758" y="421872"/>
                  <a:pt x="355008" y="422247"/>
                  <a:pt x="362133" y="425247"/>
                </a:cubicBezTo>
                <a:lnTo>
                  <a:pt x="376476" y="419100"/>
                </a:lnTo>
                <a:lnTo>
                  <a:pt x="95250" y="419100"/>
                </a:lnTo>
                <a:close/>
                <a:moveTo>
                  <a:pt x="95250" y="323850"/>
                </a:moveTo>
                <a:lnTo>
                  <a:pt x="476250" y="323850"/>
                </a:lnTo>
                <a:lnTo>
                  <a:pt x="476250" y="342900"/>
                </a:lnTo>
                <a:lnTo>
                  <a:pt x="95250" y="342900"/>
                </a:lnTo>
                <a:close/>
                <a:moveTo>
                  <a:pt x="95250" y="247650"/>
                </a:moveTo>
                <a:lnTo>
                  <a:pt x="276225" y="247650"/>
                </a:lnTo>
                <a:lnTo>
                  <a:pt x="276225" y="266700"/>
                </a:lnTo>
                <a:lnTo>
                  <a:pt x="95250" y="266700"/>
                </a:lnTo>
                <a:close/>
                <a:moveTo>
                  <a:pt x="371571" y="32653"/>
                </a:moveTo>
                <a:cubicBezTo>
                  <a:pt x="371519" y="32653"/>
                  <a:pt x="371476" y="32695"/>
                  <a:pt x="371475" y="32747"/>
                </a:cubicBezTo>
                <a:lnTo>
                  <a:pt x="371475" y="200025"/>
                </a:lnTo>
                <a:lnTo>
                  <a:pt x="538753" y="200025"/>
                </a:lnTo>
                <a:cubicBezTo>
                  <a:pt x="538778" y="200025"/>
                  <a:pt x="538801" y="200015"/>
                  <a:pt x="538819" y="199997"/>
                </a:cubicBezTo>
                <a:cubicBezTo>
                  <a:pt x="538856" y="199961"/>
                  <a:pt x="538857" y="199900"/>
                  <a:pt x="538820" y="199863"/>
                </a:cubicBezTo>
                <a:lnTo>
                  <a:pt x="371637" y="32680"/>
                </a:lnTo>
                <a:cubicBezTo>
                  <a:pt x="371620" y="32663"/>
                  <a:pt x="371596" y="32654"/>
                  <a:pt x="371571" y="32653"/>
                </a:cubicBezTo>
                <a:close/>
                <a:moveTo>
                  <a:pt x="19050" y="19050"/>
                </a:moveTo>
                <a:lnTo>
                  <a:pt x="19050" y="742950"/>
                </a:lnTo>
                <a:lnTo>
                  <a:pt x="552450" y="742950"/>
                </a:lnTo>
                <a:lnTo>
                  <a:pt x="552450" y="219075"/>
                </a:lnTo>
                <a:lnTo>
                  <a:pt x="352425" y="219075"/>
                </a:lnTo>
                <a:lnTo>
                  <a:pt x="352425" y="19050"/>
                </a:lnTo>
                <a:close/>
                <a:moveTo>
                  <a:pt x="0" y="0"/>
                </a:moveTo>
                <a:lnTo>
                  <a:pt x="365893" y="0"/>
                </a:lnTo>
                <a:lnTo>
                  <a:pt x="571500" y="205607"/>
                </a:lnTo>
                <a:lnTo>
                  <a:pt x="571500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2377F2"/>
          </a:solidFill>
          <a:ln w="3671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9882159"/>
      </p:ext>
    </p:extLst>
  </p:cSld>
  <p:clrMapOvr>
    <a:masterClrMapping/>
  </p:clrMapOvr>
</p:sld>
</file>

<file path=ppt/theme/theme1.xml><?xml version="1.0" encoding="utf-8"?>
<a:theme xmlns:a="http://schemas.openxmlformats.org/drawingml/2006/main" name="Veeam Korea Theme 1">
  <a:themeElements>
    <a:clrScheme name="빔(Veeam) 색상">
      <a:dk1>
        <a:sysClr val="windowText" lastClr="000000"/>
      </a:dk1>
      <a:lt1>
        <a:srgbClr val="FFFFFF"/>
      </a:lt1>
      <a:dk2>
        <a:srgbClr val="D6DCE4"/>
      </a:dk2>
      <a:lt2>
        <a:srgbClr val="F2F2F2"/>
      </a:lt2>
      <a:accent1>
        <a:srgbClr val="00B050"/>
      </a:accent1>
      <a:accent2>
        <a:srgbClr val="0070C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eeam Korea">
      <a:majorFont>
        <a:latin typeface="Arial"/>
        <a:ea typeface="맑은 고딕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solidFill>
            <a:srgbClr val="003738"/>
          </a:solidFill>
        </a:ln>
        <a:effectLst/>
      </a:spPr>
      <a:bodyPr rtlCol="0" anchor="ctr"/>
      <a:lstStyle>
        <a:defPPr algn="ctr" latinLnBrk="0">
          <a:spcAft>
            <a:spcPts val="800"/>
          </a:spcAft>
          <a:defRPr sz="1200" dirty="0">
            <a:solidFill>
              <a:srgbClr val="003738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50000"/>
              <a:lumOff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72000" bIns="72000" rtlCol="0">
        <a:noAutofit/>
      </a:bodyPr>
      <a:lstStyle>
        <a:defPPr algn="l" latinLnBrk="0">
          <a:spcAft>
            <a:spcPts val="400"/>
          </a:spcAft>
          <a:defRPr sz="1200" dirty="0">
            <a:solidFill>
              <a:srgbClr val="00373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Y23, Veeam Korea Presentation Template - 2023-02-06.potx" id="{A35105D3-34FA-4A13-A87E-276FEDF363C8}" vid="{27B8326E-935D-4872-A1CA-680357592027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FY23, Veeam Korea Presentation Template - 2023-02-06</Template>
  <TotalTime>237</TotalTime>
  <Words>2277</Words>
  <Application>Microsoft Office PowerPoint</Application>
  <PresentationFormat>와이드스크린</PresentationFormat>
  <Paragraphs>576</Paragraphs>
  <Slides>30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5" baseType="lpstr">
      <vt:lpstr>맑은 고딕</vt:lpstr>
      <vt:lpstr>Arial</vt:lpstr>
      <vt:lpstr>Tahoma</vt:lpstr>
      <vt:lpstr>Wingdings</vt:lpstr>
      <vt:lpstr>Veeam Korea Theme 1</vt:lpstr>
      <vt:lpstr>PowerPoint 프레젠테이션</vt:lpstr>
      <vt:lpstr>차세대 백업 시스템의 요건</vt:lpstr>
      <vt:lpstr>목차</vt:lpstr>
      <vt:lpstr>#1 백업 벤더</vt:lpstr>
      <vt:lpstr>최고의 고객 만족도</vt:lpstr>
      <vt:lpstr>국내 레프런스</vt:lpstr>
      <vt:lpstr>목차</vt:lpstr>
      <vt:lpstr>단일 벤더, 리얼 통합 백업</vt:lpstr>
      <vt:lpstr>VUL 통합 라이선스 정책</vt:lpstr>
      <vt:lpstr>통합백업의 효율성</vt:lpstr>
      <vt:lpstr>목차</vt:lpstr>
      <vt:lpstr>랜섬웨어 대응 최고의 백업 솔루션</vt:lpstr>
      <vt:lpstr>OS 보호 기능 필수</vt:lpstr>
      <vt:lpstr>목차</vt:lpstr>
      <vt:lpstr>클라우드 환경 최적 백업 솔루션 – 1/2</vt:lpstr>
      <vt:lpstr>클라우드 환경 최적 백업 솔루션 – 2/2</vt:lpstr>
      <vt:lpstr>목차</vt:lpstr>
      <vt:lpstr>Veeam One</vt:lpstr>
      <vt:lpstr>VMware 인프라 요약 화면</vt:lpstr>
      <vt:lpstr>백업 현황 대시보드</vt:lpstr>
      <vt:lpstr>목차</vt:lpstr>
      <vt:lpstr>플래그쉽 기능 - 빔 인스턴트 리커버리</vt:lpstr>
      <vt:lpstr>플래그쉽 기능 - 초고속 NAS 백업</vt:lpstr>
      <vt:lpstr>플래그쉽 기능 - Veeam Explorer for Oracle Database</vt:lpstr>
      <vt:lpstr>플래그쉽 기능 - Veeam Explorer for Microsoft SQL</vt:lpstr>
      <vt:lpstr>목차</vt:lpstr>
      <vt:lpstr>글로벌 1위 쿠버네티스 전문 백업 솔루션</vt:lpstr>
      <vt:lpstr>글로벌 1위 마이크로소프트 365 백업</vt:lpstr>
      <vt:lpstr>빔소프트웨어 5대 주요 기능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Kim Edward Kihun</dc:creator>
  <cp:lastModifiedBy>Kim Edward Kihun</cp:lastModifiedBy>
  <cp:revision>54</cp:revision>
  <dcterms:created xsi:type="dcterms:W3CDTF">2023-02-21T10:07:44Z</dcterms:created>
  <dcterms:modified xsi:type="dcterms:W3CDTF">2023-02-21T14:11:59Z</dcterms:modified>
</cp:coreProperties>
</file>