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2" r:id="rId1"/>
  </p:sldMasterIdLst>
  <p:notesMasterIdLst>
    <p:notesMasterId r:id="rId33"/>
  </p:notesMasterIdLst>
  <p:sldIdLst>
    <p:sldId id="256" r:id="rId2"/>
    <p:sldId id="2109379925" r:id="rId3"/>
    <p:sldId id="2109379914" r:id="rId4"/>
    <p:sldId id="2109379922" r:id="rId5"/>
    <p:sldId id="1250" r:id="rId6"/>
    <p:sldId id="2109379632" r:id="rId7"/>
    <p:sldId id="325" r:id="rId8"/>
    <p:sldId id="1248" r:id="rId9"/>
    <p:sldId id="1229" r:id="rId10"/>
    <p:sldId id="2109379916" r:id="rId11"/>
    <p:sldId id="1379019780" r:id="rId12"/>
    <p:sldId id="1454" r:id="rId13"/>
    <p:sldId id="1379019785" r:id="rId14"/>
    <p:sldId id="1379019787" r:id="rId15"/>
    <p:sldId id="1379019788" r:id="rId16"/>
    <p:sldId id="1379019789" r:id="rId17"/>
    <p:sldId id="1379019766" r:id="rId18"/>
    <p:sldId id="1379019790" r:id="rId19"/>
    <p:sldId id="1379019767" r:id="rId20"/>
    <p:sldId id="1379019791" r:id="rId21"/>
    <p:sldId id="1249" r:id="rId22"/>
    <p:sldId id="277" r:id="rId23"/>
    <p:sldId id="2109379924" r:id="rId24"/>
    <p:sldId id="2109379923" r:id="rId25"/>
    <p:sldId id="292" r:id="rId26"/>
    <p:sldId id="1379019801" r:id="rId27"/>
    <p:sldId id="308" r:id="rId28"/>
    <p:sldId id="318" r:id="rId29"/>
    <p:sldId id="273" r:id="rId30"/>
    <p:sldId id="2109379920" r:id="rId31"/>
    <p:sldId id="302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4DA1"/>
    <a:srgbClr val="4D4D4E"/>
    <a:srgbClr val="B0D235"/>
    <a:srgbClr val="76787A"/>
    <a:srgbClr val="1E1E1E"/>
    <a:srgbClr val="034EA2"/>
    <a:srgbClr val="27BDBE"/>
    <a:srgbClr val="AFD135"/>
    <a:srgbClr val="272525"/>
    <a:srgbClr val="388E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96847C-A12E-194B-9F23-F61861F69B32}" v="1" dt="2020-06-26T05:19:34.8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22" autoAdjust="0"/>
    <p:restoredTop sz="94694" autoAdjust="0"/>
  </p:normalViewPr>
  <p:slideViewPr>
    <p:cSldViewPr snapToGrid="0">
      <p:cViewPr>
        <p:scale>
          <a:sx n="117" d="100"/>
          <a:sy n="117" d="100"/>
        </p:scale>
        <p:origin x="-816" y="-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3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7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CF43EE-5CB6-2741-985B-383AFC60C440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A2018-3C35-F148-8205-9705DBC239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635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938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Shape 9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6" name="Shape 9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614697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4934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x-none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415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19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400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425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974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12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2447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729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386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9B012-8A5D-6B4A-A019-67F8B29C6E2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6061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038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40a0e9bd1a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40a0e9bd1a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218403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Shape 681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4412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Shape 6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49934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Shape 79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9" name="Shape 7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706849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g458fe48b39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" name="Google Shape;958;g458fe48b39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51253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g458fe48b39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" name="Google Shape;958;g458fe48b39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61491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ko-KR" dirty="0">
              <a:sym typeface="Wingdings" pitchFamily="2" charset="2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959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kumimoji="1" lang="en-US" altLang="x-none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6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205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7A2018-3C35-F148-8205-9705DBC2395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039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kumimoji="1" lang="x-none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0439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806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7A2018-3C35-F148-8205-9705DBC2395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288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Green_Title slide">
    <p:bg>
      <p:bgPr>
        <a:gradFill>
          <a:gsLst>
            <a:gs pos="50000">
              <a:schemeClr val="accent5"/>
            </a:gs>
            <a:gs pos="0">
              <a:schemeClr val="bg2"/>
            </a:gs>
            <a:gs pos="100000">
              <a:srgbClr val="B0D235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3082752"/>
            <a:ext cx="9144000" cy="1384995"/>
          </a:xfrm>
        </p:spPr>
        <p:txBody>
          <a:bodyPr anchor="ctr"/>
          <a:lstStyle>
            <a:lvl1pPr algn="ctr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</a:t>
            </a:r>
            <a:br>
              <a:rPr lang="en-US" dirty="0"/>
            </a:br>
            <a:r>
              <a:rPr lang="en-US" dirty="0"/>
              <a:t>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6159483"/>
            <a:ext cx="9144000" cy="199735"/>
          </a:xfrm>
        </p:spPr>
        <p:txBody>
          <a:bodyPr>
            <a:spAutoFit/>
          </a:bodyPr>
          <a:lstStyle>
            <a:lvl1pPr marL="0" indent="0" algn="ctr">
              <a:buNone/>
              <a:defRPr sz="1200" b="0" i="0" cap="all" spc="300" baseline="0">
                <a:solidFill>
                  <a:schemeClr val="bg1"/>
                </a:solidFill>
                <a:latin typeface="Malgun Gothic" panose="020B0503020000020004" pitchFamily="34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Date | Confidential</a:t>
            </a:r>
          </a:p>
        </p:txBody>
      </p:sp>
      <p:grpSp>
        <p:nvGrpSpPr>
          <p:cNvPr id="36" name="Group 35"/>
          <p:cNvGrpSpPr/>
          <p:nvPr userDrawn="1"/>
        </p:nvGrpSpPr>
        <p:grpSpPr>
          <a:xfrm>
            <a:off x="12257109" y="1062946"/>
            <a:ext cx="2010434" cy="4732109"/>
            <a:chOff x="12257109" y="1105729"/>
            <a:chExt cx="1740570" cy="4005066"/>
          </a:xfrm>
        </p:grpSpPr>
        <p:sp>
          <p:nvSpPr>
            <p:cNvPr id="37" name="TextBox 36"/>
            <p:cNvSpPr txBox="1"/>
            <p:nvPr userDrawn="1"/>
          </p:nvSpPr>
          <p:spPr>
            <a:xfrm>
              <a:off x="12257110" y="1105729"/>
              <a:ext cx="1740569" cy="5470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TO CUSTOMIZE WITH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 A NEW PICTURE</a:t>
              </a:r>
              <a:endParaRPr sz="1200" b="0" dirty="0">
                <a:solidFill>
                  <a:schemeClr val="bg2"/>
                </a:solidFill>
                <a:latin typeface="Gotham Medium" panose="02000604030000020004" pitchFamily="50" charset="0"/>
              </a:endParaRPr>
            </a:p>
          </p:txBody>
        </p:sp>
        <p:sp>
          <p:nvSpPr>
            <p:cNvPr id="38" name="TextBox 37"/>
            <p:cNvSpPr txBox="1"/>
            <p:nvPr userDrawn="1"/>
          </p:nvSpPr>
          <p:spPr>
            <a:xfrm>
              <a:off x="12257109" y="1720805"/>
              <a:ext cx="1740570" cy="3389990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Delete</a:t>
              </a:r>
              <a:r>
                <a:rPr sz="1200" b="0" i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the current picture, if there is one.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On the </a:t>
              </a:r>
              <a:r>
                <a:rPr sz="1200" b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Insert</a:t>
              </a:r>
              <a:r>
                <a:rPr sz="1200" b="0" i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tab, click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Pictures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button.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Navigate to the image you want to use and select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Insert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. 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Resize the picture to fit the slide, as needed. Hold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Shift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key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and click and drag a corner.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On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Home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tab, click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Arrange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button, then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Send to Back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so the photo is behind the </a:t>
              </a:r>
              <a:r>
                <a:rPr lang="en-US"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logos, 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text</a:t>
              </a:r>
              <a:r>
                <a:rPr lang="en-US"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,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and the transparent overlay. 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Click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Reset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button to reapply the Layout</a:t>
              </a:r>
            </a:p>
          </p:txBody>
        </p:sp>
      </p:grpSp>
      <p:sp>
        <p:nvSpPr>
          <p:cNvPr id="41" name="Picture Placeholder 39"/>
          <p:cNvSpPr>
            <a:spLocks noGrp="1"/>
          </p:cNvSpPr>
          <p:nvPr>
            <p:ph type="pic" sz="quarter" idx="10"/>
          </p:nvPr>
        </p:nvSpPr>
        <p:spPr>
          <a:xfrm>
            <a:off x="0" y="248478"/>
            <a:ext cx="12192000" cy="6858000"/>
          </a:xfrm>
        </p:spPr>
        <p:txBody>
          <a:bodyPr bIns="1097280"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76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Green_Thank you slide">
    <p:bg>
      <p:bgPr>
        <a:gradFill>
          <a:gsLst>
            <a:gs pos="50000">
              <a:schemeClr val="accent5"/>
            </a:gs>
            <a:gs pos="0">
              <a:srgbClr val="034EA2"/>
            </a:gs>
            <a:gs pos="100000">
              <a:srgbClr val="B0D235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xmlns="" id="{1BCDF122-8555-7B41-A3D0-67E29D37E09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877052" y="476918"/>
            <a:ext cx="8437896" cy="5904164"/>
            <a:chOff x="6935788" y="3157538"/>
            <a:chExt cx="1136650" cy="795337"/>
          </a:xfrm>
          <a:solidFill>
            <a:schemeClr val="bg1">
              <a:alpha val="10000"/>
            </a:schemeClr>
          </a:solidFill>
        </p:grpSpPr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xmlns="" id="{409EEB6E-588D-BD40-A284-E8AFF9CE9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xmlns="" id="{5BA86735-9237-0E41-B5CB-EF3CE8794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xmlns="" id="{48DA2662-5E1D-D946-B31C-0BAC13D86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61392844-4C1B-794E-BDC5-91FBFB7ED4A7}"/>
              </a:ext>
            </a:extLst>
          </p:cNvPr>
          <p:cNvGrpSpPr/>
          <p:nvPr userDrawn="1"/>
        </p:nvGrpSpPr>
        <p:grpSpPr>
          <a:xfrm>
            <a:off x="4821936" y="2467320"/>
            <a:ext cx="2548128" cy="315914"/>
            <a:chOff x="1757363" y="3146425"/>
            <a:chExt cx="6607175" cy="819150"/>
          </a:xfrm>
          <a:solidFill>
            <a:schemeClr val="bg1"/>
          </a:solidFill>
        </p:grpSpPr>
        <p:sp>
          <p:nvSpPr>
            <p:cNvPr id="10" name="Freeform 1">
              <a:extLst>
                <a:ext uri="{FF2B5EF4-FFF2-40B4-BE49-F238E27FC236}">
                  <a16:creationId xmlns:a16="http://schemas.microsoft.com/office/drawing/2014/main" xmlns="" id="{CF62CECC-1B2E-0747-B8A8-572DD95A5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088" y="3159125"/>
              <a:ext cx="201612" cy="793750"/>
            </a:xfrm>
            <a:custGeom>
              <a:avLst/>
              <a:gdLst>
                <a:gd name="T0" fmla="*/ 50 w 560"/>
                <a:gd name="T1" fmla="*/ 0 h 2205"/>
                <a:gd name="T2" fmla="*/ 0 w 560"/>
                <a:gd name="T3" fmla="*/ 50 h 2205"/>
                <a:gd name="T4" fmla="*/ 0 w 560"/>
                <a:gd name="T5" fmla="*/ 2154 h 2205"/>
                <a:gd name="T6" fmla="*/ 50 w 560"/>
                <a:gd name="T7" fmla="*/ 2204 h 2205"/>
                <a:gd name="T8" fmla="*/ 509 w 560"/>
                <a:gd name="T9" fmla="*/ 2204 h 2205"/>
                <a:gd name="T10" fmla="*/ 559 w 560"/>
                <a:gd name="T11" fmla="*/ 2154 h 2205"/>
                <a:gd name="T12" fmla="*/ 559 w 560"/>
                <a:gd name="T13" fmla="*/ 50 h 2205"/>
                <a:gd name="T14" fmla="*/ 509 w 560"/>
                <a:gd name="T15" fmla="*/ 0 h 2205"/>
                <a:gd name="T16" fmla="*/ 50 w 560"/>
                <a:gd name="T17" fmla="*/ 0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05">
                  <a:moveTo>
                    <a:pt x="50" y="0"/>
                  </a:moveTo>
                  <a:cubicBezTo>
                    <a:pt x="21" y="0"/>
                    <a:pt x="0" y="24"/>
                    <a:pt x="0" y="50"/>
                  </a:cubicBezTo>
                  <a:lnTo>
                    <a:pt x="0" y="2154"/>
                  </a:lnTo>
                  <a:cubicBezTo>
                    <a:pt x="0" y="2183"/>
                    <a:pt x="24" y="2204"/>
                    <a:pt x="50" y="2204"/>
                  </a:cubicBezTo>
                  <a:lnTo>
                    <a:pt x="509" y="2204"/>
                  </a:lnTo>
                  <a:cubicBezTo>
                    <a:pt x="538" y="2204"/>
                    <a:pt x="559" y="2180"/>
                    <a:pt x="559" y="2154"/>
                  </a:cubicBezTo>
                  <a:lnTo>
                    <a:pt x="559" y="50"/>
                  </a:lnTo>
                  <a:cubicBezTo>
                    <a:pt x="559" y="21"/>
                    <a:pt x="535" y="0"/>
                    <a:pt x="509" y="0"/>
                  </a:cubicBez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xmlns="" id="{19F24F82-469C-C145-92D5-EA1F2591D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7363" y="3824288"/>
              <a:ext cx="106362" cy="130175"/>
            </a:xfrm>
            <a:custGeom>
              <a:avLst/>
              <a:gdLst>
                <a:gd name="T0" fmla="*/ 115 w 297"/>
                <a:gd name="T1" fmla="*/ 57 h 360"/>
                <a:gd name="T2" fmla="*/ 28 w 297"/>
                <a:gd name="T3" fmla="*/ 57 h 360"/>
                <a:gd name="T4" fmla="*/ 0 w 297"/>
                <a:gd name="T5" fmla="*/ 28 h 360"/>
                <a:gd name="T6" fmla="*/ 28 w 297"/>
                <a:gd name="T7" fmla="*/ 0 h 360"/>
                <a:gd name="T8" fmla="*/ 267 w 297"/>
                <a:gd name="T9" fmla="*/ 0 h 360"/>
                <a:gd name="T10" fmla="*/ 296 w 297"/>
                <a:gd name="T11" fmla="*/ 28 h 360"/>
                <a:gd name="T12" fmla="*/ 267 w 297"/>
                <a:gd name="T13" fmla="*/ 57 h 360"/>
                <a:gd name="T14" fmla="*/ 181 w 297"/>
                <a:gd name="T15" fmla="*/ 57 h 360"/>
                <a:gd name="T16" fmla="*/ 181 w 297"/>
                <a:gd name="T17" fmla="*/ 327 h 360"/>
                <a:gd name="T18" fmla="*/ 149 w 297"/>
                <a:gd name="T19" fmla="*/ 359 h 360"/>
                <a:gd name="T20" fmla="*/ 118 w 297"/>
                <a:gd name="T21" fmla="*/ 327 h 360"/>
                <a:gd name="T22" fmla="*/ 118 w 297"/>
                <a:gd name="T23" fmla="*/ 57 h 360"/>
                <a:gd name="T24" fmla="*/ 115 w 297"/>
                <a:gd name="T25" fmla="*/ 5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360">
                  <a:moveTo>
                    <a:pt x="115" y="57"/>
                  </a:moveTo>
                  <a:lnTo>
                    <a:pt x="28" y="57"/>
                  </a:ln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lnTo>
                    <a:pt x="267" y="0"/>
                  </a:lnTo>
                  <a:cubicBezTo>
                    <a:pt x="283" y="0"/>
                    <a:pt x="296" y="13"/>
                    <a:pt x="296" y="28"/>
                  </a:cubicBezTo>
                  <a:cubicBezTo>
                    <a:pt x="296" y="44"/>
                    <a:pt x="283" y="57"/>
                    <a:pt x="267" y="57"/>
                  </a:cubicBezTo>
                  <a:lnTo>
                    <a:pt x="181" y="57"/>
                  </a:lnTo>
                  <a:lnTo>
                    <a:pt x="181" y="327"/>
                  </a:lnTo>
                  <a:cubicBezTo>
                    <a:pt x="181" y="346"/>
                    <a:pt x="167" y="359"/>
                    <a:pt x="149" y="359"/>
                  </a:cubicBezTo>
                  <a:cubicBezTo>
                    <a:pt x="131" y="359"/>
                    <a:pt x="118" y="346"/>
                    <a:pt x="118" y="327"/>
                  </a:cubicBezTo>
                  <a:lnTo>
                    <a:pt x="118" y="57"/>
                  </a:lnTo>
                  <a:lnTo>
                    <a:pt x="115" y="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xmlns="" id="{7C3CDDBB-A1B5-9141-9F65-E0AB12783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5950" y="3822700"/>
              <a:ext cx="128588" cy="130175"/>
            </a:xfrm>
            <a:custGeom>
              <a:avLst/>
              <a:gdLst>
                <a:gd name="T0" fmla="*/ 0 w 355"/>
                <a:gd name="T1" fmla="*/ 31 h 363"/>
                <a:gd name="T2" fmla="*/ 31 w 355"/>
                <a:gd name="T3" fmla="*/ 0 h 363"/>
                <a:gd name="T4" fmla="*/ 39 w 355"/>
                <a:gd name="T5" fmla="*/ 0 h 363"/>
                <a:gd name="T6" fmla="*/ 68 w 355"/>
                <a:gd name="T7" fmla="*/ 16 h 363"/>
                <a:gd name="T8" fmla="*/ 175 w 355"/>
                <a:gd name="T9" fmla="*/ 186 h 363"/>
                <a:gd name="T10" fmla="*/ 286 w 355"/>
                <a:gd name="T11" fmla="*/ 16 h 363"/>
                <a:gd name="T12" fmla="*/ 314 w 355"/>
                <a:gd name="T13" fmla="*/ 0 h 363"/>
                <a:gd name="T14" fmla="*/ 322 w 355"/>
                <a:gd name="T15" fmla="*/ 0 h 363"/>
                <a:gd name="T16" fmla="*/ 354 w 355"/>
                <a:gd name="T17" fmla="*/ 31 h 363"/>
                <a:gd name="T18" fmla="*/ 354 w 355"/>
                <a:gd name="T19" fmla="*/ 330 h 363"/>
                <a:gd name="T20" fmla="*/ 322 w 355"/>
                <a:gd name="T21" fmla="*/ 362 h 363"/>
                <a:gd name="T22" fmla="*/ 291 w 355"/>
                <a:gd name="T23" fmla="*/ 330 h 363"/>
                <a:gd name="T24" fmla="*/ 291 w 355"/>
                <a:gd name="T25" fmla="*/ 115 h 363"/>
                <a:gd name="T26" fmla="*/ 204 w 355"/>
                <a:gd name="T27" fmla="*/ 246 h 363"/>
                <a:gd name="T28" fmla="*/ 178 w 355"/>
                <a:gd name="T29" fmla="*/ 262 h 363"/>
                <a:gd name="T30" fmla="*/ 152 w 355"/>
                <a:gd name="T31" fmla="*/ 246 h 363"/>
                <a:gd name="T32" fmla="*/ 65 w 355"/>
                <a:gd name="T33" fmla="*/ 115 h 363"/>
                <a:gd name="T34" fmla="*/ 65 w 355"/>
                <a:gd name="T35" fmla="*/ 330 h 363"/>
                <a:gd name="T36" fmla="*/ 34 w 355"/>
                <a:gd name="T37" fmla="*/ 362 h 363"/>
                <a:gd name="T38" fmla="*/ 2 w 355"/>
                <a:gd name="T39" fmla="*/ 330 h 363"/>
                <a:gd name="T40" fmla="*/ 2 w 355"/>
                <a:gd name="T41" fmla="*/ 31 h 363"/>
                <a:gd name="T42" fmla="*/ 0 w 355"/>
                <a:gd name="T43" fmla="*/ 3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5" h="363">
                  <a:moveTo>
                    <a:pt x="0" y="31"/>
                  </a:moveTo>
                  <a:cubicBezTo>
                    <a:pt x="0" y="13"/>
                    <a:pt x="13" y="0"/>
                    <a:pt x="31" y="0"/>
                  </a:cubicBezTo>
                  <a:lnTo>
                    <a:pt x="39" y="0"/>
                  </a:lnTo>
                  <a:cubicBezTo>
                    <a:pt x="52" y="0"/>
                    <a:pt x="63" y="8"/>
                    <a:pt x="68" y="16"/>
                  </a:cubicBezTo>
                  <a:lnTo>
                    <a:pt x="175" y="186"/>
                  </a:lnTo>
                  <a:lnTo>
                    <a:pt x="286" y="16"/>
                  </a:lnTo>
                  <a:cubicBezTo>
                    <a:pt x="293" y="5"/>
                    <a:pt x="301" y="0"/>
                    <a:pt x="314" y="0"/>
                  </a:cubicBezTo>
                  <a:lnTo>
                    <a:pt x="322" y="0"/>
                  </a:lnTo>
                  <a:cubicBezTo>
                    <a:pt x="341" y="0"/>
                    <a:pt x="354" y="13"/>
                    <a:pt x="354" y="31"/>
                  </a:cubicBezTo>
                  <a:lnTo>
                    <a:pt x="354" y="330"/>
                  </a:lnTo>
                  <a:cubicBezTo>
                    <a:pt x="354" y="349"/>
                    <a:pt x="341" y="362"/>
                    <a:pt x="322" y="362"/>
                  </a:cubicBezTo>
                  <a:cubicBezTo>
                    <a:pt x="307" y="362"/>
                    <a:pt x="291" y="349"/>
                    <a:pt x="291" y="330"/>
                  </a:cubicBezTo>
                  <a:lnTo>
                    <a:pt x="291" y="115"/>
                  </a:lnTo>
                  <a:lnTo>
                    <a:pt x="204" y="246"/>
                  </a:lnTo>
                  <a:cubicBezTo>
                    <a:pt x="196" y="257"/>
                    <a:pt x="189" y="262"/>
                    <a:pt x="178" y="262"/>
                  </a:cubicBezTo>
                  <a:cubicBezTo>
                    <a:pt x="168" y="262"/>
                    <a:pt x="160" y="257"/>
                    <a:pt x="152" y="246"/>
                  </a:cubicBezTo>
                  <a:lnTo>
                    <a:pt x="65" y="115"/>
                  </a:lnTo>
                  <a:lnTo>
                    <a:pt x="65" y="330"/>
                  </a:lnTo>
                  <a:cubicBezTo>
                    <a:pt x="65" y="349"/>
                    <a:pt x="52" y="362"/>
                    <a:pt x="34" y="362"/>
                  </a:cubicBezTo>
                  <a:cubicBezTo>
                    <a:pt x="16" y="362"/>
                    <a:pt x="2" y="349"/>
                    <a:pt x="2" y="330"/>
                  </a:cubicBezTo>
                  <a:lnTo>
                    <a:pt x="2" y="31"/>
                  </a:lnTo>
                  <a:lnTo>
                    <a:pt x="0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xmlns="" id="{50DCBBD5-9DCD-4A4E-AAA9-C4D6EA407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4950" y="3159125"/>
              <a:ext cx="949325" cy="795338"/>
            </a:xfrm>
            <a:custGeom>
              <a:avLst/>
              <a:gdLst>
                <a:gd name="T0" fmla="*/ 2163 w 2638"/>
                <a:gd name="T1" fmla="*/ 0 h 2210"/>
                <a:gd name="T2" fmla="*/ 2079 w 2638"/>
                <a:gd name="T3" fmla="*/ 84 h 2210"/>
                <a:gd name="T4" fmla="*/ 2079 w 2638"/>
                <a:gd name="T5" fmla="*/ 1515 h 2210"/>
                <a:gd name="T6" fmla="*/ 1610 w 2638"/>
                <a:gd name="T7" fmla="*/ 1715 h 2210"/>
                <a:gd name="T8" fmla="*/ 1319 w 2638"/>
                <a:gd name="T9" fmla="*/ 1715 h 2210"/>
                <a:gd name="T10" fmla="*/ 1028 w 2638"/>
                <a:gd name="T11" fmla="*/ 1715 h 2210"/>
                <a:gd name="T12" fmla="*/ 558 w 2638"/>
                <a:gd name="T13" fmla="*/ 1515 h 2210"/>
                <a:gd name="T14" fmla="*/ 558 w 2638"/>
                <a:gd name="T15" fmla="*/ 84 h 2210"/>
                <a:gd name="T16" fmla="*/ 474 w 2638"/>
                <a:gd name="T17" fmla="*/ 0 h 2210"/>
                <a:gd name="T18" fmla="*/ 84 w 2638"/>
                <a:gd name="T19" fmla="*/ 0 h 2210"/>
                <a:gd name="T20" fmla="*/ 0 w 2638"/>
                <a:gd name="T21" fmla="*/ 84 h 2210"/>
                <a:gd name="T22" fmla="*/ 0 w 2638"/>
                <a:gd name="T23" fmla="*/ 1547 h 2210"/>
                <a:gd name="T24" fmla="*/ 320 w 2638"/>
                <a:gd name="T25" fmla="*/ 2083 h 2210"/>
                <a:gd name="T26" fmla="*/ 1161 w 2638"/>
                <a:gd name="T27" fmla="*/ 2204 h 2210"/>
                <a:gd name="T28" fmla="*/ 1319 w 2638"/>
                <a:gd name="T29" fmla="*/ 2204 h 2210"/>
                <a:gd name="T30" fmla="*/ 1476 w 2638"/>
                <a:gd name="T31" fmla="*/ 2204 h 2210"/>
                <a:gd name="T32" fmla="*/ 2317 w 2638"/>
                <a:gd name="T33" fmla="*/ 2083 h 2210"/>
                <a:gd name="T34" fmla="*/ 2637 w 2638"/>
                <a:gd name="T35" fmla="*/ 1547 h 2210"/>
                <a:gd name="T36" fmla="*/ 2637 w 2638"/>
                <a:gd name="T37" fmla="*/ 84 h 2210"/>
                <a:gd name="T38" fmla="*/ 2553 w 2638"/>
                <a:gd name="T39" fmla="*/ 0 h 2210"/>
                <a:gd name="T40" fmla="*/ 2163 w 2638"/>
                <a:gd name="T41" fmla="*/ 0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38" h="2210">
                  <a:moveTo>
                    <a:pt x="2163" y="0"/>
                  </a:moveTo>
                  <a:cubicBezTo>
                    <a:pt x="2116" y="0"/>
                    <a:pt x="2079" y="39"/>
                    <a:pt x="2079" y="84"/>
                  </a:cubicBezTo>
                  <a:lnTo>
                    <a:pt x="2079" y="1515"/>
                  </a:lnTo>
                  <a:cubicBezTo>
                    <a:pt x="2079" y="1667"/>
                    <a:pt x="1869" y="1715"/>
                    <a:pt x="1610" y="1715"/>
                  </a:cubicBezTo>
                  <a:lnTo>
                    <a:pt x="1319" y="1715"/>
                  </a:lnTo>
                  <a:lnTo>
                    <a:pt x="1028" y="1715"/>
                  </a:lnTo>
                  <a:cubicBezTo>
                    <a:pt x="768" y="1715"/>
                    <a:pt x="558" y="1667"/>
                    <a:pt x="558" y="1515"/>
                  </a:cubicBezTo>
                  <a:lnTo>
                    <a:pt x="558" y="84"/>
                  </a:lnTo>
                  <a:cubicBezTo>
                    <a:pt x="558" y="37"/>
                    <a:pt x="519" y="0"/>
                    <a:pt x="474" y="0"/>
                  </a:cubicBezTo>
                  <a:lnTo>
                    <a:pt x="84" y="0"/>
                  </a:lnTo>
                  <a:cubicBezTo>
                    <a:pt x="37" y="0"/>
                    <a:pt x="0" y="39"/>
                    <a:pt x="0" y="84"/>
                  </a:cubicBezTo>
                  <a:lnTo>
                    <a:pt x="0" y="1547"/>
                  </a:lnTo>
                  <a:cubicBezTo>
                    <a:pt x="0" y="1797"/>
                    <a:pt x="110" y="1957"/>
                    <a:pt x="320" y="2083"/>
                  </a:cubicBezTo>
                  <a:cubicBezTo>
                    <a:pt x="530" y="2209"/>
                    <a:pt x="1017" y="2204"/>
                    <a:pt x="1161" y="2204"/>
                  </a:cubicBezTo>
                  <a:lnTo>
                    <a:pt x="1319" y="2204"/>
                  </a:lnTo>
                  <a:lnTo>
                    <a:pt x="1476" y="2204"/>
                  </a:lnTo>
                  <a:cubicBezTo>
                    <a:pt x="1620" y="2204"/>
                    <a:pt x="2107" y="2209"/>
                    <a:pt x="2317" y="2083"/>
                  </a:cubicBezTo>
                  <a:cubicBezTo>
                    <a:pt x="2526" y="1957"/>
                    <a:pt x="2637" y="1797"/>
                    <a:pt x="2637" y="1547"/>
                  </a:cubicBezTo>
                  <a:lnTo>
                    <a:pt x="2637" y="84"/>
                  </a:lnTo>
                  <a:cubicBezTo>
                    <a:pt x="2637" y="37"/>
                    <a:pt x="2601" y="0"/>
                    <a:pt x="2553" y="0"/>
                  </a:cubicBezTo>
                  <a:lnTo>
                    <a:pt x="216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43A68453-55AD-B34D-97D6-126AAF111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D0DC3D4F-65D0-C249-AB0B-8E8489D18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600DDECF-BF8D-E946-B902-2C4FF3F2D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DDD14FDE-81AC-5644-8559-68EEB8A20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9363" y="3159125"/>
              <a:ext cx="869950" cy="793750"/>
            </a:xfrm>
            <a:custGeom>
              <a:avLst/>
              <a:gdLst>
                <a:gd name="T0" fmla="*/ 1486 w 2418"/>
                <a:gd name="T1" fmla="*/ 543 h 2205"/>
                <a:gd name="T2" fmla="*/ 1539 w 2418"/>
                <a:gd name="T3" fmla="*/ 490 h 2205"/>
                <a:gd name="T4" fmla="*/ 2333 w 2418"/>
                <a:gd name="T5" fmla="*/ 490 h 2205"/>
                <a:gd name="T6" fmla="*/ 2417 w 2418"/>
                <a:gd name="T7" fmla="*/ 406 h 2205"/>
                <a:gd name="T8" fmla="*/ 2417 w 2418"/>
                <a:gd name="T9" fmla="*/ 84 h 2205"/>
                <a:gd name="T10" fmla="*/ 2333 w 2418"/>
                <a:gd name="T11" fmla="*/ 0 h 2205"/>
                <a:gd name="T12" fmla="*/ 84 w 2418"/>
                <a:gd name="T13" fmla="*/ 0 h 2205"/>
                <a:gd name="T14" fmla="*/ 0 w 2418"/>
                <a:gd name="T15" fmla="*/ 84 h 2205"/>
                <a:gd name="T16" fmla="*/ 0 w 2418"/>
                <a:gd name="T17" fmla="*/ 406 h 2205"/>
                <a:gd name="T18" fmla="*/ 84 w 2418"/>
                <a:gd name="T19" fmla="*/ 490 h 2205"/>
                <a:gd name="T20" fmla="*/ 878 w 2418"/>
                <a:gd name="T21" fmla="*/ 490 h 2205"/>
                <a:gd name="T22" fmla="*/ 930 w 2418"/>
                <a:gd name="T23" fmla="*/ 543 h 2205"/>
                <a:gd name="T24" fmla="*/ 930 w 2418"/>
                <a:gd name="T25" fmla="*/ 2120 h 2205"/>
                <a:gd name="T26" fmla="*/ 1014 w 2418"/>
                <a:gd name="T27" fmla="*/ 2204 h 2205"/>
                <a:gd name="T28" fmla="*/ 1402 w 2418"/>
                <a:gd name="T29" fmla="*/ 2204 h 2205"/>
                <a:gd name="T30" fmla="*/ 1486 w 2418"/>
                <a:gd name="T31" fmla="*/ 2120 h 2205"/>
                <a:gd name="T32" fmla="*/ 1486 w 2418"/>
                <a:gd name="T33" fmla="*/ 543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8" h="2205">
                  <a:moveTo>
                    <a:pt x="1486" y="543"/>
                  </a:moveTo>
                  <a:cubicBezTo>
                    <a:pt x="1486" y="514"/>
                    <a:pt x="1510" y="490"/>
                    <a:pt x="1539" y="490"/>
                  </a:cubicBezTo>
                  <a:lnTo>
                    <a:pt x="2333" y="490"/>
                  </a:lnTo>
                  <a:cubicBezTo>
                    <a:pt x="2380" y="490"/>
                    <a:pt x="2417" y="451"/>
                    <a:pt x="2417" y="406"/>
                  </a:cubicBezTo>
                  <a:lnTo>
                    <a:pt x="2417" y="84"/>
                  </a:lnTo>
                  <a:cubicBezTo>
                    <a:pt x="2417" y="37"/>
                    <a:pt x="2378" y="0"/>
                    <a:pt x="2333" y="0"/>
                  </a:cubicBezTo>
                  <a:lnTo>
                    <a:pt x="84" y="0"/>
                  </a:lnTo>
                  <a:cubicBezTo>
                    <a:pt x="37" y="0"/>
                    <a:pt x="0" y="39"/>
                    <a:pt x="0" y="84"/>
                  </a:cubicBezTo>
                  <a:lnTo>
                    <a:pt x="0" y="406"/>
                  </a:lnTo>
                  <a:cubicBezTo>
                    <a:pt x="0" y="454"/>
                    <a:pt x="39" y="490"/>
                    <a:pt x="84" y="490"/>
                  </a:cubicBezTo>
                  <a:lnTo>
                    <a:pt x="878" y="490"/>
                  </a:lnTo>
                  <a:cubicBezTo>
                    <a:pt x="907" y="490"/>
                    <a:pt x="930" y="514"/>
                    <a:pt x="930" y="543"/>
                  </a:cubicBezTo>
                  <a:lnTo>
                    <a:pt x="930" y="2120"/>
                  </a:lnTo>
                  <a:cubicBezTo>
                    <a:pt x="930" y="2167"/>
                    <a:pt x="970" y="2204"/>
                    <a:pt x="1014" y="2204"/>
                  </a:cubicBezTo>
                  <a:lnTo>
                    <a:pt x="1402" y="2204"/>
                  </a:lnTo>
                  <a:cubicBezTo>
                    <a:pt x="1450" y="2204"/>
                    <a:pt x="1486" y="2164"/>
                    <a:pt x="1486" y="2120"/>
                  </a:cubicBezTo>
                  <a:lnTo>
                    <a:pt x="1486" y="54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9F2DB374-3C99-714F-91A1-D7FEAC736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363" y="3146425"/>
              <a:ext cx="952500" cy="819150"/>
            </a:xfrm>
            <a:custGeom>
              <a:avLst/>
              <a:gdLst>
                <a:gd name="T0" fmla="*/ 2050 w 2646"/>
                <a:gd name="T1" fmla="*/ 1416 h 2276"/>
                <a:gd name="T2" fmla="*/ 2087 w 2646"/>
                <a:gd name="T3" fmla="*/ 1379 h 2276"/>
                <a:gd name="T4" fmla="*/ 2087 w 2646"/>
                <a:gd name="T5" fmla="*/ 121 h 2276"/>
                <a:gd name="T6" fmla="*/ 2171 w 2646"/>
                <a:gd name="T7" fmla="*/ 37 h 2276"/>
                <a:gd name="T8" fmla="*/ 2561 w 2646"/>
                <a:gd name="T9" fmla="*/ 37 h 2276"/>
                <a:gd name="T10" fmla="*/ 2645 w 2646"/>
                <a:gd name="T11" fmla="*/ 121 h 2276"/>
                <a:gd name="T12" fmla="*/ 2645 w 2646"/>
                <a:gd name="T13" fmla="*/ 1945 h 2276"/>
                <a:gd name="T14" fmla="*/ 2501 w 2646"/>
                <a:gd name="T15" fmla="*/ 2243 h 2276"/>
                <a:gd name="T16" fmla="*/ 2084 w 2646"/>
                <a:gd name="T17" fmla="*/ 2149 h 2276"/>
                <a:gd name="T18" fmla="*/ 689 w 2646"/>
                <a:gd name="T19" fmla="*/ 934 h 2276"/>
                <a:gd name="T20" fmla="*/ 611 w 2646"/>
                <a:gd name="T21" fmla="*/ 863 h 2276"/>
                <a:gd name="T22" fmla="*/ 592 w 2646"/>
                <a:gd name="T23" fmla="*/ 855 h 2276"/>
                <a:gd name="T24" fmla="*/ 561 w 2646"/>
                <a:gd name="T25" fmla="*/ 886 h 2276"/>
                <a:gd name="T26" fmla="*/ 561 w 2646"/>
                <a:gd name="T27" fmla="*/ 2152 h 2276"/>
                <a:gd name="T28" fmla="*/ 477 w 2646"/>
                <a:gd name="T29" fmla="*/ 2236 h 2276"/>
                <a:gd name="T30" fmla="*/ 84 w 2646"/>
                <a:gd name="T31" fmla="*/ 2236 h 2276"/>
                <a:gd name="T32" fmla="*/ 0 w 2646"/>
                <a:gd name="T33" fmla="*/ 2152 h 2276"/>
                <a:gd name="T34" fmla="*/ 0 w 2646"/>
                <a:gd name="T35" fmla="*/ 331 h 2276"/>
                <a:gd name="T36" fmla="*/ 144 w 2646"/>
                <a:gd name="T37" fmla="*/ 32 h 2276"/>
                <a:gd name="T38" fmla="*/ 561 w 2646"/>
                <a:gd name="T39" fmla="*/ 126 h 2276"/>
                <a:gd name="T40" fmla="*/ 1956 w 2646"/>
                <a:gd name="T41" fmla="*/ 1343 h 2276"/>
                <a:gd name="T42" fmla="*/ 2024 w 2646"/>
                <a:gd name="T43" fmla="*/ 1406 h 2276"/>
                <a:gd name="T44" fmla="*/ 2050 w 2646"/>
                <a:gd name="T45" fmla="*/ 1416 h 2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6" h="2276">
                  <a:moveTo>
                    <a:pt x="2050" y="1416"/>
                  </a:moveTo>
                  <a:cubicBezTo>
                    <a:pt x="2068" y="1416"/>
                    <a:pt x="2087" y="1400"/>
                    <a:pt x="2087" y="1379"/>
                  </a:cubicBezTo>
                  <a:lnTo>
                    <a:pt x="2087" y="121"/>
                  </a:lnTo>
                  <a:cubicBezTo>
                    <a:pt x="2087" y="74"/>
                    <a:pt x="2126" y="37"/>
                    <a:pt x="2171" y="37"/>
                  </a:cubicBezTo>
                  <a:lnTo>
                    <a:pt x="2561" y="37"/>
                  </a:lnTo>
                  <a:cubicBezTo>
                    <a:pt x="2608" y="37"/>
                    <a:pt x="2645" y="76"/>
                    <a:pt x="2645" y="121"/>
                  </a:cubicBezTo>
                  <a:lnTo>
                    <a:pt x="2645" y="1945"/>
                  </a:lnTo>
                  <a:cubicBezTo>
                    <a:pt x="2645" y="2131"/>
                    <a:pt x="2572" y="2212"/>
                    <a:pt x="2501" y="2243"/>
                  </a:cubicBezTo>
                  <a:cubicBezTo>
                    <a:pt x="2430" y="2275"/>
                    <a:pt x="2215" y="2262"/>
                    <a:pt x="2084" y="2149"/>
                  </a:cubicBezTo>
                  <a:cubicBezTo>
                    <a:pt x="1956" y="2036"/>
                    <a:pt x="689" y="934"/>
                    <a:pt x="689" y="934"/>
                  </a:cubicBezTo>
                  <a:cubicBezTo>
                    <a:pt x="689" y="934"/>
                    <a:pt x="616" y="868"/>
                    <a:pt x="611" y="863"/>
                  </a:cubicBezTo>
                  <a:cubicBezTo>
                    <a:pt x="605" y="858"/>
                    <a:pt x="598" y="855"/>
                    <a:pt x="592" y="855"/>
                  </a:cubicBezTo>
                  <a:cubicBezTo>
                    <a:pt x="574" y="855"/>
                    <a:pt x="561" y="868"/>
                    <a:pt x="561" y="886"/>
                  </a:cubicBezTo>
                  <a:lnTo>
                    <a:pt x="561" y="2152"/>
                  </a:lnTo>
                  <a:cubicBezTo>
                    <a:pt x="561" y="2199"/>
                    <a:pt x="522" y="2236"/>
                    <a:pt x="477" y="2236"/>
                  </a:cubicBezTo>
                  <a:lnTo>
                    <a:pt x="84" y="2236"/>
                  </a:lnTo>
                  <a:cubicBezTo>
                    <a:pt x="37" y="2236"/>
                    <a:pt x="0" y="2196"/>
                    <a:pt x="0" y="2152"/>
                  </a:cubicBezTo>
                  <a:lnTo>
                    <a:pt x="0" y="331"/>
                  </a:lnTo>
                  <a:cubicBezTo>
                    <a:pt x="0" y="145"/>
                    <a:pt x="73" y="63"/>
                    <a:pt x="144" y="32"/>
                  </a:cubicBezTo>
                  <a:cubicBezTo>
                    <a:pt x="215" y="0"/>
                    <a:pt x="430" y="13"/>
                    <a:pt x="561" y="126"/>
                  </a:cubicBezTo>
                  <a:cubicBezTo>
                    <a:pt x="692" y="239"/>
                    <a:pt x="1956" y="1343"/>
                    <a:pt x="1956" y="1343"/>
                  </a:cubicBezTo>
                  <a:cubicBezTo>
                    <a:pt x="1956" y="1343"/>
                    <a:pt x="2021" y="1400"/>
                    <a:pt x="2024" y="1406"/>
                  </a:cubicBezTo>
                  <a:cubicBezTo>
                    <a:pt x="2032" y="1411"/>
                    <a:pt x="2040" y="1416"/>
                    <a:pt x="2050" y="14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4DA560CA-6A4B-3844-8E0F-E1088EB66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3088" y="3146425"/>
              <a:ext cx="950912" cy="819150"/>
            </a:xfrm>
            <a:custGeom>
              <a:avLst/>
              <a:gdLst>
                <a:gd name="T0" fmla="*/ 2047 w 2643"/>
                <a:gd name="T1" fmla="*/ 1416 h 2276"/>
                <a:gd name="T2" fmla="*/ 2084 w 2643"/>
                <a:gd name="T3" fmla="*/ 1379 h 2276"/>
                <a:gd name="T4" fmla="*/ 2084 w 2643"/>
                <a:gd name="T5" fmla="*/ 121 h 2276"/>
                <a:gd name="T6" fmla="*/ 2168 w 2643"/>
                <a:gd name="T7" fmla="*/ 37 h 2276"/>
                <a:gd name="T8" fmla="*/ 2559 w 2643"/>
                <a:gd name="T9" fmla="*/ 37 h 2276"/>
                <a:gd name="T10" fmla="*/ 2642 w 2643"/>
                <a:gd name="T11" fmla="*/ 121 h 2276"/>
                <a:gd name="T12" fmla="*/ 2642 w 2643"/>
                <a:gd name="T13" fmla="*/ 1945 h 2276"/>
                <a:gd name="T14" fmla="*/ 2498 w 2643"/>
                <a:gd name="T15" fmla="*/ 2243 h 2276"/>
                <a:gd name="T16" fmla="*/ 2081 w 2643"/>
                <a:gd name="T17" fmla="*/ 2149 h 2276"/>
                <a:gd name="T18" fmla="*/ 687 w 2643"/>
                <a:gd name="T19" fmla="*/ 934 h 2276"/>
                <a:gd name="T20" fmla="*/ 608 w 2643"/>
                <a:gd name="T21" fmla="*/ 863 h 2276"/>
                <a:gd name="T22" fmla="*/ 590 w 2643"/>
                <a:gd name="T23" fmla="*/ 855 h 2276"/>
                <a:gd name="T24" fmla="*/ 558 w 2643"/>
                <a:gd name="T25" fmla="*/ 886 h 2276"/>
                <a:gd name="T26" fmla="*/ 558 w 2643"/>
                <a:gd name="T27" fmla="*/ 2152 h 2276"/>
                <a:gd name="T28" fmla="*/ 474 w 2643"/>
                <a:gd name="T29" fmla="*/ 2236 h 2276"/>
                <a:gd name="T30" fmla="*/ 84 w 2643"/>
                <a:gd name="T31" fmla="*/ 2236 h 2276"/>
                <a:gd name="T32" fmla="*/ 0 w 2643"/>
                <a:gd name="T33" fmla="*/ 2152 h 2276"/>
                <a:gd name="T34" fmla="*/ 0 w 2643"/>
                <a:gd name="T35" fmla="*/ 331 h 2276"/>
                <a:gd name="T36" fmla="*/ 144 w 2643"/>
                <a:gd name="T37" fmla="*/ 32 h 2276"/>
                <a:gd name="T38" fmla="*/ 561 w 2643"/>
                <a:gd name="T39" fmla="*/ 126 h 2276"/>
                <a:gd name="T40" fmla="*/ 1956 w 2643"/>
                <a:gd name="T41" fmla="*/ 1343 h 2276"/>
                <a:gd name="T42" fmla="*/ 2021 w 2643"/>
                <a:gd name="T43" fmla="*/ 1406 h 2276"/>
                <a:gd name="T44" fmla="*/ 2047 w 2643"/>
                <a:gd name="T45" fmla="*/ 1416 h 2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3" h="2276">
                  <a:moveTo>
                    <a:pt x="2047" y="1416"/>
                  </a:moveTo>
                  <a:cubicBezTo>
                    <a:pt x="2068" y="1416"/>
                    <a:pt x="2084" y="1400"/>
                    <a:pt x="2084" y="1379"/>
                  </a:cubicBezTo>
                  <a:lnTo>
                    <a:pt x="2084" y="121"/>
                  </a:lnTo>
                  <a:cubicBezTo>
                    <a:pt x="2084" y="74"/>
                    <a:pt x="2123" y="37"/>
                    <a:pt x="2168" y="37"/>
                  </a:cubicBezTo>
                  <a:lnTo>
                    <a:pt x="2559" y="37"/>
                  </a:lnTo>
                  <a:cubicBezTo>
                    <a:pt x="2606" y="37"/>
                    <a:pt x="2642" y="76"/>
                    <a:pt x="2642" y="121"/>
                  </a:cubicBezTo>
                  <a:lnTo>
                    <a:pt x="2642" y="1945"/>
                  </a:lnTo>
                  <a:cubicBezTo>
                    <a:pt x="2642" y="2131"/>
                    <a:pt x="2569" y="2212"/>
                    <a:pt x="2498" y="2243"/>
                  </a:cubicBezTo>
                  <a:cubicBezTo>
                    <a:pt x="2427" y="2275"/>
                    <a:pt x="2212" y="2262"/>
                    <a:pt x="2081" y="2149"/>
                  </a:cubicBezTo>
                  <a:cubicBezTo>
                    <a:pt x="1953" y="2036"/>
                    <a:pt x="687" y="934"/>
                    <a:pt x="687" y="934"/>
                  </a:cubicBezTo>
                  <a:cubicBezTo>
                    <a:pt x="687" y="934"/>
                    <a:pt x="613" y="868"/>
                    <a:pt x="608" y="863"/>
                  </a:cubicBezTo>
                  <a:cubicBezTo>
                    <a:pt x="603" y="858"/>
                    <a:pt x="595" y="855"/>
                    <a:pt x="590" y="855"/>
                  </a:cubicBezTo>
                  <a:cubicBezTo>
                    <a:pt x="571" y="855"/>
                    <a:pt x="558" y="868"/>
                    <a:pt x="558" y="886"/>
                  </a:cubicBezTo>
                  <a:lnTo>
                    <a:pt x="558" y="2152"/>
                  </a:lnTo>
                  <a:cubicBezTo>
                    <a:pt x="558" y="2199"/>
                    <a:pt x="519" y="2236"/>
                    <a:pt x="474" y="2236"/>
                  </a:cubicBezTo>
                  <a:lnTo>
                    <a:pt x="84" y="2236"/>
                  </a:lnTo>
                  <a:cubicBezTo>
                    <a:pt x="37" y="2236"/>
                    <a:pt x="0" y="2196"/>
                    <a:pt x="0" y="2152"/>
                  </a:cubicBezTo>
                  <a:lnTo>
                    <a:pt x="0" y="331"/>
                  </a:lnTo>
                  <a:cubicBezTo>
                    <a:pt x="0" y="145"/>
                    <a:pt x="73" y="63"/>
                    <a:pt x="144" y="32"/>
                  </a:cubicBezTo>
                  <a:cubicBezTo>
                    <a:pt x="215" y="0"/>
                    <a:pt x="430" y="13"/>
                    <a:pt x="561" y="126"/>
                  </a:cubicBezTo>
                  <a:cubicBezTo>
                    <a:pt x="689" y="239"/>
                    <a:pt x="1956" y="1343"/>
                    <a:pt x="1956" y="1343"/>
                  </a:cubicBezTo>
                  <a:cubicBezTo>
                    <a:pt x="1956" y="1343"/>
                    <a:pt x="2016" y="1400"/>
                    <a:pt x="2021" y="1406"/>
                  </a:cubicBezTo>
                  <a:cubicBezTo>
                    <a:pt x="2029" y="1411"/>
                    <a:pt x="2037" y="1416"/>
                    <a:pt x="2047" y="14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C775AE05-31C4-7842-B6A7-FF53DBC04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088" y="3159125"/>
              <a:ext cx="201612" cy="793750"/>
            </a:xfrm>
            <a:custGeom>
              <a:avLst/>
              <a:gdLst>
                <a:gd name="T0" fmla="*/ 0 w 560"/>
                <a:gd name="T1" fmla="*/ 84 h 2205"/>
                <a:gd name="T2" fmla="*/ 84 w 560"/>
                <a:gd name="T3" fmla="*/ 0 h 2205"/>
                <a:gd name="T4" fmla="*/ 475 w 560"/>
                <a:gd name="T5" fmla="*/ 0 h 2205"/>
                <a:gd name="T6" fmla="*/ 559 w 560"/>
                <a:gd name="T7" fmla="*/ 84 h 2205"/>
                <a:gd name="T8" fmla="*/ 559 w 560"/>
                <a:gd name="T9" fmla="*/ 2120 h 2205"/>
                <a:gd name="T10" fmla="*/ 475 w 560"/>
                <a:gd name="T11" fmla="*/ 2204 h 2205"/>
                <a:gd name="T12" fmla="*/ 84 w 560"/>
                <a:gd name="T13" fmla="*/ 2204 h 2205"/>
                <a:gd name="T14" fmla="*/ 0 w 560"/>
                <a:gd name="T15" fmla="*/ 2120 h 2205"/>
                <a:gd name="T16" fmla="*/ 0 w 560"/>
                <a:gd name="T17" fmla="*/ 84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05">
                  <a:moveTo>
                    <a:pt x="0" y="84"/>
                  </a:moveTo>
                  <a:cubicBezTo>
                    <a:pt x="0" y="37"/>
                    <a:pt x="40" y="0"/>
                    <a:pt x="84" y="0"/>
                  </a:cubicBezTo>
                  <a:lnTo>
                    <a:pt x="475" y="0"/>
                  </a:lnTo>
                  <a:cubicBezTo>
                    <a:pt x="522" y="0"/>
                    <a:pt x="559" y="39"/>
                    <a:pt x="559" y="84"/>
                  </a:cubicBezTo>
                  <a:lnTo>
                    <a:pt x="559" y="2120"/>
                  </a:lnTo>
                  <a:cubicBezTo>
                    <a:pt x="559" y="2167"/>
                    <a:pt x="519" y="2204"/>
                    <a:pt x="475" y="2204"/>
                  </a:cubicBezTo>
                  <a:lnTo>
                    <a:pt x="84" y="2204"/>
                  </a:lnTo>
                  <a:cubicBezTo>
                    <a:pt x="37" y="2204"/>
                    <a:pt x="0" y="2164"/>
                    <a:pt x="0" y="2120"/>
                  </a:cubicBezTo>
                  <a:lnTo>
                    <a:pt x="0" y="8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80842B31-E7A5-5A41-A7CB-EEC1A3CC3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9438" y="3155950"/>
              <a:ext cx="1196975" cy="798513"/>
            </a:xfrm>
            <a:custGeom>
              <a:avLst/>
              <a:gdLst>
                <a:gd name="T0" fmla="*/ 1931 w 3324"/>
                <a:gd name="T1" fmla="*/ 141 h 2217"/>
                <a:gd name="T2" fmla="*/ 1662 w 3324"/>
                <a:gd name="T3" fmla="*/ 0 h 2217"/>
                <a:gd name="T4" fmla="*/ 1392 w 3324"/>
                <a:gd name="T5" fmla="*/ 141 h 2217"/>
                <a:gd name="T6" fmla="*/ 13 w 3324"/>
                <a:gd name="T7" fmla="*/ 2130 h 2217"/>
                <a:gd name="T8" fmla="*/ 0 w 3324"/>
                <a:gd name="T9" fmla="*/ 2164 h 2217"/>
                <a:gd name="T10" fmla="*/ 53 w 3324"/>
                <a:gd name="T11" fmla="*/ 2216 h 2217"/>
                <a:gd name="T12" fmla="*/ 556 w 3324"/>
                <a:gd name="T13" fmla="*/ 2216 h 2217"/>
                <a:gd name="T14" fmla="*/ 601 w 3324"/>
                <a:gd name="T15" fmla="*/ 2190 h 2217"/>
                <a:gd name="T16" fmla="*/ 957 w 3324"/>
                <a:gd name="T17" fmla="*/ 1675 h 2217"/>
                <a:gd name="T18" fmla="*/ 1004 w 3324"/>
                <a:gd name="T19" fmla="*/ 1646 h 2217"/>
                <a:gd name="T20" fmla="*/ 2319 w 3324"/>
                <a:gd name="T21" fmla="*/ 1646 h 2217"/>
                <a:gd name="T22" fmla="*/ 2366 w 3324"/>
                <a:gd name="T23" fmla="*/ 1675 h 2217"/>
                <a:gd name="T24" fmla="*/ 2723 w 3324"/>
                <a:gd name="T25" fmla="*/ 2190 h 2217"/>
                <a:gd name="T26" fmla="*/ 2768 w 3324"/>
                <a:gd name="T27" fmla="*/ 2216 h 2217"/>
                <a:gd name="T28" fmla="*/ 3271 w 3324"/>
                <a:gd name="T29" fmla="*/ 2216 h 2217"/>
                <a:gd name="T30" fmla="*/ 3323 w 3324"/>
                <a:gd name="T31" fmla="*/ 2164 h 2217"/>
                <a:gd name="T32" fmla="*/ 3310 w 3324"/>
                <a:gd name="T33" fmla="*/ 2130 h 2217"/>
                <a:gd name="T34" fmla="*/ 1931 w 3324"/>
                <a:gd name="T35" fmla="*/ 141 h 2217"/>
                <a:gd name="T36" fmla="*/ 1377 w 3324"/>
                <a:gd name="T37" fmla="*/ 1153 h 2217"/>
                <a:gd name="T38" fmla="*/ 1345 w 3324"/>
                <a:gd name="T39" fmla="*/ 1122 h 2217"/>
                <a:gd name="T40" fmla="*/ 1353 w 3324"/>
                <a:gd name="T41" fmla="*/ 1101 h 2217"/>
                <a:gd name="T42" fmla="*/ 1633 w 3324"/>
                <a:gd name="T43" fmla="*/ 697 h 2217"/>
                <a:gd name="T44" fmla="*/ 1639 w 3324"/>
                <a:gd name="T45" fmla="*/ 692 h 2217"/>
                <a:gd name="T46" fmla="*/ 1644 w 3324"/>
                <a:gd name="T47" fmla="*/ 686 h 2217"/>
                <a:gd name="T48" fmla="*/ 1657 w 3324"/>
                <a:gd name="T49" fmla="*/ 684 h 2217"/>
                <a:gd name="T50" fmla="*/ 1660 w 3324"/>
                <a:gd name="T51" fmla="*/ 684 h 2217"/>
                <a:gd name="T52" fmla="*/ 1662 w 3324"/>
                <a:gd name="T53" fmla="*/ 684 h 2217"/>
                <a:gd name="T54" fmla="*/ 1675 w 3324"/>
                <a:gd name="T55" fmla="*/ 686 h 2217"/>
                <a:gd name="T56" fmla="*/ 1681 w 3324"/>
                <a:gd name="T57" fmla="*/ 692 h 2217"/>
                <a:gd name="T58" fmla="*/ 1686 w 3324"/>
                <a:gd name="T59" fmla="*/ 697 h 2217"/>
                <a:gd name="T60" fmla="*/ 1965 w 3324"/>
                <a:gd name="T61" fmla="*/ 1101 h 2217"/>
                <a:gd name="T62" fmla="*/ 1973 w 3324"/>
                <a:gd name="T63" fmla="*/ 1122 h 2217"/>
                <a:gd name="T64" fmla="*/ 1944 w 3324"/>
                <a:gd name="T65" fmla="*/ 1153 h 2217"/>
                <a:gd name="T66" fmla="*/ 1377 w 3324"/>
                <a:gd name="T67" fmla="*/ 1153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24" h="2217">
                  <a:moveTo>
                    <a:pt x="1931" y="141"/>
                  </a:moveTo>
                  <a:cubicBezTo>
                    <a:pt x="1871" y="55"/>
                    <a:pt x="1774" y="0"/>
                    <a:pt x="1662" y="0"/>
                  </a:cubicBezTo>
                  <a:cubicBezTo>
                    <a:pt x="1549" y="0"/>
                    <a:pt x="1450" y="57"/>
                    <a:pt x="1392" y="141"/>
                  </a:cubicBezTo>
                  <a:lnTo>
                    <a:pt x="13" y="2130"/>
                  </a:lnTo>
                  <a:cubicBezTo>
                    <a:pt x="5" y="2138"/>
                    <a:pt x="0" y="2151"/>
                    <a:pt x="0" y="2164"/>
                  </a:cubicBezTo>
                  <a:cubicBezTo>
                    <a:pt x="0" y="2193"/>
                    <a:pt x="24" y="2216"/>
                    <a:pt x="53" y="2216"/>
                  </a:cubicBezTo>
                  <a:lnTo>
                    <a:pt x="556" y="2216"/>
                  </a:lnTo>
                  <a:cubicBezTo>
                    <a:pt x="574" y="2216"/>
                    <a:pt x="593" y="2206"/>
                    <a:pt x="601" y="2190"/>
                  </a:cubicBezTo>
                  <a:lnTo>
                    <a:pt x="957" y="1675"/>
                  </a:lnTo>
                  <a:cubicBezTo>
                    <a:pt x="965" y="1656"/>
                    <a:pt x="983" y="1646"/>
                    <a:pt x="1004" y="1646"/>
                  </a:cubicBezTo>
                  <a:lnTo>
                    <a:pt x="2319" y="1646"/>
                  </a:lnTo>
                  <a:cubicBezTo>
                    <a:pt x="2340" y="1646"/>
                    <a:pt x="2359" y="1659"/>
                    <a:pt x="2366" y="1675"/>
                  </a:cubicBezTo>
                  <a:lnTo>
                    <a:pt x="2723" y="2190"/>
                  </a:lnTo>
                  <a:cubicBezTo>
                    <a:pt x="2731" y="2206"/>
                    <a:pt x="2749" y="2216"/>
                    <a:pt x="2768" y="2216"/>
                  </a:cubicBezTo>
                  <a:lnTo>
                    <a:pt x="3271" y="2216"/>
                  </a:lnTo>
                  <a:cubicBezTo>
                    <a:pt x="3300" y="2216"/>
                    <a:pt x="3323" y="2193"/>
                    <a:pt x="3323" y="2164"/>
                  </a:cubicBezTo>
                  <a:cubicBezTo>
                    <a:pt x="3321" y="2151"/>
                    <a:pt x="3315" y="2138"/>
                    <a:pt x="3310" y="2130"/>
                  </a:cubicBezTo>
                  <a:lnTo>
                    <a:pt x="1931" y="141"/>
                  </a:lnTo>
                  <a:close/>
                  <a:moveTo>
                    <a:pt x="1377" y="1153"/>
                  </a:moveTo>
                  <a:cubicBezTo>
                    <a:pt x="1358" y="1153"/>
                    <a:pt x="1345" y="1140"/>
                    <a:pt x="1345" y="1122"/>
                  </a:cubicBezTo>
                  <a:cubicBezTo>
                    <a:pt x="1345" y="1114"/>
                    <a:pt x="1348" y="1106"/>
                    <a:pt x="1353" y="1101"/>
                  </a:cubicBezTo>
                  <a:lnTo>
                    <a:pt x="1633" y="697"/>
                  </a:lnTo>
                  <a:lnTo>
                    <a:pt x="1639" y="692"/>
                  </a:lnTo>
                  <a:lnTo>
                    <a:pt x="1644" y="686"/>
                  </a:lnTo>
                  <a:cubicBezTo>
                    <a:pt x="1647" y="684"/>
                    <a:pt x="1652" y="684"/>
                    <a:pt x="1657" y="684"/>
                  </a:cubicBezTo>
                  <a:lnTo>
                    <a:pt x="1660" y="684"/>
                  </a:lnTo>
                  <a:lnTo>
                    <a:pt x="1662" y="684"/>
                  </a:lnTo>
                  <a:cubicBezTo>
                    <a:pt x="1668" y="684"/>
                    <a:pt x="1670" y="684"/>
                    <a:pt x="1675" y="686"/>
                  </a:cubicBezTo>
                  <a:cubicBezTo>
                    <a:pt x="1678" y="686"/>
                    <a:pt x="1678" y="689"/>
                    <a:pt x="1681" y="692"/>
                  </a:cubicBezTo>
                  <a:cubicBezTo>
                    <a:pt x="1683" y="694"/>
                    <a:pt x="1686" y="694"/>
                    <a:pt x="1686" y="697"/>
                  </a:cubicBezTo>
                  <a:lnTo>
                    <a:pt x="1965" y="1101"/>
                  </a:lnTo>
                  <a:cubicBezTo>
                    <a:pt x="1971" y="1106"/>
                    <a:pt x="1973" y="1114"/>
                    <a:pt x="1973" y="1122"/>
                  </a:cubicBezTo>
                  <a:cubicBezTo>
                    <a:pt x="1976" y="1140"/>
                    <a:pt x="1963" y="1153"/>
                    <a:pt x="1944" y="1153"/>
                  </a:cubicBezTo>
                  <a:lnTo>
                    <a:pt x="1377" y="115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3231922"/>
            <a:ext cx="9144000" cy="692497"/>
          </a:xfrm>
        </p:spPr>
        <p:txBody>
          <a:bodyPr anchor="ctr"/>
          <a:lstStyle>
            <a:lvl1pPr algn="ctr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675638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urpleTeal_Divider slide">
    <p:bg>
      <p:bgPr>
        <a:gradFill>
          <a:gsLst>
            <a:gs pos="50000">
              <a:srgbClr val="348AC7"/>
            </a:gs>
            <a:gs pos="0">
              <a:schemeClr val="accent6"/>
            </a:gs>
            <a:gs pos="100000">
              <a:schemeClr val="accent5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587752"/>
            <a:ext cx="10972800" cy="769441"/>
          </a:xfrm>
        </p:spPr>
        <p:txBody>
          <a:bodyPr anchor="b"/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639312"/>
            <a:ext cx="10972800" cy="332399"/>
          </a:xfrm>
        </p:spPr>
        <p:txBody>
          <a:bodyPr>
            <a:sp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Gotham Rounded Book" pitchFamily="50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339245"/>
            <a:ext cx="3632405" cy="12311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Malgun Gothic" panose="020B0503020000020004" pitchFamily="34" charset="-127"/>
              </a:defRPr>
            </a:lvl1pPr>
          </a:lstStyle>
          <a:p>
            <a:r>
              <a:rPr lang="en-US" dirty="0"/>
              <a:t>Title of Presentation | Confidential</a:t>
            </a:r>
          </a:p>
        </p:txBody>
      </p:sp>
      <p:sp>
        <p:nvSpPr>
          <p:cNvPr id="14" name="Picture Placeholder 3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 bIns="1097280"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4615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89539"/>
            <a:ext cx="12189290" cy="5567603"/>
          </a:xfrm>
          <a:prstGeom prst="rect">
            <a:avLst/>
          </a:prstGeom>
        </p:spPr>
        <p:txBody>
          <a:bodyPr lIns="457200" rIns="457200"/>
          <a:lstStyle>
            <a:lvl1pPr marL="0" indent="0">
              <a:buFontTx/>
              <a:buNone/>
              <a:defRPr sz="2083" b="0" i="0">
                <a:solidFill>
                  <a:srgbClr val="4268B0"/>
                </a:solidFill>
                <a:latin typeface="Gotham Medium" charset="0"/>
                <a:ea typeface="Gotham Medium" charset="0"/>
                <a:cs typeface="Gotham Medium" charset="0"/>
              </a:defRPr>
            </a:lvl1pPr>
            <a:lvl2pPr>
              <a:defRPr sz="1917" b="0" i="0">
                <a:latin typeface="Gotham Book" charset="0"/>
                <a:ea typeface="Gotham Book" charset="0"/>
                <a:cs typeface="Gotham Book" charset="0"/>
              </a:defRPr>
            </a:lvl2pPr>
            <a:lvl3pPr marL="1142954" indent="-228591">
              <a:buFont typeface="Arial" charset="0"/>
              <a:buChar char="•"/>
              <a:defRPr sz="1750" b="0" i="0">
                <a:latin typeface="Gotham Book" charset="0"/>
                <a:ea typeface="Gotham Book" charset="0"/>
                <a:cs typeface="Gotham Book" charset="0"/>
              </a:defRPr>
            </a:lvl3pPr>
          </a:lstStyle>
          <a:p>
            <a:r>
              <a:rPr lang="en-US" dirty="0"/>
              <a:t>HEADLINE TITLE</a:t>
            </a:r>
          </a:p>
          <a:p>
            <a:pPr lvl="1"/>
            <a:r>
              <a:rPr lang="en-US" dirty="0">
                <a:latin typeface="Gotham Book" charset="0"/>
                <a:ea typeface="Gotham Book" charset="0"/>
                <a:cs typeface="Gotham Book" charset="0"/>
              </a:rPr>
              <a:t>First Level (</a:t>
            </a:r>
            <a:r>
              <a:rPr lang="en-US" dirty="0">
                <a:solidFill>
                  <a:schemeClr val="accent2"/>
                </a:solidFill>
                <a:latin typeface="Gotham Book" charset="0"/>
                <a:ea typeface="Gotham Book" charset="0"/>
                <a:cs typeface="Gotham Book" charset="0"/>
              </a:rPr>
              <a:t>Highlight</a:t>
            </a:r>
            <a:r>
              <a:rPr lang="en-US" dirty="0">
                <a:latin typeface="Gotham Book" charset="0"/>
                <a:ea typeface="Gotham Book" charset="0"/>
                <a:cs typeface="Gotham Book" charset="0"/>
              </a:rPr>
              <a:t>)</a:t>
            </a:r>
          </a:p>
          <a:p>
            <a:pPr lvl="2"/>
            <a:r>
              <a:rPr lang="en-US" dirty="0">
                <a:latin typeface="Gotham Book" charset="0"/>
                <a:ea typeface="Gotham Book" charset="0"/>
                <a:cs typeface="Gotham Book" charset="0"/>
              </a:rPr>
              <a:t>Second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B4887F91-DF1A-7642-AD8F-12A0F1E58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2192001" cy="61555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9007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xmlns="" id="{A1357165-AB25-4ED6-8558-A08280178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5957991-383D-4C00-9E1A-7180126C5D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67810" y="393569"/>
            <a:ext cx="129844" cy="123111"/>
          </a:xfrm>
        </p:spPr>
        <p:txBody>
          <a:bodyPr/>
          <a:lstStyle>
            <a:lvl1pPr>
              <a:defRPr b="0" i="0">
                <a:latin typeface="Malgun Gothic" panose="020B0503020000020004" pitchFamily="34" charset="-127"/>
              </a:defRPr>
            </a:lvl1pPr>
          </a:lstStyle>
          <a:p>
            <a:fld id="{633A28A4-0F99-419C-85AB-333BD5AF1C6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245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40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Teal_Title slide">
    <p:bg>
      <p:bgPr>
        <a:gradFill>
          <a:gsLst>
            <a:gs pos="0">
              <a:schemeClr val="bg2"/>
            </a:gs>
            <a:gs pos="50000">
              <a:srgbClr val="0381C2"/>
            </a:gs>
            <a:gs pos="100000">
              <a:schemeClr val="accent5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19">
            <a:extLst>
              <a:ext uri="{FF2B5EF4-FFF2-40B4-BE49-F238E27FC236}">
                <a16:creationId xmlns:a16="http://schemas.microsoft.com/office/drawing/2014/main" xmlns="" id="{E9672C4A-7FD0-FC48-9E3D-1DA975EAB6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3082752"/>
            <a:ext cx="9144000" cy="1384995"/>
          </a:xfrm>
        </p:spPr>
        <p:txBody>
          <a:bodyPr anchor="ctr"/>
          <a:lstStyle>
            <a:lvl1pPr algn="ctr">
              <a:lnSpc>
                <a:spcPct val="90000"/>
              </a:lnSpc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of </a:t>
            </a:r>
            <a:br>
              <a:rPr lang="en-US"/>
            </a:br>
            <a:r>
              <a:rPr lang="en-US"/>
              <a:t>presentation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6159483"/>
            <a:ext cx="9144000" cy="221599"/>
          </a:xfrm>
        </p:spPr>
        <p:txBody>
          <a:bodyPr>
            <a:spAutoFit/>
          </a:bodyPr>
          <a:lstStyle>
            <a:lvl1pPr marL="0" indent="0" algn="ctr">
              <a:buNone/>
              <a:defRPr sz="1200" cap="all" spc="3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Date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4875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ragrap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  <a:lvl2pPr marL="457200" indent="0">
              <a:buNone/>
              <a:defRPr>
                <a:solidFill>
                  <a:schemeClr val="tx2"/>
                </a:solidFill>
              </a:defRPr>
            </a:lvl2pPr>
            <a:lvl3pPr marL="914400" indent="0">
              <a:buNone/>
              <a:defRPr>
                <a:solidFill>
                  <a:schemeClr val="tx2"/>
                </a:solidFill>
              </a:defRPr>
            </a:lvl3pPr>
            <a:lvl4pPr marL="1371600" indent="0">
              <a:buNone/>
              <a:defRPr>
                <a:solidFill>
                  <a:schemeClr val="tx2"/>
                </a:solidFill>
              </a:defRPr>
            </a:lvl4pPr>
            <a:lvl5pPr marL="1828800" indent="0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545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slide with two column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09600" y="2512923"/>
            <a:ext cx="5120640" cy="295466"/>
          </a:xfrm>
        </p:spPr>
        <p:txBody>
          <a:bodyPr wrap="square">
            <a:spAutoFit/>
          </a:bodyPr>
          <a:lstStyle>
            <a:lvl1pPr marL="0" indent="0">
              <a:buNone/>
              <a:defRPr sz="16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09600" y="2914559"/>
            <a:ext cx="5120640" cy="3181442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idx="15" hasCustomPrompt="1"/>
          </p:nvPr>
        </p:nvSpPr>
        <p:spPr>
          <a:xfrm>
            <a:off x="609600" y="1371600"/>
            <a:ext cx="10972800" cy="723900"/>
          </a:xfrm>
        </p:spPr>
        <p:txBody>
          <a:bodyPr/>
          <a:lstStyle>
            <a:lvl1pPr marL="0" indent="0">
              <a:buNone/>
              <a:defRPr sz="2000" baseline="0">
                <a:solidFill>
                  <a:srgbClr val="1E1E1E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Sub-title goes here</a:t>
            </a:r>
          </a:p>
        </p:txBody>
      </p:sp>
      <p:sp>
        <p:nvSpPr>
          <p:cNvPr id="26" name="Content Placeholder 2"/>
          <p:cNvSpPr>
            <a:spLocks noGrp="1"/>
          </p:cNvSpPr>
          <p:nvPr>
            <p:ph idx="16" hasCustomPrompt="1"/>
          </p:nvPr>
        </p:nvSpPr>
        <p:spPr>
          <a:xfrm>
            <a:off x="6481448" y="2512923"/>
            <a:ext cx="5120640" cy="295466"/>
          </a:xfrm>
        </p:spPr>
        <p:txBody>
          <a:bodyPr wrap="square">
            <a:spAutoFit/>
          </a:bodyPr>
          <a:lstStyle>
            <a:lvl1pPr marL="0" indent="0">
              <a:buNone/>
              <a:defRPr sz="16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27" name="Content Placeholder 2"/>
          <p:cNvSpPr>
            <a:spLocks noGrp="1"/>
          </p:cNvSpPr>
          <p:nvPr>
            <p:ph idx="17"/>
          </p:nvPr>
        </p:nvSpPr>
        <p:spPr>
          <a:xfrm>
            <a:off x="6481448" y="2914559"/>
            <a:ext cx="5120640" cy="3181442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9086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aragraph slide with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7148"/>
            <a:ext cx="5181600" cy="123110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1972163"/>
            <a:ext cx="5181600" cy="723900"/>
          </a:xfrm>
        </p:spPr>
        <p:txBody>
          <a:bodyPr/>
          <a:lstStyle>
            <a:lvl1pPr marL="0" indent="0">
              <a:buNone/>
              <a:defRPr sz="2000" baseline="0">
                <a:solidFill>
                  <a:srgbClr val="1E1E1E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Sub-title goes here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09600" y="3113155"/>
            <a:ext cx="5181600" cy="295466"/>
          </a:xfrm>
        </p:spPr>
        <p:txBody>
          <a:bodyPr wrap="square">
            <a:spAutoFit/>
          </a:bodyPr>
          <a:lstStyle>
            <a:lvl1pPr marL="0" indent="0">
              <a:buNone/>
              <a:defRPr sz="16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/>
          </p:nvPr>
        </p:nvSpPr>
        <p:spPr>
          <a:xfrm>
            <a:off x="609600" y="3514790"/>
            <a:ext cx="5181600" cy="2587695"/>
          </a:xfr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2257109" y="1062946"/>
            <a:ext cx="2010434" cy="4732109"/>
            <a:chOff x="12257109" y="1105729"/>
            <a:chExt cx="1740570" cy="4005066"/>
          </a:xfrm>
        </p:grpSpPr>
        <p:sp>
          <p:nvSpPr>
            <p:cNvPr id="13" name="TextBox 12"/>
            <p:cNvSpPr txBox="1"/>
            <p:nvPr userDrawn="1"/>
          </p:nvSpPr>
          <p:spPr>
            <a:xfrm>
              <a:off x="12257110" y="1105729"/>
              <a:ext cx="1740569" cy="5470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TO CUSTOMIZE WITH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 A NEW PICTURE</a:t>
              </a:r>
              <a:endParaRPr sz="1200" b="0" dirty="0">
                <a:solidFill>
                  <a:schemeClr val="bg2"/>
                </a:solidFill>
                <a:latin typeface="Gotham Medium" panose="02000604030000020004" pitchFamily="50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12257109" y="1720805"/>
              <a:ext cx="1740570" cy="3389990"/>
            </a:xfrm>
            <a:prstGeom prst="rect">
              <a:avLst/>
            </a:prstGeom>
            <a:noFill/>
          </p:spPr>
          <p:txBody>
            <a:bodyPr wrap="square" rtlCol="0" anchor="t" anchorCtr="0">
              <a:noAutofit/>
            </a:bodyPr>
            <a:lstStyle/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Delete</a:t>
              </a:r>
              <a:r>
                <a:rPr sz="1200" b="0" i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the current picture, if there is one.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On the </a:t>
              </a:r>
              <a:r>
                <a:rPr sz="1200" b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Insert</a:t>
              </a:r>
              <a:r>
                <a:rPr sz="1200" b="0" i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tab, click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Pictures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button.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Navigate to the image you want to use and select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Insert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. 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Resize the picture to fit the slide, as needed. Hold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Shift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key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and click and drag a corner.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On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Home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tab, click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Arrange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button, then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Send to Back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so the photo is behind the </a:t>
              </a:r>
              <a:r>
                <a:rPr lang="en-US"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logos, 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text</a:t>
              </a:r>
              <a:r>
                <a:rPr lang="en-US"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,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and the transparent overlay. </a:t>
              </a:r>
            </a:p>
            <a:p>
              <a:pPr marL="0" marR="0" indent="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 typeface="FreightSansLFPro" panose="02000506030000020004" pitchFamily="50" charset="0"/>
                <a:buNone/>
                <a:tabLst/>
                <a:defRPr/>
              </a:pP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Click the </a:t>
              </a:r>
              <a:r>
                <a:rPr sz="1200" b="0" baseline="0" dirty="0">
                  <a:solidFill>
                    <a:schemeClr val="bg2"/>
                  </a:solidFill>
                  <a:latin typeface="Gotham Medium" panose="02000604030000020004" pitchFamily="50" charset="0"/>
                </a:rPr>
                <a:t>Reset</a:t>
              </a:r>
              <a:r>
                <a:rPr sz="1200" b="0" i="0" baseline="0" dirty="0">
                  <a:solidFill>
                    <a:schemeClr val="bg2"/>
                  </a:solidFill>
                  <a:latin typeface="Malgun Gothic" panose="020B0503020000020004" pitchFamily="34" charset="-127"/>
                </a:rPr>
                <a:t> button to reapply the Layout</a:t>
              </a:r>
            </a:p>
          </p:txBody>
        </p:sp>
      </p:grpSp>
      <p:sp>
        <p:nvSpPr>
          <p:cNvPr id="15" name="Picture Placeholder 39"/>
          <p:cNvSpPr>
            <a:spLocks noGrp="1"/>
          </p:cNvSpPr>
          <p:nvPr>
            <p:ph type="pic" sz="quarter" idx="10"/>
          </p:nvPr>
        </p:nvSpPr>
        <p:spPr>
          <a:xfrm>
            <a:off x="6092952" y="71998"/>
            <a:ext cx="6099048" cy="6786001"/>
          </a:xfrm>
        </p:spPr>
        <p:txBody>
          <a:bodyPr bIns="1097280"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AC2883B-E752-B249-8BE3-C916632D1DD6}"/>
              </a:ext>
            </a:extLst>
          </p:cNvPr>
          <p:cNvSpPr/>
          <p:nvPr userDrawn="1"/>
        </p:nvSpPr>
        <p:spPr>
          <a:xfrm>
            <a:off x="0" y="-1"/>
            <a:ext cx="12192000" cy="72000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b="0" i="0" dirty="0">
              <a:latin typeface="Malgun Gothic" panose="020B0503020000020004" pitchFamily="34" charset="-127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F8BBCE42-BFBB-E546-A838-9E83EE260B7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236799" y="6273000"/>
            <a:ext cx="365289" cy="255600"/>
            <a:chOff x="6935788" y="3157538"/>
            <a:chExt cx="1136650" cy="795337"/>
          </a:xfrm>
          <a:solidFill>
            <a:schemeClr val="bg1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xmlns="" id="{F8A7F5D8-6563-714A-BC0C-90811F5F7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xmlns="" id="{3556AF4A-1F0A-C644-945C-165179E95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xmlns="" id="{B5B7BAA4-C009-CC46-9C18-8DC894902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</p:grp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6880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4186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1371600"/>
            <a:ext cx="10972800" cy="723900"/>
          </a:xfrm>
        </p:spPr>
        <p:txBody>
          <a:bodyPr/>
          <a:lstStyle>
            <a:lvl1pPr marL="0" indent="0">
              <a:buNone/>
              <a:defRPr sz="2000" baseline="0">
                <a:solidFill>
                  <a:srgbClr val="1E1E1E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Sub-title goes here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3" hasCustomPrompt="1"/>
          </p:nvPr>
        </p:nvSpPr>
        <p:spPr>
          <a:xfrm>
            <a:off x="609600" y="3920058"/>
            <a:ext cx="2838450" cy="258532"/>
          </a:xfrm>
        </p:spPr>
        <p:txBody>
          <a:bodyPr wrap="square">
            <a:spAutoFit/>
          </a:bodyPr>
          <a:lstStyle>
            <a:lvl1pPr marL="0" indent="0" algn="ctr">
              <a:buNone/>
              <a:defRPr sz="14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609600" y="4321694"/>
            <a:ext cx="2838450" cy="1679056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676775" y="3920058"/>
            <a:ext cx="2838450" cy="258532"/>
          </a:xfrm>
        </p:spPr>
        <p:txBody>
          <a:bodyPr wrap="square">
            <a:spAutoFit/>
          </a:bodyPr>
          <a:lstStyle>
            <a:lvl1pPr marL="0" indent="0" algn="ctr">
              <a:buNone/>
              <a:defRPr sz="14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6"/>
          </p:nvPr>
        </p:nvSpPr>
        <p:spPr>
          <a:xfrm>
            <a:off x="4676775" y="4321694"/>
            <a:ext cx="2838450" cy="1679056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7" hasCustomPrompt="1"/>
          </p:nvPr>
        </p:nvSpPr>
        <p:spPr>
          <a:xfrm>
            <a:off x="8743950" y="3920058"/>
            <a:ext cx="2838450" cy="258532"/>
          </a:xfrm>
        </p:spPr>
        <p:txBody>
          <a:bodyPr wrap="square">
            <a:spAutoFit/>
          </a:bodyPr>
          <a:lstStyle>
            <a:lvl1pPr marL="0" indent="0" algn="ctr">
              <a:buNone/>
              <a:defRPr sz="1400" baseline="0">
                <a:solidFill>
                  <a:srgbClr val="76787A"/>
                </a:solidFill>
                <a:latin typeface="Gotham Medium" panose="02000604030000020004" pitchFamily="50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IN" dirty="0"/>
              <a:t>Heading goes here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idx="18"/>
          </p:nvPr>
        </p:nvSpPr>
        <p:spPr>
          <a:xfrm>
            <a:off x="8743950" y="4321694"/>
            <a:ext cx="2838450" cy="1679056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9" hasCustomPrompt="1"/>
          </p:nvPr>
        </p:nvSpPr>
        <p:spPr>
          <a:xfrm>
            <a:off x="1571625" y="2586132"/>
            <a:ext cx="914400" cy="914400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IN" dirty="0"/>
              <a:t>Icon</a:t>
            </a:r>
            <a:endParaRPr lang="en-US" dirty="0"/>
          </a:p>
        </p:txBody>
      </p:sp>
      <p:sp>
        <p:nvSpPr>
          <p:cNvPr id="20" name="Picture Placeholder 17"/>
          <p:cNvSpPr>
            <a:spLocks noGrp="1"/>
          </p:cNvSpPr>
          <p:nvPr>
            <p:ph type="pic" sz="quarter" idx="20" hasCustomPrompt="1"/>
          </p:nvPr>
        </p:nvSpPr>
        <p:spPr>
          <a:xfrm>
            <a:off x="5638800" y="2586132"/>
            <a:ext cx="914400" cy="914400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IN" dirty="0"/>
              <a:t>Icon</a:t>
            </a:r>
            <a:endParaRPr lang="en-US" dirty="0"/>
          </a:p>
        </p:txBody>
      </p:sp>
      <p:sp>
        <p:nvSpPr>
          <p:cNvPr id="21" name="Picture Placeholder 17"/>
          <p:cNvSpPr>
            <a:spLocks noGrp="1"/>
          </p:cNvSpPr>
          <p:nvPr>
            <p:ph type="pic" sz="quarter" idx="21" hasCustomPrompt="1"/>
          </p:nvPr>
        </p:nvSpPr>
        <p:spPr>
          <a:xfrm>
            <a:off x="9705975" y="2586132"/>
            <a:ext cx="914400" cy="914400"/>
          </a:xfr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IN" dirty="0"/>
              <a:t>Icon</a:t>
            </a:r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20734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1606896" y="393569"/>
            <a:ext cx="190758" cy="123111"/>
          </a:xfrm>
        </p:spPr>
        <p:txBody>
          <a:bodyPr/>
          <a:lstStyle/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  <p:sp>
        <p:nvSpPr>
          <p:cNvPr id="6" name="Chart Placeholder 5"/>
          <p:cNvSpPr>
            <a:spLocks noGrp="1"/>
          </p:cNvSpPr>
          <p:nvPr>
            <p:ph type="chart" sz="quarter" idx="12"/>
          </p:nvPr>
        </p:nvSpPr>
        <p:spPr>
          <a:xfrm>
            <a:off x="609600" y="1371600"/>
            <a:ext cx="10991850" cy="47244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653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1606896" y="393569"/>
            <a:ext cx="190758" cy="123111"/>
          </a:xfrm>
        </p:spPr>
        <p:txBody>
          <a:bodyPr/>
          <a:lstStyle/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  <p:cxnSp>
        <p:nvCxnSpPr>
          <p:cNvPr id="22" name="Straight Connector 21"/>
          <p:cNvCxnSpPr>
            <a:endCxn id="42" idx="4"/>
          </p:cNvCxnSpPr>
          <p:nvPr userDrawn="1"/>
        </p:nvCxnSpPr>
        <p:spPr>
          <a:xfrm>
            <a:off x="-2115" y="2768051"/>
            <a:ext cx="862763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09600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2476628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343656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6210684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8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8077712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9944738" y="3536798"/>
            <a:ext cx="1657350" cy="2215224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2" name="Freeform 41"/>
          <p:cNvSpPr/>
          <p:nvPr userDrawn="1"/>
        </p:nvSpPr>
        <p:spPr>
          <a:xfrm>
            <a:off x="860648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sp>
        <p:nvSpPr>
          <p:cNvPr id="43" name="Freeform 42"/>
          <p:cNvSpPr/>
          <p:nvPr userDrawn="1"/>
        </p:nvSpPr>
        <p:spPr>
          <a:xfrm>
            <a:off x="2727676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sp>
        <p:nvSpPr>
          <p:cNvPr id="44" name="Freeform 43"/>
          <p:cNvSpPr/>
          <p:nvPr userDrawn="1"/>
        </p:nvSpPr>
        <p:spPr>
          <a:xfrm>
            <a:off x="4594704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sp>
        <p:nvSpPr>
          <p:cNvPr id="45" name="Freeform 44"/>
          <p:cNvSpPr/>
          <p:nvPr userDrawn="1"/>
        </p:nvSpPr>
        <p:spPr>
          <a:xfrm>
            <a:off x="6461732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sp>
        <p:nvSpPr>
          <p:cNvPr id="46" name="Freeform 45"/>
          <p:cNvSpPr/>
          <p:nvPr userDrawn="1"/>
        </p:nvSpPr>
        <p:spPr>
          <a:xfrm>
            <a:off x="8328760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sp>
        <p:nvSpPr>
          <p:cNvPr id="47" name="Freeform 46"/>
          <p:cNvSpPr/>
          <p:nvPr userDrawn="1"/>
        </p:nvSpPr>
        <p:spPr>
          <a:xfrm>
            <a:off x="10195786" y="2768051"/>
            <a:ext cx="1155254" cy="393700"/>
          </a:xfrm>
          <a:custGeom>
            <a:avLst/>
            <a:gdLst>
              <a:gd name="connsiteX0" fmla="*/ 0 w 1155254"/>
              <a:gd name="connsiteY0" fmla="*/ 0 h 393700"/>
              <a:gd name="connsiteX1" fmla="*/ 1155254 w 1155254"/>
              <a:gd name="connsiteY1" fmla="*/ 0 h 393700"/>
              <a:gd name="connsiteX2" fmla="*/ 1151024 w 1155254"/>
              <a:gd name="connsiteY2" fmla="*/ 13627 h 393700"/>
              <a:gd name="connsiteX3" fmla="*/ 577627 w 1155254"/>
              <a:gd name="connsiteY3" fmla="*/ 393700 h 393700"/>
              <a:gd name="connsiteX4" fmla="*/ 4230 w 1155254"/>
              <a:gd name="connsiteY4" fmla="*/ 13627 h 393700"/>
              <a:gd name="connsiteX0" fmla="*/ 0 w 1155254"/>
              <a:gd name="connsiteY0" fmla="*/ 6350 h 400050"/>
              <a:gd name="connsiteX1" fmla="*/ 549052 w 1155254"/>
              <a:gd name="connsiteY1" fmla="*/ 0 h 400050"/>
              <a:gd name="connsiteX2" fmla="*/ 1155254 w 1155254"/>
              <a:gd name="connsiteY2" fmla="*/ 6350 h 400050"/>
              <a:gd name="connsiteX3" fmla="*/ 1151024 w 1155254"/>
              <a:gd name="connsiteY3" fmla="*/ 19977 h 400050"/>
              <a:gd name="connsiteX4" fmla="*/ 577627 w 1155254"/>
              <a:gd name="connsiteY4" fmla="*/ 400050 h 400050"/>
              <a:gd name="connsiteX5" fmla="*/ 4230 w 1155254"/>
              <a:gd name="connsiteY5" fmla="*/ 19977 h 400050"/>
              <a:gd name="connsiteX6" fmla="*/ 0 w 1155254"/>
              <a:gd name="connsiteY6" fmla="*/ 635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6" fmla="*/ 640492 w 1155254"/>
              <a:gd name="connsiteY6" fmla="*/ 91440 h 400050"/>
              <a:gd name="connsiteX0" fmla="*/ 549052 w 1155254"/>
              <a:gd name="connsiteY0" fmla="*/ 0 h 400050"/>
              <a:gd name="connsiteX1" fmla="*/ 1155254 w 1155254"/>
              <a:gd name="connsiteY1" fmla="*/ 6350 h 400050"/>
              <a:gd name="connsiteX2" fmla="*/ 1151024 w 1155254"/>
              <a:gd name="connsiteY2" fmla="*/ 19977 h 400050"/>
              <a:gd name="connsiteX3" fmla="*/ 577627 w 1155254"/>
              <a:gd name="connsiteY3" fmla="*/ 400050 h 400050"/>
              <a:gd name="connsiteX4" fmla="*/ 4230 w 1155254"/>
              <a:gd name="connsiteY4" fmla="*/ 19977 h 400050"/>
              <a:gd name="connsiteX5" fmla="*/ 0 w 1155254"/>
              <a:gd name="connsiteY5" fmla="*/ 6350 h 400050"/>
              <a:gd name="connsiteX0" fmla="*/ 1155254 w 1155254"/>
              <a:gd name="connsiteY0" fmla="*/ 0 h 393700"/>
              <a:gd name="connsiteX1" fmla="*/ 1151024 w 1155254"/>
              <a:gd name="connsiteY1" fmla="*/ 13627 h 393700"/>
              <a:gd name="connsiteX2" fmla="*/ 577627 w 1155254"/>
              <a:gd name="connsiteY2" fmla="*/ 393700 h 393700"/>
              <a:gd name="connsiteX3" fmla="*/ 4230 w 1155254"/>
              <a:gd name="connsiteY3" fmla="*/ 13627 h 393700"/>
              <a:gd name="connsiteX4" fmla="*/ 0 w 1155254"/>
              <a:gd name="connsiteY4" fmla="*/ 0 h 39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254" h="393700">
                <a:moveTo>
                  <a:pt x="1155254" y="0"/>
                </a:moveTo>
                <a:lnTo>
                  <a:pt x="1151024" y="13627"/>
                </a:lnTo>
                <a:cubicBezTo>
                  <a:pt x="1056553" y="236980"/>
                  <a:pt x="835392" y="393700"/>
                  <a:pt x="577627" y="393700"/>
                </a:cubicBezTo>
                <a:cubicBezTo>
                  <a:pt x="319862" y="393700"/>
                  <a:pt x="98701" y="236980"/>
                  <a:pt x="4230" y="13627"/>
                </a:cubicBezTo>
                <a:lnTo>
                  <a:pt x="0" y="0"/>
                </a:lnTo>
              </a:path>
            </a:pathLst>
          </a:cu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solidFill>
                <a:schemeClr val="tx1"/>
              </a:solidFill>
              <a:latin typeface="Malgun Gothic" panose="020B0503020000020004" pitchFamily="34" charset="-127"/>
            </a:endParaRPr>
          </a:p>
        </p:txBody>
      </p:sp>
      <p:cxnSp>
        <p:nvCxnSpPr>
          <p:cNvPr id="53" name="Straight Connector 52"/>
          <p:cNvCxnSpPr>
            <a:stCxn id="42" idx="0"/>
          </p:cNvCxnSpPr>
          <p:nvPr userDrawn="1"/>
        </p:nvCxnSpPr>
        <p:spPr>
          <a:xfrm>
            <a:off x="2015902" y="2768051"/>
            <a:ext cx="711774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 userDrawn="1"/>
        </p:nvCxnSpPr>
        <p:spPr>
          <a:xfrm>
            <a:off x="3882930" y="2768051"/>
            <a:ext cx="711774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 userDrawn="1"/>
        </p:nvCxnSpPr>
        <p:spPr>
          <a:xfrm>
            <a:off x="5749958" y="2768051"/>
            <a:ext cx="711774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 userDrawn="1"/>
        </p:nvCxnSpPr>
        <p:spPr>
          <a:xfrm>
            <a:off x="7616986" y="2768051"/>
            <a:ext cx="711774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 userDrawn="1"/>
        </p:nvCxnSpPr>
        <p:spPr>
          <a:xfrm>
            <a:off x="9484012" y="2768051"/>
            <a:ext cx="711774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47" idx="0"/>
          </p:cNvCxnSpPr>
          <p:nvPr userDrawn="1"/>
        </p:nvCxnSpPr>
        <p:spPr>
          <a:xfrm>
            <a:off x="11351040" y="2768051"/>
            <a:ext cx="840960" cy="0"/>
          </a:xfrm>
          <a:prstGeom prst="line">
            <a:avLst/>
          </a:prstGeom>
          <a:ln w="19050" cap="rnd">
            <a:solidFill>
              <a:schemeClr val="bg2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21"/>
          <p:cNvSpPr>
            <a:spLocks noGrp="1"/>
          </p:cNvSpPr>
          <p:nvPr>
            <p:ph type="body" sz="quarter" idx="12" hasCustomPrompt="1"/>
          </p:nvPr>
        </p:nvSpPr>
        <p:spPr>
          <a:xfrm>
            <a:off x="923925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  <p:sp>
        <p:nvSpPr>
          <p:cNvPr id="63" name="Text Placeholder 21"/>
          <p:cNvSpPr>
            <a:spLocks noGrp="1"/>
          </p:cNvSpPr>
          <p:nvPr>
            <p:ph type="body" sz="quarter" idx="19" hasCustomPrompt="1"/>
          </p:nvPr>
        </p:nvSpPr>
        <p:spPr>
          <a:xfrm>
            <a:off x="2793585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  <p:sp>
        <p:nvSpPr>
          <p:cNvPr id="64" name="Text Placeholder 21"/>
          <p:cNvSpPr>
            <a:spLocks noGrp="1"/>
          </p:cNvSpPr>
          <p:nvPr>
            <p:ph type="body" sz="quarter" idx="20" hasCustomPrompt="1"/>
          </p:nvPr>
        </p:nvSpPr>
        <p:spPr>
          <a:xfrm>
            <a:off x="4660613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  <p:sp>
        <p:nvSpPr>
          <p:cNvPr id="65" name="Text Placeholder 21"/>
          <p:cNvSpPr>
            <a:spLocks noGrp="1"/>
          </p:cNvSpPr>
          <p:nvPr>
            <p:ph type="body" sz="quarter" idx="21" hasCustomPrompt="1"/>
          </p:nvPr>
        </p:nvSpPr>
        <p:spPr>
          <a:xfrm>
            <a:off x="6527641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  <p:sp>
        <p:nvSpPr>
          <p:cNvPr id="66" name="Text Placeholder 21"/>
          <p:cNvSpPr>
            <a:spLocks noGrp="1"/>
          </p:cNvSpPr>
          <p:nvPr>
            <p:ph type="body" sz="quarter" idx="22" hasCustomPrompt="1"/>
          </p:nvPr>
        </p:nvSpPr>
        <p:spPr>
          <a:xfrm>
            <a:off x="8394669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  <p:sp>
        <p:nvSpPr>
          <p:cNvPr id="67" name="Text Placeholder 21"/>
          <p:cNvSpPr>
            <a:spLocks noGrp="1"/>
          </p:cNvSpPr>
          <p:nvPr>
            <p:ph type="body" sz="quarter" idx="23" hasCustomPrompt="1"/>
          </p:nvPr>
        </p:nvSpPr>
        <p:spPr>
          <a:xfrm>
            <a:off x="10261697" y="2027733"/>
            <a:ext cx="1026068" cy="102606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wrap="none" anchor="ctr"/>
          <a:lstStyle>
            <a:lvl1pPr marL="0" indent="0" algn="ctr">
              <a:lnSpc>
                <a:spcPct val="100000"/>
              </a:lnSpc>
              <a:buNone/>
              <a:defRPr sz="2200">
                <a:solidFill>
                  <a:schemeClr val="bg2"/>
                </a:solidFill>
                <a:latin typeface="Gotham Rounded Medium" panose="02000000000000000000" pitchFamily="50" charset="0"/>
              </a:defRPr>
            </a:lvl1pPr>
          </a:lstStyle>
          <a:p>
            <a:pPr lvl="0"/>
            <a:r>
              <a:rPr lang="en-US" dirty="0"/>
              <a:t>20##</a:t>
            </a:r>
          </a:p>
        </p:txBody>
      </p:sp>
    </p:spTree>
    <p:extLst>
      <p:ext uri="{BB962C8B-B14F-4D97-AF65-F5344CB8AC3E}">
        <p14:creationId xmlns:p14="http://schemas.microsoft.com/office/powerpoint/2010/main" val="972339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61555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10972800" cy="472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06896" y="393569"/>
            <a:ext cx="190758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‹#›</a:t>
            </a:fld>
            <a:endParaRPr lang="en-US" dirty="0">
              <a:latin typeface="Malgun Gothic" panose="020B0503020000020004" pitchFamily="34" charset="-12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FAC2883B-E752-B249-8BE3-C916632D1DD6}"/>
              </a:ext>
            </a:extLst>
          </p:cNvPr>
          <p:cNvSpPr/>
          <p:nvPr userDrawn="1"/>
        </p:nvSpPr>
        <p:spPr>
          <a:xfrm>
            <a:off x="0" y="-1"/>
            <a:ext cx="12192000" cy="72000"/>
          </a:xfrm>
          <a:prstGeom prst="rect">
            <a:avLst/>
          </a:prstGeom>
          <a:gradFill>
            <a:gsLst>
              <a:gs pos="50000">
                <a:schemeClr val="accent5"/>
              </a:gs>
              <a:gs pos="0">
                <a:schemeClr val="accent1"/>
              </a:gs>
              <a:gs pos="100000">
                <a:schemeClr val="bg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b="0" i="0" dirty="0">
              <a:latin typeface="Malgun Gothic" panose="020B0503020000020004" pitchFamily="34" charset="-127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xmlns="" id="{F8BBCE42-BFBB-E546-A838-9E83EE260B7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236799" y="6273000"/>
            <a:ext cx="365289" cy="255600"/>
            <a:chOff x="6935788" y="3157538"/>
            <a:chExt cx="1136650" cy="795337"/>
          </a:xfrm>
          <a:solidFill>
            <a:srgbClr val="024DA1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xmlns="" id="{F8A7F5D8-6563-714A-BC0C-90811F5F7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xmlns="" id="{3556AF4A-1F0A-C644-945C-165179E95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xmlns="" id="{B5B7BAA4-C009-CC46-9C18-8DC894902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solidFill>
              <a:srgbClr val="AFD13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i="0" dirty="0">
                <a:latin typeface="Malgun Gothic" panose="020B0503020000020004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3496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63" r:id="rId2"/>
    <p:sldLayoutId id="2147483684" r:id="rId3"/>
    <p:sldLayoutId id="2147483716" r:id="rId4"/>
    <p:sldLayoutId id="2147483717" r:id="rId5"/>
    <p:sldLayoutId id="2147483719" r:id="rId6"/>
    <p:sldLayoutId id="2147483686" r:id="rId7"/>
    <p:sldLayoutId id="2147483730" r:id="rId8"/>
    <p:sldLayoutId id="2147483732" r:id="rId9"/>
    <p:sldLayoutId id="2147483735" r:id="rId10"/>
    <p:sldLayoutId id="2147483755" r:id="rId11"/>
    <p:sldLayoutId id="2147483756" r:id="rId12"/>
    <p:sldLayoutId id="2147483760" r:id="rId13"/>
    <p:sldLayoutId id="2147483761" r:id="rId1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0" i="0" kern="1200">
          <a:solidFill>
            <a:schemeClr val="bg2"/>
          </a:solidFill>
          <a:latin typeface="Malgun Gothic" panose="020B0503020000020004" pitchFamily="34" charset="-12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200"/>
        </a:spcBef>
        <a:buClr>
          <a:schemeClr val="accent1"/>
        </a:buClr>
        <a:buFont typeface="Arial" panose="020B0604020202020204" pitchFamily="34" charset="0"/>
        <a:buChar char="•"/>
        <a:defRPr sz="1600" b="0" i="0" kern="1200">
          <a:solidFill>
            <a:schemeClr val="tx2"/>
          </a:solidFill>
          <a:latin typeface="Malgun Gothic" panose="020B0503020000020004" pitchFamily="34" charset="-12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600"/>
        </a:spcBef>
        <a:buClrTx/>
        <a:buFont typeface="Avenir Book" panose="02000503020000020003" pitchFamily="2" charset="0"/>
        <a:buChar char="–"/>
        <a:defRPr sz="1400" b="0" i="0" kern="1200">
          <a:solidFill>
            <a:schemeClr val="tx2"/>
          </a:solidFill>
          <a:latin typeface="Malgun Gothic" panose="020B0503020000020004" pitchFamily="34" charset="-12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600"/>
        </a:spcBef>
        <a:buClrTx/>
        <a:buFont typeface="Wingdings" panose="05000000000000000000" pitchFamily="2" charset="2"/>
        <a:buChar char="§"/>
        <a:defRPr sz="1400" b="0" i="0" kern="1200">
          <a:solidFill>
            <a:schemeClr val="tx2"/>
          </a:solidFill>
          <a:latin typeface="Malgun Gothic" panose="020B0503020000020004" pitchFamily="34" charset="-12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600"/>
        </a:spcBef>
        <a:buClrTx/>
        <a:buFont typeface="Courier New" panose="02070309020205020404" pitchFamily="49" charset="0"/>
        <a:buChar char="o"/>
        <a:defRPr sz="1400" b="0" i="0" kern="1200">
          <a:solidFill>
            <a:schemeClr val="tx2"/>
          </a:solidFill>
          <a:latin typeface="Malgun Gothic" panose="020B0503020000020004" pitchFamily="34" charset="-12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600"/>
        </a:spcBef>
        <a:buClrTx/>
        <a:buFont typeface="Wingdings" panose="05000000000000000000" pitchFamily="2" charset="2"/>
        <a:buChar char="Ø"/>
        <a:defRPr sz="1400" b="0" i="0" kern="1200">
          <a:solidFill>
            <a:schemeClr val="tx2"/>
          </a:solidFill>
          <a:latin typeface="Malgun Gothic" panose="020B0503020000020004" pitchFamily="34" charset="-12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88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pos="7296" userDrawn="1">
          <p15:clr>
            <a:srgbClr val="F26B43"/>
          </p15:clr>
        </p15:guide>
        <p15:guide id="4" orient="horz" pos="3840" userDrawn="1">
          <p15:clr>
            <a:srgbClr val="F26B43"/>
          </p15:clr>
        </p15:guide>
        <p15:guide id="5" orient="horz" pos="864" userDrawn="1">
          <p15:clr>
            <a:srgbClr val="F26B43"/>
          </p15:clr>
        </p15:guide>
        <p15:guide id="6" orient="horz" pos="10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tiff"/><Relationship Id="rId3" Type="http://schemas.openxmlformats.org/officeDocument/2006/relationships/image" Target="../media/image29.png"/><Relationship Id="rId7" Type="http://schemas.openxmlformats.org/officeDocument/2006/relationships/image" Target="../media/image33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tiff"/><Relationship Id="rId5" Type="http://schemas.openxmlformats.org/officeDocument/2006/relationships/image" Target="../media/image31.tiff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10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26" Type="http://schemas.openxmlformats.org/officeDocument/2006/relationships/image" Target="../media/image69.tiff"/><Relationship Id="rId3" Type="http://schemas.openxmlformats.org/officeDocument/2006/relationships/image" Target="../media/image46.png"/><Relationship Id="rId21" Type="http://schemas.openxmlformats.org/officeDocument/2006/relationships/image" Target="../media/image6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5" Type="http://schemas.openxmlformats.org/officeDocument/2006/relationships/image" Target="../media/image68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29" Type="http://schemas.openxmlformats.org/officeDocument/2006/relationships/image" Target="../media/image72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24" Type="http://schemas.openxmlformats.org/officeDocument/2006/relationships/image" Target="../media/image67.png"/><Relationship Id="rId32" Type="http://schemas.openxmlformats.org/officeDocument/2006/relationships/image" Target="../media/image75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23" Type="http://schemas.openxmlformats.org/officeDocument/2006/relationships/image" Target="../media/image66.png"/><Relationship Id="rId28" Type="http://schemas.openxmlformats.org/officeDocument/2006/relationships/image" Target="../media/image71.tiff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31" Type="http://schemas.openxmlformats.org/officeDocument/2006/relationships/image" Target="../media/image74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Relationship Id="rId22" Type="http://schemas.openxmlformats.org/officeDocument/2006/relationships/image" Target="../media/image65.png"/><Relationship Id="rId27" Type="http://schemas.openxmlformats.org/officeDocument/2006/relationships/image" Target="../media/image70.png"/><Relationship Id="rId30" Type="http://schemas.openxmlformats.org/officeDocument/2006/relationships/image" Target="../media/image73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18" Type="http://schemas.openxmlformats.org/officeDocument/2006/relationships/image" Target="../media/image91.png"/><Relationship Id="rId26" Type="http://schemas.openxmlformats.org/officeDocument/2006/relationships/image" Target="../media/image99.png"/><Relationship Id="rId3" Type="http://schemas.openxmlformats.org/officeDocument/2006/relationships/image" Target="../media/image76.png"/><Relationship Id="rId21" Type="http://schemas.openxmlformats.org/officeDocument/2006/relationships/image" Target="../media/image94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5" Type="http://schemas.openxmlformats.org/officeDocument/2006/relationships/image" Target="../media/image98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89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24" Type="http://schemas.openxmlformats.org/officeDocument/2006/relationships/image" Target="../media/image97.tiff"/><Relationship Id="rId5" Type="http://schemas.openxmlformats.org/officeDocument/2006/relationships/image" Target="../media/image78.png"/><Relationship Id="rId15" Type="http://schemas.openxmlformats.org/officeDocument/2006/relationships/image" Target="../media/image88.png"/><Relationship Id="rId23" Type="http://schemas.openxmlformats.org/officeDocument/2006/relationships/image" Target="../media/image96.tiff"/><Relationship Id="rId10" Type="http://schemas.openxmlformats.org/officeDocument/2006/relationships/image" Target="../media/image83.png"/><Relationship Id="rId19" Type="http://schemas.openxmlformats.org/officeDocument/2006/relationships/image" Target="../media/image92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4" Type="http://schemas.openxmlformats.org/officeDocument/2006/relationships/image" Target="../media/image87.png"/><Relationship Id="rId22" Type="http://schemas.openxmlformats.org/officeDocument/2006/relationships/image" Target="../media/image95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tiff"/><Relationship Id="rId3" Type="http://schemas.openxmlformats.org/officeDocument/2006/relationships/image" Target="../media/image100.emf"/><Relationship Id="rId7" Type="http://schemas.openxmlformats.org/officeDocument/2006/relationships/image" Target="../media/image96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5.tiff"/><Relationship Id="rId5" Type="http://schemas.openxmlformats.org/officeDocument/2006/relationships/image" Target="../media/image94.png"/><Relationship Id="rId4" Type="http://schemas.openxmlformats.org/officeDocument/2006/relationships/image" Target="../media/image10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79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2.png"/><Relationship Id="rId11" Type="http://schemas.openxmlformats.org/officeDocument/2006/relationships/image" Target="../media/image101.png"/><Relationship Id="rId5" Type="http://schemas.openxmlformats.org/officeDocument/2006/relationships/image" Target="../media/image81.png"/><Relationship Id="rId10" Type="http://schemas.openxmlformats.org/officeDocument/2006/relationships/image" Target="../media/image104.png"/><Relationship Id="rId4" Type="http://schemas.openxmlformats.org/officeDocument/2006/relationships/image" Target="../media/image80.png"/><Relationship Id="rId9" Type="http://schemas.openxmlformats.org/officeDocument/2006/relationships/image" Target="../media/image10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10" Type="http://schemas.openxmlformats.org/officeDocument/2006/relationships/image" Target="../media/image101.png"/><Relationship Id="rId4" Type="http://schemas.openxmlformats.org/officeDocument/2006/relationships/image" Target="../media/image85.png"/><Relationship Id="rId9" Type="http://schemas.openxmlformats.org/officeDocument/2006/relationships/image" Target="../media/image106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2.png"/><Relationship Id="rId11" Type="http://schemas.openxmlformats.org/officeDocument/2006/relationships/image" Target="../media/image101.png"/><Relationship Id="rId5" Type="http://schemas.openxmlformats.org/officeDocument/2006/relationships/image" Target="../media/image91.png"/><Relationship Id="rId10" Type="http://schemas.openxmlformats.org/officeDocument/2006/relationships/image" Target="../media/image111.png"/><Relationship Id="rId4" Type="http://schemas.openxmlformats.org/officeDocument/2006/relationships/image" Target="../media/image90.png"/><Relationship Id="rId9" Type="http://schemas.openxmlformats.org/officeDocument/2006/relationships/image" Target="../media/image1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tiff"/><Relationship Id="rId3" Type="http://schemas.openxmlformats.org/officeDocument/2006/relationships/image" Target="../media/image101.png"/><Relationship Id="rId7" Type="http://schemas.openxmlformats.org/officeDocument/2006/relationships/image" Target="../media/image115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4.tiff"/><Relationship Id="rId5" Type="http://schemas.openxmlformats.org/officeDocument/2006/relationships/image" Target="../media/image113.tiff"/><Relationship Id="rId4" Type="http://schemas.openxmlformats.org/officeDocument/2006/relationships/image" Target="../media/image112.tiff"/><Relationship Id="rId9" Type="http://schemas.openxmlformats.org/officeDocument/2006/relationships/image" Target="../media/image1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png"/><Relationship Id="rId3" Type="http://schemas.openxmlformats.org/officeDocument/2006/relationships/image" Target="../media/image76.png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8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9" Type="http://schemas.openxmlformats.org/officeDocument/2006/relationships/image" Target="../media/image10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png"/><Relationship Id="rId4" Type="http://schemas.openxmlformats.org/officeDocument/2006/relationships/image" Target="../media/image12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123.png"/><Relationship Id="rId7" Type="http://schemas.openxmlformats.org/officeDocument/2006/relationships/image" Target="../media/image1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129.png"/><Relationship Id="rId7" Type="http://schemas.openxmlformats.org/officeDocument/2006/relationships/image" Target="../media/image13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Relationship Id="rId9" Type="http://schemas.openxmlformats.org/officeDocument/2006/relationships/image" Target="../media/image13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36.png"/><Relationship Id="rId7" Type="http://schemas.openxmlformats.org/officeDocument/2006/relationships/image" Target="../media/image1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9.png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32.tiff"/><Relationship Id="rId7" Type="http://schemas.openxmlformats.org/officeDocument/2006/relationships/image" Target="../media/image145.png"/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4.png"/><Relationship Id="rId11" Type="http://schemas.openxmlformats.org/officeDocument/2006/relationships/image" Target="../media/image11.png"/><Relationship Id="rId5" Type="http://schemas.openxmlformats.org/officeDocument/2006/relationships/image" Target="../media/image143.png"/><Relationship Id="rId10" Type="http://schemas.openxmlformats.org/officeDocument/2006/relationships/image" Target="../media/image4.png"/><Relationship Id="rId4" Type="http://schemas.openxmlformats.org/officeDocument/2006/relationships/image" Target="../media/image33.tiff"/><Relationship Id="rId9" Type="http://schemas.openxmlformats.org/officeDocument/2006/relationships/image" Target="../media/image1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tif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5.png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4" Type="http://schemas.openxmlformats.org/officeDocument/2006/relationships/image" Target="../media/image1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10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f"/><Relationship Id="rId3" Type="http://schemas.openxmlformats.org/officeDocument/2006/relationships/image" Target="../media/image12.png"/><Relationship Id="rId7" Type="http://schemas.openxmlformats.org/officeDocument/2006/relationships/image" Target="../media/image1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1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10" Type="http://schemas.openxmlformats.org/officeDocument/2006/relationships/image" Target="../media/image27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print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81107" y="2684552"/>
            <a:ext cx="9144000" cy="643446"/>
          </a:xfrm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en-US" altLang="ko-KR" sz="3200" b="1" dirty="0">
                <a:ea typeface="Malgun Gothic" panose="020B0503020000020004" pitchFamily="34" charset="-127"/>
              </a:rPr>
              <a:t>Nutanix VDI</a:t>
            </a:r>
            <a:endParaRPr lang="en-US" sz="5400" b="1" dirty="0">
              <a:ea typeface="Malgun Gothic" panose="020B0503020000020004" pitchFamily="34" charset="-12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61392844-4C1B-794E-BDC5-91FBFB7ED4A7}"/>
              </a:ext>
            </a:extLst>
          </p:cNvPr>
          <p:cNvGrpSpPr/>
          <p:nvPr/>
        </p:nvGrpSpPr>
        <p:grpSpPr>
          <a:xfrm>
            <a:off x="9680264" y="354459"/>
            <a:ext cx="1975471" cy="244917"/>
            <a:chOff x="1757363" y="3146425"/>
            <a:chExt cx="6607175" cy="819150"/>
          </a:xfrm>
          <a:solidFill>
            <a:schemeClr val="bg1"/>
          </a:solidFill>
        </p:grpSpPr>
        <p:sp>
          <p:nvSpPr>
            <p:cNvPr id="10" name="Freeform 1">
              <a:extLst>
                <a:ext uri="{FF2B5EF4-FFF2-40B4-BE49-F238E27FC236}">
                  <a16:creationId xmlns:a16="http://schemas.microsoft.com/office/drawing/2014/main" xmlns="" id="{CF62CECC-1B2E-0747-B8A8-572DD95A5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088" y="3159125"/>
              <a:ext cx="201612" cy="793750"/>
            </a:xfrm>
            <a:custGeom>
              <a:avLst/>
              <a:gdLst>
                <a:gd name="T0" fmla="*/ 50 w 560"/>
                <a:gd name="T1" fmla="*/ 0 h 2205"/>
                <a:gd name="T2" fmla="*/ 0 w 560"/>
                <a:gd name="T3" fmla="*/ 50 h 2205"/>
                <a:gd name="T4" fmla="*/ 0 w 560"/>
                <a:gd name="T5" fmla="*/ 2154 h 2205"/>
                <a:gd name="T6" fmla="*/ 50 w 560"/>
                <a:gd name="T7" fmla="*/ 2204 h 2205"/>
                <a:gd name="T8" fmla="*/ 509 w 560"/>
                <a:gd name="T9" fmla="*/ 2204 h 2205"/>
                <a:gd name="T10" fmla="*/ 559 w 560"/>
                <a:gd name="T11" fmla="*/ 2154 h 2205"/>
                <a:gd name="T12" fmla="*/ 559 w 560"/>
                <a:gd name="T13" fmla="*/ 50 h 2205"/>
                <a:gd name="T14" fmla="*/ 509 w 560"/>
                <a:gd name="T15" fmla="*/ 0 h 2205"/>
                <a:gd name="T16" fmla="*/ 50 w 560"/>
                <a:gd name="T17" fmla="*/ 0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05">
                  <a:moveTo>
                    <a:pt x="50" y="0"/>
                  </a:moveTo>
                  <a:cubicBezTo>
                    <a:pt x="21" y="0"/>
                    <a:pt x="0" y="24"/>
                    <a:pt x="0" y="50"/>
                  </a:cubicBezTo>
                  <a:lnTo>
                    <a:pt x="0" y="2154"/>
                  </a:lnTo>
                  <a:cubicBezTo>
                    <a:pt x="0" y="2183"/>
                    <a:pt x="24" y="2204"/>
                    <a:pt x="50" y="2204"/>
                  </a:cubicBezTo>
                  <a:lnTo>
                    <a:pt x="509" y="2204"/>
                  </a:lnTo>
                  <a:cubicBezTo>
                    <a:pt x="538" y="2204"/>
                    <a:pt x="559" y="2180"/>
                    <a:pt x="559" y="2154"/>
                  </a:cubicBezTo>
                  <a:lnTo>
                    <a:pt x="559" y="50"/>
                  </a:lnTo>
                  <a:cubicBezTo>
                    <a:pt x="559" y="21"/>
                    <a:pt x="535" y="0"/>
                    <a:pt x="509" y="0"/>
                  </a:cubicBez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xmlns="" id="{19F24F82-469C-C145-92D5-EA1F2591D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7363" y="3824288"/>
              <a:ext cx="106362" cy="130175"/>
            </a:xfrm>
            <a:custGeom>
              <a:avLst/>
              <a:gdLst>
                <a:gd name="T0" fmla="*/ 115 w 297"/>
                <a:gd name="T1" fmla="*/ 57 h 360"/>
                <a:gd name="T2" fmla="*/ 28 w 297"/>
                <a:gd name="T3" fmla="*/ 57 h 360"/>
                <a:gd name="T4" fmla="*/ 0 w 297"/>
                <a:gd name="T5" fmla="*/ 28 h 360"/>
                <a:gd name="T6" fmla="*/ 28 w 297"/>
                <a:gd name="T7" fmla="*/ 0 h 360"/>
                <a:gd name="T8" fmla="*/ 267 w 297"/>
                <a:gd name="T9" fmla="*/ 0 h 360"/>
                <a:gd name="T10" fmla="*/ 296 w 297"/>
                <a:gd name="T11" fmla="*/ 28 h 360"/>
                <a:gd name="T12" fmla="*/ 267 w 297"/>
                <a:gd name="T13" fmla="*/ 57 h 360"/>
                <a:gd name="T14" fmla="*/ 181 w 297"/>
                <a:gd name="T15" fmla="*/ 57 h 360"/>
                <a:gd name="T16" fmla="*/ 181 w 297"/>
                <a:gd name="T17" fmla="*/ 327 h 360"/>
                <a:gd name="T18" fmla="*/ 149 w 297"/>
                <a:gd name="T19" fmla="*/ 359 h 360"/>
                <a:gd name="T20" fmla="*/ 118 w 297"/>
                <a:gd name="T21" fmla="*/ 327 h 360"/>
                <a:gd name="T22" fmla="*/ 118 w 297"/>
                <a:gd name="T23" fmla="*/ 57 h 360"/>
                <a:gd name="T24" fmla="*/ 115 w 297"/>
                <a:gd name="T25" fmla="*/ 5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360">
                  <a:moveTo>
                    <a:pt x="115" y="57"/>
                  </a:moveTo>
                  <a:lnTo>
                    <a:pt x="28" y="57"/>
                  </a:ln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lnTo>
                    <a:pt x="267" y="0"/>
                  </a:lnTo>
                  <a:cubicBezTo>
                    <a:pt x="283" y="0"/>
                    <a:pt x="296" y="13"/>
                    <a:pt x="296" y="28"/>
                  </a:cubicBezTo>
                  <a:cubicBezTo>
                    <a:pt x="296" y="44"/>
                    <a:pt x="283" y="57"/>
                    <a:pt x="267" y="57"/>
                  </a:cubicBezTo>
                  <a:lnTo>
                    <a:pt x="181" y="57"/>
                  </a:lnTo>
                  <a:lnTo>
                    <a:pt x="181" y="327"/>
                  </a:lnTo>
                  <a:cubicBezTo>
                    <a:pt x="181" y="346"/>
                    <a:pt x="167" y="359"/>
                    <a:pt x="149" y="359"/>
                  </a:cubicBezTo>
                  <a:cubicBezTo>
                    <a:pt x="131" y="359"/>
                    <a:pt x="118" y="346"/>
                    <a:pt x="118" y="327"/>
                  </a:cubicBezTo>
                  <a:lnTo>
                    <a:pt x="118" y="57"/>
                  </a:lnTo>
                  <a:lnTo>
                    <a:pt x="115" y="5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xmlns="" id="{7C3CDDBB-A1B5-9141-9F65-E0AB12783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5950" y="3822700"/>
              <a:ext cx="128588" cy="130175"/>
            </a:xfrm>
            <a:custGeom>
              <a:avLst/>
              <a:gdLst>
                <a:gd name="T0" fmla="*/ 0 w 355"/>
                <a:gd name="T1" fmla="*/ 31 h 363"/>
                <a:gd name="T2" fmla="*/ 31 w 355"/>
                <a:gd name="T3" fmla="*/ 0 h 363"/>
                <a:gd name="T4" fmla="*/ 39 w 355"/>
                <a:gd name="T5" fmla="*/ 0 h 363"/>
                <a:gd name="T6" fmla="*/ 68 w 355"/>
                <a:gd name="T7" fmla="*/ 16 h 363"/>
                <a:gd name="T8" fmla="*/ 175 w 355"/>
                <a:gd name="T9" fmla="*/ 186 h 363"/>
                <a:gd name="T10" fmla="*/ 286 w 355"/>
                <a:gd name="T11" fmla="*/ 16 h 363"/>
                <a:gd name="T12" fmla="*/ 314 w 355"/>
                <a:gd name="T13" fmla="*/ 0 h 363"/>
                <a:gd name="T14" fmla="*/ 322 w 355"/>
                <a:gd name="T15" fmla="*/ 0 h 363"/>
                <a:gd name="T16" fmla="*/ 354 w 355"/>
                <a:gd name="T17" fmla="*/ 31 h 363"/>
                <a:gd name="T18" fmla="*/ 354 w 355"/>
                <a:gd name="T19" fmla="*/ 330 h 363"/>
                <a:gd name="T20" fmla="*/ 322 w 355"/>
                <a:gd name="T21" fmla="*/ 362 h 363"/>
                <a:gd name="T22" fmla="*/ 291 w 355"/>
                <a:gd name="T23" fmla="*/ 330 h 363"/>
                <a:gd name="T24" fmla="*/ 291 w 355"/>
                <a:gd name="T25" fmla="*/ 115 h 363"/>
                <a:gd name="T26" fmla="*/ 204 w 355"/>
                <a:gd name="T27" fmla="*/ 246 h 363"/>
                <a:gd name="T28" fmla="*/ 178 w 355"/>
                <a:gd name="T29" fmla="*/ 262 h 363"/>
                <a:gd name="T30" fmla="*/ 152 w 355"/>
                <a:gd name="T31" fmla="*/ 246 h 363"/>
                <a:gd name="T32" fmla="*/ 65 w 355"/>
                <a:gd name="T33" fmla="*/ 115 h 363"/>
                <a:gd name="T34" fmla="*/ 65 w 355"/>
                <a:gd name="T35" fmla="*/ 330 h 363"/>
                <a:gd name="T36" fmla="*/ 34 w 355"/>
                <a:gd name="T37" fmla="*/ 362 h 363"/>
                <a:gd name="T38" fmla="*/ 2 w 355"/>
                <a:gd name="T39" fmla="*/ 330 h 363"/>
                <a:gd name="T40" fmla="*/ 2 w 355"/>
                <a:gd name="T41" fmla="*/ 31 h 363"/>
                <a:gd name="T42" fmla="*/ 0 w 355"/>
                <a:gd name="T43" fmla="*/ 3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5" h="363">
                  <a:moveTo>
                    <a:pt x="0" y="31"/>
                  </a:moveTo>
                  <a:cubicBezTo>
                    <a:pt x="0" y="13"/>
                    <a:pt x="13" y="0"/>
                    <a:pt x="31" y="0"/>
                  </a:cubicBezTo>
                  <a:lnTo>
                    <a:pt x="39" y="0"/>
                  </a:lnTo>
                  <a:cubicBezTo>
                    <a:pt x="52" y="0"/>
                    <a:pt x="63" y="8"/>
                    <a:pt x="68" y="16"/>
                  </a:cubicBezTo>
                  <a:lnTo>
                    <a:pt x="175" y="186"/>
                  </a:lnTo>
                  <a:lnTo>
                    <a:pt x="286" y="16"/>
                  </a:lnTo>
                  <a:cubicBezTo>
                    <a:pt x="293" y="5"/>
                    <a:pt x="301" y="0"/>
                    <a:pt x="314" y="0"/>
                  </a:cubicBezTo>
                  <a:lnTo>
                    <a:pt x="322" y="0"/>
                  </a:lnTo>
                  <a:cubicBezTo>
                    <a:pt x="341" y="0"/>
                    <a:pt x="354" y="13"/>
                    <a:pt x="354" y="31"/>
                  </a:cubicBezTo>
                  <a:lnTo>
                    <a:pt x="354" y="330"/>
                  </a:lnTo>
                  <a:cubicBezTo>
                    <a:pt x="354" y="349"/>
                    <a:pt x="341" y="362"/>
                    <a:pt x="322" y="362"/>
                  </a:cubicBezTo>
                  <a:cubicBezTo>
                    <a:pt x="307" y="362"/>
                    <a:pt x="291" y="349"/>
                    <a:pt x="291" y="330"/>
                  </a:cubicBezTo>
                  <a:lnTo>
                    <a:pt x="291" y="115"/>
                  </a:lnTo>
                  <a:lnTo>
                    <a:pt x="204" y="246"/>
                  </a:lnTo>
                  <a:cubicBezTo>
                    <a:pt x="196" y="257"/>
                    <a:pt x="189" y="262"/>
                    <a:pt x="178" y="262"/>
                  </a:cubicBezTo>
                  <a:cubicBezTo>
                    <a:pt x="168" y="262"/>
                    <a:pt x="160" y="257"/>
                    <a:pt x="152" y="246"/>
                  </a:cubicBezTo>
                  <a:lnTo>
                    <a:pt x="65" y="115"/>
                  </a:lnTo>
                  <a:lnTo>
                    <a:pt x="65" y="330"/>
                  </a:lnTo>
                  <a:cubicBezTo>
                    <a:pt x="65" y="349"/>
                    <a:pt x="52" y="362"/>
                    <a:pt x="34" y="362"/>
                  </a:cubicBezTo>
                  <a:cubicBezTo>
                    <a:pt x="16" y="362"/>
                    <a:pt x="2" y="349"/>
                    <a:pt x="2" y="330"/>
                  </a:cubicBezTo>
                  <a:lnTo>
                    <a:pt x="2" y="31"/>
                  </a:lnTo>
                  <a:lnTo>
                    <a:pt x="0" y="31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3" name="Freeform 4">
              <a:extLst>
                <a:ext uri="{FF2B5EF4-FFF2-40B4-BE49-F238E27FC236}">
                  <a16:creationId xmlns:a16="http://schemas.microsoft.com/office/drawing/2014/main" xmlns="" id="{50DCBBD5-9DCD-4A4E-AAA9-C4D6EA407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4950" y="3159125"/>
              <a:ext cx="949325" cy="795338"/>
            </a:xfrm>
            <a:custGeom>
              <a:avLst/>
              <a:gdLst>
                <a:gd name="T0" fmla="*/ 2163 w 2638"/>
                <a:gd name="T1" fmla="*/ 0 h 2210"/>
                <a:gd name="T2" fmla="*/ 2079 w 2638"/>
                <a:gd name="T3" fmla="*/ 84 h 2210"/>
                <a:gd name="T4" fmla="*/ 2079 w 2638"/>
                <a:gd name="T5" fmla="*/ 1515 h 2210"/>
                <a:gd name="T6" fmla="*/ 1610 w 2638"/>
                <a:gd name="T7" fmla="*/ 1715 h 2210"/>
                <a:gd name="T8" fmla="*/ 1319 w 2638"/>
                <a:gd name="T9" fmla="*/ 1715 h 2210"/>
                <a:gd name="T10" fmla="*/ 1028 w 2638"/>
                <a:gd name="T11" fmla="*/ 1715 h 2210"/>
                <a:gd name="T12" fmla="*/ 558 w 2638"/>
                <a:gd name="T13" fmla="*/ 1515 h 2210"/>
                <a:gd name="T14" fmla="*/ 558 w 2638"/>
                <a:gd name="T15" fmla="*/ 84 h 2210"/>
                <a:gd name="T16" fmla="*/ 474 w 2638"/>
                <a:gd name="T17" fmla="*/ 0 h 2210"/>
                <a:gd name="T18" fmla="*/ 84 w 2638"/>
                <a:gd name="T19" fmla="*/ 0 h 2210"/>
                <a:gd name="T20" fmla="*/ 0 w 2638"/>
                <a:gd name="T21" fmla="*/ 84 h 2210"/>
                <a:gd name="T22" fmla="*/ 0 w 2638"/>
                <a:gd name="T23" fmla="*/ 1547 h 2210"/>
                <a:gd name="T24" fmla="*/ 320 w 2638"/>
                <a:gd name="T25" fmla="*/ 2083 h 2210"/>
                <a:gd name="T26" fmla="*/ 1161 w 2638"/>
                <a:gd name="T27" fmla="*/ 2204 h 2210"/>
                <a:gd name="T28" fmla="*/ 1319 w 2638"/>
                <a:gd name="T29" fmla="*/ 2204 h 2210"/>
                <a:gd name="T30" fmla="*/ 1476 w 2638"/>
                <a:gd name="T31" fmla="*/ 2204 h 2210"/>
                <a:gd name="T32" fmla="*/ 2317 w 2638"/>
                <a:gd name="T33" fmla="*/ 2083 h 2210"/>
                <a:gd name="T34" fmla="*/ 2637 w 2638"/>
                <a:gd name="T35" fmla="*/ 1547 h 2210"/>
                <a:gd name="T36" fmla="*/ 2637 w 2638"/>
                <a:gd name="T37" fmla="*/ 84 h 2210"/>
                <a:gd name="T38" fmla="*/ 2553 w 2638"/>
                <a:gd name="T39" fmla="*/ 0 h 2210"/>
                <a:gd name="T40" fmla="*/ 2163 w 2638"/>
                <a:gd name="T41" fmla="*/ 0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38" h="2210">
                  <a:moveTo>
                    <a:pt x="2163" y="0"/>
                  </a:moveTo>
                  <a:cubicBezTo>
                    <a:pt x="2116" y="0"/>
                    <a:pt x="2079" y="39"/>
                    <a:pt x="2079" y="84"/>
                  </a:cubicBezTo>
                  <a:lnTo>
                    <a:pt x="2079" y="1515"/>
                  </a:lnTo>
                  <a:cubicBezTo>
                    <a:pt x="2079" y="1667"/>
                    <a:pt x="1869" y="1715"/>
                    <a:pt x="1610" y="1715"/>
                  </a:cubicBezTo>
                  <a:lnTo>
                    <a:pt x="1319" y="1715"/>
                  </a:lnTo>
                  <a:lnTo>
                    <a:pt x="1028" y="1715"/>
                  </a:lnTo>
                  <a:cubicBezTo>
                    <a:pt x="768" y="1715"/>
                    <a:pt x="558" y="1667"/>
                    <a:pt x="558" y="1515"/>
                  </a:cubicBezTo>
                  <a:lnTo>
                    <a:pt x="558" y="84"/>
                  </a:lnTo>
                  <a:cubicBezTo>
                    <a:pt x="558" y="37"/>
                    <a:pt x="519" y="0"/>
                    <a:pt x="474" y="0"/>
                  </a:cubicBezTo>
                  <a:lnTo>
                    <a:pt x="84" y="0"/>
                  </a:lnTo>
                  <a:cubicBezTo>
                    <a:pt x="37" y="0"/>
                    <a:pt x="0" y="39"/>
                    <a:pt x="0" y="84"/>
                  </a:cubicBezTo>
                  <a:lnTo>
                    <a:pt x="0" y="1547"/>
                  </a:lnTo>
                  <a:cubicBezTo>
                    <a:pt x="0" y="1797"/>
                    <a:pt x="110" y="1957"/>
                    <a:pt x="320" y="2083"/>
                  </a:cubicBezTo>
                  <a:cubicBezTo>
                    <a:pt x="530" y="2209"/>
                    <a:pt x="1017" y="2204"/>
                    <a:pt x="1161" y="2204"/>
                  </a:cubicBezTo>
                  <a:lnTo>
                    <a:pt x="1319" y="2204"/>
                  </a:lnTo>
                  <a:lnTo>
                    <a:pt x="1476" y="2204"/>
                  </a:lnTo>
                  <a:cubicBezTo>
                    <a:pt x="1620" y="2204"/>
                    <a:pt x="2107" y="2209"/>
                    <a:pt x="2317" y="2083"/>
                  </a:cubicBezTo>
                  <a:cubicBezTo>
                    <a:pt x="2526" y="1957"/>
                    <a:pt x="2637" y="1797"/>
                    <a:pt x="2637" y="1547"/>
                  </a:cubicBezTo>
                  <a:lnTo>
                    <a:pt x="2637" y="84"/>
                  </a:lnTo>
                  <a:cubicBezTo>
                    <a:pt x="2637" y="37"/>
                    <a:pt x="2601" y="0"/>
                    <a:pt x="2553" y="0"/>
                  </a:cubicBezTo>
                  <a:lnTo>
                    <a:pt x="2163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43A68453-55AD-B34D-97D6-126AAF111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D0DC3D4F-65D0-C249-AB0B-8E8489D18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600DDECF-BF8D-E946-B902-2C4FF3F2D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DDD14FDE-81AC-5644-8559-68EEB8A20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9363" y="3159125"/>
              <a:ext cx="869950" cy="793750"/>
            </a:xfrm>
            <a:custGeom>
              <a:avLst/>
              <a:gdLst>
                <a:gd name="T0" fmla="*/ 1486 w 2418"/>
                <a:gd name="T1" fmla="*/ 543 h 2205"/>
                <a:gd name="T2" fmla="*/ 1539 w 2418"/>
                <a:gd name="T3" fmla="*/ 490 h 2205"/>
                <a:gd name="T4" fmla="*/ 2333 w 2418"/>
                <a:gd name="T5" fmla="*/ 490 h 2205"/>
                <a:gd name="T6" fmla="*/ 2417 w 2418"/>
                <a:gd name="T7" fmla="*/ 406 h 2205"/>
                <a:gd name="T8" fmla="*/ 2417 w 2418"/>
                <a:gd name="T9" fmla="*/ 84 h 2205"/>
                <a:gd name="T10" fmla="*/ 2333 w 2418"/>
                <a:gd name="T11" fmla="*/ 0 h 2205"/>
                <a:gd name="T12" fmla="*/ 84 w 2418"/>
                <a:gd name="T13" fmla="*/ 0 h 2205"/>
                <a:gd name="T14" fmla="*/ 0 w 2418"/>
                <a:gd name="T15" fmla="*/ 84 h 2205"/>
                <a:gd name="T16" fmla="*/ 0 w 2418"/>
                <a:gd name="T17" fmla="*/ 406 h 2205"/>
                <a:gd name="T18" fmla="*/ 84 w 2418"/>
                <a:gd name="T19" fmla="*/ 490 h 2205"/>
                <a:gd name="T20" fmla="*/ 878 w 2418"/>
                <a:gd name="T21" fmla="*/ 490 h 2205"/>
                <a:gd name="T22" fmla="*/ 930 w 2418"/>
                <a:gd name="T23" fmla="*/ 543 h 2205"/>
                <a:gd name="T24" fmla="*/ 930 w 2418"/>
                <a:gd name="T25" fmla="*/ 2120 h 2205"/>
                <a:gd name="T26" fmla="*/ 1014 w 2418"/>
                <a:gd name="T27" fmla="*/ 2204 h 2205"/>
                <a:gd name="T28" fmla="*/ 1402 w 2418"/>
                <a:gd name="T29" fmla="*/ 2204 h 2205"/>
                <a:gd name="T30" fmla="*/ 1486 w 2418"/>
                <a:gd name="T31" fmla="*/ 2120 h 2205"/>
                <a:gd name="T32" fmla="*/ 1486 w 2418"/>
                <a:gd name="T33" fmla="*/ 543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8" h="2205">
                  <a:moveTo>
                    <a:pt x="1486" y="543"/>
                  </a:moveTo>
                  <a:cubicBezTo>
                    <a:pt x="1486" y="514"/>
                    <a:pt x="1510" y="490"/>
                    <a:pt x="1539" y="490"/>
                  </a:cubicBezTo>
                  <a:lnTo>
                    <a:pt x="2333" y="490"/>
                  </a:lnTo>
                  <a:cubicBezTo>
                    <a:pt x="2380" y="490"/>
                    <a:pt x="2417" y="451"/>
                    <a:pt x="2417" y="406"/>
                  </a:cubicBezTo>
                  <a:lnTo>
                    <a:pt x="2417" y="84"/>
                  </a:lnTo>
                  <a:cubicBezTo>
                    <a:pt x="2417" y="37"/>
                    <a:pt x="2378" y="0"/>
                    <a:pt x="2333" y="0"/>
                  </a:cubicBezTo>
                  <a:lnTo>
                    <a:pt x="84" y="0"/>
                  </a:lnTo>
                  <a:cubicBezTo>
                    <a:pt x="37" y="0"/>
                    <a:pt x="0" y="39"/>
                    <a:pt x="0" y="84"/>
                  </a:cubicBezTo>
                  <a:lnTo>
                    <a:pt x="0" y="406"/>
                  </a:lnTo>
                  <a:cubicBezTo>
                    <a:pt x="0" y="454"/>
                    <a:pt x="39" y="490"/>
                    <a:pt x="84" y="490"/>
                  </a:cubicBezTo>
                  <a:lnTo>
                    <a:pt x="878" y="490"/>
                  </a:lnTo>
                  <a:cubicBezTo>
                    <a:pt x="907" y="490"/>
                    <a:pt x="930" y="514"/>
                    <a:pt x="930" y="543"/>
                  </a:cubicBezTo>
                  <a:lnTo>
                    <a:pt x="930" y="2120"/>
                  </a:lnTo>
                  <a:cubicBezTo>
                    <a:pt x="930" y="2167"/>
                    <a:pt x="970" y="2204"/>
                    <a:pt x="1014" y="2204"/>
                  </a:cubicBezTo>
                  <a:lnTo>
                    <a:pt x="1402" y="2204"/>
                  </a:lnTo>
                  <a:cubicBezTo>
                    <a:pt x="1450" y="2204"/>
                    <a:pt x="1486" y="2164"/>
                    <a:pt x="1486" y="2120"/>
                  </a:cubicBezTo>
                  <a:lnTo>
                    <a:pt x="1486" y="54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9F2DB374-3C99-714F-91A1-D7FEAC736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7363" y="3146425"/>
              <a:ext cx="952500" cy="819150"/>
            </a:xfrm>
            <a:custGeom>
              <a:avLst/>
              <a:gdLst>
                <a:gd name="T0" fmla="*/ 2050 w 2646"/>
                <a:gd name="T1" fmla="*/ 1416 h 2276"/>
                <a:gd name="T2" fmla="*/ 2087 w 2646"/>
                <a:gd name="T3" fmla="*/ 1379 h 2276"/>
                <a:gd name="T4" fmla="*/ 2087 w 2646"/>
                <a:gd name="T5" fmla="*/ 121 h 2276"/>
                <a:gd name="T6" fmla="*/ 2171 w 2646"/>
                <a:gd name="T7" fmla="*/ 37 h 2276"/>
                <a:gd name="T8" fmla="*/ 2561 w 2646"/>
                <a:gd name="T9" fmla="*/ 37 h 2276"/>
                <a:gd name="T10" fmla="*/ 2645 w 2646"/>
                <a:gd name="T11" fmla="*/ 121 h 2276"/>
                <a:gd name="T12" fmla="*/ 2645 w 2646"/>
                <a:gd name="T13" fmla="*/ 1945 h 2276"/>
                <a:gd name="T14" fmla="*/ 2501 w 2646"/>
                <a:gd name="T15" fmla="*/ 2243 h 2276"/>
                <a:gd name="T16" fmla="*/ 2084 w 2646"/>
                <a:gd name="T17" fmla="*/ 2149 h 2276"/>
                <a:gd name="T18" fmla="*/ 689 w 2646"/>
                <a:gd name="T19" fmla="*/ 934 h 2276"/>
                <a:gd name="T20" fmla="*/ 611 w 2646"/>
                <a:gd name="T21" fmla="*/ 863 h 2276"/>
                <a:gd name="T22" fmla="*/ 592 w 2646"/>
                <a:gd name="T23" fmla="*/ 855 h 2276"/>
                <a:gd name="T24" fmla="*/ 561 w 2646"/>
                <a:gd name="T25" fmla="*/ 886 h 2276"/>
                <a:gd name="T26" fmla="*/ 561 w 2646"/>
                <a:gd name="T27" fmla="*/ 2152 h 2276"/>
                <a:gd name="T28" fmla="*/ 477 w 2646"/>
                <a:gd name="T29" fmla="*/ 2236 h 2276"/>
                <a:gd name="T30" fmla="*/ 84 w 2646"/>
                <a:gd name="T31" fmla="*/ 2236 h 2276"/>
                <a:gd name="T32" fmla="*/ 0 w 2646"/>
                <a:gd name="T33" fmla="*/ 2152 h 2276"/>
                <a:gd name="T34" fmla="*/ 0 w 2646"/>
                <a:gd name="T35" fmla="*/ 331 h 2276"/>
                <a:gd name="T36" fmla="*/ 144 w 2646"/>
                <a:gd name="T37" fmla="*/ 32 h 2276"/>
                <a:gd name="T38" fmla="*/ 561 w 2646"/>
                <a:gd name="T39" fmla="*/ 126 h 2276"/>
                <a:gd name="T40" fmla="*/ 1956 w 2646"/>
                <a:gd name="T41" fmla="*/ 1343 h 2276"/>
                <a:gd name="T42" fmla="*/ 2024 w 2646"/>
                <a:gd name="T43" fmla="*/ 1406 h 2276"/>
                <a:gd name="T44" fmla="*/ 2050 w 2646"/>
                <a:gd name="T45" fmla="*/ 1416 h 2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6" h="2276">
                  <a:moveTo>
                    <a:pt x="2050" y="1416"/>
                  </a:moveTo>
                  <a:cubicBezTo>
                    <a:pt x="2068" y="1416"/>
                    <a:pt x="2087" y="1400"/>
                    <a:pt x="2087" y="1379"/>
                  </a:cubicBezTo>
                  <a:lnTo>
                    <a:pt x="2087" y="121"/>
                  </a:lnTo>
                  <a:cubicBezTo>
                    <a:pt x="2087" y="74"/>
                    <a:pt x="2126" y="37"/>
                    <a:pt x="2171" y="37"/>
                  </a:cubicBezTo>
                  <a:lnTo>
                    <a:pt x="2561" y="37"/>
                  </a:lnTo>
                  <a:cubicBezTo>
                    <a:pt x="2608" y="37"/>
                    <a:pt x="2645" y="76"/>
                    <a:pt x="2645" y="121"/>
                  </a:cubicBezTo>
                  <a:lnTo>
                    <a:pt x="2645" y="1945"/>
                  </a:lnTo>
                  <a:cubicBezTo>
                    <a:pt x="2645" y="2131"/>
                    <a:pt x="2572" y="2212"/>
                    <a:pt x="2501" y="2243"/>
                  </a:cubicBezTo>
                  <a:cubicBezTo>
                    <a:pt x="2430" y="2275"/>
                    <a:pt x="2215" y="2262"/>
                    <a:pt x="2084" y="2149"/>
                  </a:cubicBezTo>
                  <a:cubicBezTo>
                    <a:pt x="1956" y="2036"/>
                    <a:pt x="689" y="934"/>
                    <a:pt x="689" y="934"/>
                  </a:cubicBezTo>
                  <a:cubicBezTo>
                    <a:pt x="689" y="934"/>
                    <a:pt x="616" y="868"/>
                    <a:pt x="611" y="863"/>
                  </a:cubicBezTo>
                  <a:cubicBezTo>
                    <a:pt x="605" y="858"/>
                    <a:pt x="598" y="855"/>
                    <a:pt x="592" y="855"/>
                  </a:cubicBezTo>
                  <a:cubicBezTo>
                    <a:pt x="574" y="855"/>
                    <a:pt x="561" y="868"/>
                    <a:pt x="561" y="886"/>
                  </a:cubicBezTo>
                  <a:lnTo>
                    <a:pt x="561" y="2152"/>
                  </a:lnTo>
                  <a:cubicBezTo>
                    <a:pt x="561" y="2199"/>
                    <a:pt x="522" y="2236"/>
                    <a:pt x="477" y="2236"/>
                  </a:cubicBezTo>
                  <a:lnTo>
                    <a:pt x="84" y="2236"/>
                  </a:lnTo>
                  <a:cubicBezTo>
                    <a:pt x="37" y="2236"/>
                    <a:pt x="0" y="2196"/>
                    <a:pt x="0" y="2152"/>
                  </a:cubicBezTo>
                  <a:lnTo>
                    <a:pt x="0" y="331"/>
                  </a:lnTo>
                  <a:cubicBezTo>
                    <a:pt x="0" y="145"/>
                    <a:pt x="73" y="63"/>
                    <a:pt x="144" y="32"/>
                  </a:cubicBezTo>
                  <a:cubicBezTo>
                    <a:pt x="215" y="0"/>
                    <a:pt x="430" y="13"/>
                    <a:pt x="561" y="126"/>
                  </a:cubicBezTo>
                  <a:cubicBezTo>
                    <a:pt x="692" y="239"/>
                    <a:pt x="1956" y="1343"/>
                    <a:pt x="1956" y="1343"/>
                  </a:cubicBezTo>
                  <a:cubicBezTo>
                    <a:pt x="1956" y="1343"/>
                    <a:pt x="2021" y="1400"/>
                    <a:pt x="2024" y="1406"/>
                  </a:cubicBezTo>
                  <a:cubicBezTo>
                    <a:pt x="2032" y="1411"/>
                    <a:pt x="2040" y="1416"/>
                    <a:pt x="2050" y="14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xmlns="" id="{4DA560CA-6A4B-3844-8E0F-E1088EB66E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3088" y="3146425"/>
              <a:ext cx="950912" cy="819150"/>
            </a:xfrm>
            <a:custGeom>
              <a:avLst/>
              <a:gdLst>
                <a:gd name="T0" fmla="*/ 2047 w 2643"/>
                <a:gd name="T1" fmla="*/ 1416 h 2276"/>
                <a:gd name="T2" fmla="*/ 2084 w 2643"/>
                <a:gd name="T3" fmla="*/ 1379 h 2276"/>
                <a:gd name="T4" fmla="*/ 2084 w 2643"/>
                <a:gd name="T5" fmla="*/ 121 h 2276"/>
                <a:gd name="T6" fmla="*/ 2168 w 2643"/>
                <a:gd name="T7" fmla="*/ 37 h 2276"/>
                <a:gd name="T8" fmla="*/ 2559 w 2643"/>
                <a:gd name="T9" fmla="*/ 37 h 2276"/>
                <a:gd name="T10" fmla="*/ 2642 w 2643"/>
                <a:gd name="T11" fmla="*/ 121 h 2276"/>
                <a:gd name="T12" fmla="*/ 2642 w 2643"/>
                <a:gd name="T13" fmla="*/ 1945 h 2276"/>
                <a:gd name="T14" fmla="*/ 2498 w 2643"/>
                <a:gd name="T15" fmla="*/ 2243 h 2276"/>
                <a:gd name="T16" fmla="*/ 2081 w 2643"/>
                <a:gd name="T17" fmla="*/ 2149 h 2276"/>
                <a:gd name="T18" fmla="*/ 687 w 2643"/>
                <a:gd name="T19" fmla="*/ 934 h 2276"/>
                <a:gd name="T20" fmla="*/ 608 w 2643"/>
                <a:gd name="T21" fmla="*/ 863 h 2276"/>
                <a:gd name="T22" fmla="*/ 590 w 2643"/>
                <a:gd name="T23" fmla="*/ 855 h 2276"/>
                <a:gd name="T24" fmla="*/ 558 w 2643"/>
                <a:gd name="T25" fmla="*/ 886 h 2276"/>
                <a:gd name="T26" fmla="*/ 558 w 2643"/>
                <a:gd name="T27" fmla="*/ 2152 h 2276"/>
                <a:gd name="T28" fmla="*/ 474 w 2643"/>
                <a:gd name="T29" fmla="*/ 2236 h 2276"/>
                <a:gd name="T30" fmla="*/ 84 w 2643"/>
                <a:gd name="T31" fmla="*/ 2236 h 2276"/>
                <a:gd name="T32" fmla="*/ 0 w 2643"/>
                <a:gd name="T33" fmla="*/ 2152 h 2276"/>
                <a:gd name="T34" fmla="*/ 0 w 2643"/>
                <a:gd name="T35" fmla="*/ 331 h 2276"/>
                <a:gd name="T36" fmla="*/ 144 w 2643"/>
                <a:gd name="T37" fmla="*/ 32 h 2276"/>
                <a:gd name="T38" fmla="*/ 561 w 2643"/>
                <a:gd name="T39" fmla="*/ 126 h 2276"/>
                <a:gd name="T40" fmla="*/ 1956 w 2643"/>
                <a:gd name="T41" fmla="*/ 1343 h 2276"/>
                <a:gd name="T42" fmla="*/ 2021 w 2643"/>
                <a:gd name="T43" fmla="*/ 1406 h 2276"/>
                <a:gd name="T44" fmla="*/ 2047 w 2643"/>
                <a:gd name="T45" fmla="*/ 1416 h 2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3" h="2276">
                  <a:moveTo>
                    <a:pt x="2047" y="1416"/>
                  </a:moveTo>
                  <a:cubicBezTo>
                    <a:pt x="2068" y="1416"/>
                    <a:pt x="2084" y="1400"/>
                    <a:pt x="2084" y="1379"/>
                  </a:cubicBezTo>
                  <a:lnTo>
                    <a:pt x="2084" y="121"/>
                  </a:lnTo>
                  <a:cubicBezTo>
                    <a:pt x="2084" y="74"/>
                    <a:pt x="2123" y="37"/>
                    <a:pt x="2168" y="37"/>
                  </a:cubicBezTo>
                  <a:lnTo>
                    <a:pt x="2559" y="37"/>
                  </a:lnTo>
                  <a:cubicBezTo>
                    <a:pt x="2606" y="37"/>
                    <a:pt x="2642" y="76"/>
                    <a:pt x="2642" y="121"/>
                  </a:cubicBezTo>
                  <a:lnTo>
                    <a:pt x="2642" y="1945"/>
                  </a:lnTo>
                  <a:cubicBezTo>
                    <a:pt x="2642" y="2131"/>
                    <a:pt x="2569" y="2212"/>
                    <a:pt x="2498" y="2243"/>
                  </a:cubicBezTo>
                  <a:cubicBezTo>
                    <a:pt x="2427" y="2275"/>
                    <a:pt x="2212" y="2262"/>
                    <a:pt x="2081" y="2149"/>
                  </a:cubicBezTo>
                  <a:cubicBezTo>
                    <a:pt x="1953" y="2036"/>
                    <a:pt x="687" y="934"/>
                    <a:pt x="687" y="934"/>
                  </a:cubicBezTo>
                  <a:cubicBezTo>
                    <a:pt x="687" y="934"/>
                    <a:pt x="613" y="868"/>
                    <a:pt x="608" y="863"/>
                  </a:cubicBezTo>
                  <a:cubicBezTo>
                    <a:pt x="603" y="858"/>
                    <a:pt x="595" y="855"/>
                    <a:pt x="590" y="855"/>
                  </a:cubicBezTo>
                  <a:cubicBezTo>
                    <a:pt x="571" y="855"/>
                    <a:pt x="558" y="868"/>
                    <a:pt x="558" y="886"/>
                  </a:cubicBezTo>
                  <a:lnTo>
                    <a:pt x="558" y="2152"/>
                  </a:lnTo>
                  <a:cubicBezTo>
                    <a:pt x="558" y="2199"/>
                    <a:pt x="519" y="2236"/>
                    <a:pt x="474" y="2236"/>
                  </a:cubicBezTo>
                  <a:lnTo>
                    <a:pt x="84" y="2236"/>
                  </a:lnTo>
                  <a:cubicBezTo>
                    <a:pt x="37" y="2236"/>
                    <a:pt x="0" y="2196"/>
                    <a:pt x="0" y="2152"/>
                  </a:cubicBezTo>
                  <a:lnTo>
                    <a:pt x="0" y="331"/>
                  </a:lnTo>
                  <a:cubicBezTo>
                    <a:pt x="0" y="145"/>
                    <a:pt x="73" y="63"/>
                    <a:pt x="144" y="32"/>
                  </a:cubicBezTo>
                  <a:cubicBezTo>
                    <a:pt x="215" y="0"/>
                    <a:pt x="430" y="13"/>
                    <a:pt x="561" y="126"/>
                  </a:cubicBezTo>
                  <a:cubicBezTo>
                    <a:pt x="689" y="239"/>
                    <a:pt x="1956" y="1343"/>
                    <a:pt x="1956" y="1343"/>
                  </a:cubicBezTo>
                  <a:cubicBezTo>
                    <a:pt x="1956" y="1343"/>
                    <a:pt x="2016" y="1400"/>
                    <a:pt x="2021" y="1406"/>
                  </a:cubicBezTo>
                  <a:cubicBezTo>
                    <a:pt x="2029" y="1411"/>
                    <a:pt x="2037" y="1416"/>
                    <a:pt x="2047" y="14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xmlns="" id="{C775AE05-31C4-7842-B6A7-FF53DBC04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9088" y="3159125"/>
              <a:ext cx="201612" cy="793750"/>
            </a:xfrm>
            <a:custGeom>
              <a:avLst/>
              <a:gdLst>
                <a:gd name="T0" fmla="*/ 0 w 560"/>
                <a:gd name="T1" fmla="*/ 84 h 2205"/>
                <a:gd name="T2" fmla="*/ 84 w 560"/>
                <a:gd name="T3" fmla="*/ 0 h 2205"/>
                <a:gd name="T4" fmla="*/ 475 w 560"/>
                <a:gd name="T5" fmla="*/ 0 h 2205"/>
                <a:gd name="T6" fmla="*/ 559 w 560"/>
                <a:gd name="T7" fmla="*/ 84 h 2205"/>
                <a:gd name="T8" fmla="*/ 559 w 560"/>
                <a:gd name="T9" fmla="*/ 2120 h 2205"/>
                <a:gd name="T10" fmla="*/ 475 w 560"/>
                <a:gd name="T11" fmla="*/ 2204 h 2205"/>
                <a:gd name="T12" fmla="*/ 84 w 560"/>
                <a:gd name="T13" fmla="*/ 2204 h 2205"/>
                <a:gd name="T14" fmla="*/ 0 w 560"/>
                <a:gd name="T15" fmla="*/ 2120 h 2205"/>
                <a:gd name="T16" fmla="*/ 0 w 560"/>
                <a:gd name="T17" fmla="*/ 84 h 2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05">
                  <a:moveTo>
                    <a:pt x="0" y="84"/>
                  </a:moveTo>
                  <a:cubicBezTo>
                    <a:pt x="0" y="37"/>
                    <a:pt x="40" y="0"/>
                    <a:pt x="84" y="0"/>
                  </a:cubicBezTo>
                  <a:lnTo>
                    <a:pt x="475" y="0"/>
                  </a:lnTo>
                  <a:cubicBezTo>
                    <a:pt x="522" y="0"/>
                    <a:pt x="559" y="39"/>
                    <a:pt x="559" y="84"/>
                  </a:cubicBezTo>
                  <a:lnTo>
                    <a:pt x="559" y="2120"/>
                  </a:lnTo>
                  <a:cubicBezTo>
                    <a:pt x="559" y="2167"/>
                    <a:pt x="519" y="2204"/>
                    <a:pt x="475" y="2204"/>
                  </a:cubicBezTo>
                  <a:lnTo>
                    <a:pt x="84" y="2204"/>
                  </a:lnTo>
                  <a:cubicBezTo>
                    <a:pt x="37" y="2204"/>
                    <a:pt x="0" y="2164"/>
                    <a:pt x="0" y="2120"/>
                  </a:cubicBezTo>
                  <a:lnTo>
                    <a:pt x="0" y="8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xmlns="" id="{80842B31-E7A5-5A41-A7CB-EEC1A3CC3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9438" y="3155950"/>
              <a:ext cx="1196975" cy="798513"/>
            </a:xfrm>
            <a:custGeom>
              <a:avLst/>
              <a:gdLst>
                <a:gd name="T0" fmla="*/ 1931 w 3324"/>
                <a:gd name="T1" fmla="*/ 141 h 2217"/>
                <a:gd name="T2" fmla="*/ 1662 w 3324"/>
                <a:gd name="T3" fmla="*/ 0 h 2217"/>
                <a:gd name="T4" fmla="*/ 1392 w 3324"/>
                <a:gd name="T5" fmla="*/ 141 h 2217"/>
                <a:gd name="T6" fmla="*/ 13 w 3324"/>
                <a:gd name="T7" fmla="*/ 2130 h 2217"/>
                <a:gd name="T8" fmla="*/ 0 w 3324"/>
                <a:gd name="T9" fmla="*/ 2164 h 2217"/>
                <a:gd name="T10" fmla="*/ 53 w 3324"/>
                <a:gd name="T11" fmla="*/ 2216 h 2217"/>
                <a:gd name="T12" fmla="*/ 556 w 3324"/>
                <a:gd name="T13" fmla="*/ 2216 h 2217"/>
                <a:gd name="T14" fmla="*/ 601 w 3324"/>
                <a:gd name="T15" fmla="*/ 2190 h 2217"/>
                <a:gd name="T16" fmla="*/ 957 w 3324"/>
                <a:gd name="T17" fmla="*/ 1675 h 2217"/>
                <a:gd name="T18" fmla="*/ 1004 w 3324"/>
                <a:gd name="T19" fmla="*/ 1646 h 2217"/>
                <a:gd name="T20" fmla="*/ 2319 w 3324"/>
                <a:gd name="T21" fmla="*/ 1646 h 2217"/>
                <a:gd name="T22" fmla="*/ 2366 w 3324"/>
                <a:gd name="T23" fmla="*/ 1675 h 2217"/>
                <a:gd name="T24" fmla="*/ 2723 w 3324"/>
                <a:gd name="T25" fmla="*/ 2190 h 2217"/>
                <a:gd name="T26" fmla="*/ 2768 w 3324"/>
                <a:gd name="T27" fmla="*/ 2216 h 2217"/>
                <a:gd name="T28" fmla="*/ 3271 w 3324"/>
                <a:gd name="T29" fmla="*/ 2216 h 2217"/>
                <a:gd name="T30" fmla="*/ 3323 w 3324"/>
                <a:gd name="T31" fmla="*/ 2164 h 2217"/>
                <a:gd name="T32" fmla="*/ 3310 w 3324"/>
                <a:gd name="T33" fmla="*/ 2130 h 2217"/>
                <a:gd name="T34" fmla="*/ 1931 w 3324"/>
                <a:gd name="T35" fmla="*/ 141 h 2217"/>
                <a:gd name="T36" fmla="*/ 1377 w 3324"/>
                <a:gd name="T37" fmla="*/ 1153 h 2217"/>
                <a:gd name="T38" fmla="*/ 1345 w 3324"/>
                <a:gd name="T39" fmla="*/ 1122 h 2217"/>
                <a:gd name="T40" fmla="*/ 1353 w 3324"/>
                <a:gd name="T41" fmla="*/ 1101 h 2217"/>
                <a:gd name="T42" fmla="*/ 1633 w 3324"/>
                <a:gd name="T43" fmla="*/ 697 h 2217"/>
                <a:gd name="T44" fmla="*/ 1639 w 3324"/>
                <a:gd name="T45" fmla="*/ 692 h 2217"/>
                <a:gd name="T46" fmla="*/ 1644 w 3324"/>
                <a:gd name="T47" fmla="*/ 686 h 2217"/>
                <a:gd name="T48" fmla="*/ 1657 w 3324"/>
                <a:gd name="T49" fmla="*/ 684 h 2217"/>
                <a:gd name="T50" fmla="*/ 1660 w 3324"/>
                <a:gd name="T51" fmla="*/ 684 h 2217"/>
                <a:gd name="T52" fmla="*/ 1662 w 3324"/>
                <a:gd name="T53" fmla="*/ 684 h 2217"/>
                <a:gd name="T54" fmla="*/ 1675 w 3324"/>
                <a:gd name="T55" fmla="*/ 686 h 2217"/>
                <a:gd name="T56" fmla="*/ 1681 w 3324"/>
                <a:gd name="T57" fmla="*/ 692 h 2217"/>
                <a:gd name="T58" fmla="*/ 1686 w 3324"/>
                <a:gd name="T59" fmla="*/ 697 h 2217"/>
                <a:gd name="T60" fmla="*/ 1965 w 3324"/>
                <a:gd name="T61" fmla="*/ 1101 h 2217"/>
                <a:gd name="T62" fmla="*/ 1973 w 3324"/>
                <a:gd name="T63" fmla="*/ 1122 h 2217"/>
                <a:gd name="T64" fmla="*/ 1944 w 3324"/>
                <a:gd name="T65" fmla="*/ 1153 h 2217"/>
                <a:gd name="T66" fmla="*/ 1377 w 3324"/>
                <a:gd name="T67" fmla="*/ 1153 h 2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24" h="2217">
                  <a:moveTo>
                    <a:pt x="1931" y="141"/>
                  </a:moveTo>
                  <a:cubicBezTo>
                    <a:pt x="1871" y="55"/>
                    <a:pt x="1774" y="0"/>
                    <a:pt x="1662" y="0"/>
                  </a:cubicBezTo>
                  <a:cubicBezTo>
                    <a:pt x="1549" y="0"/>
                    <a:pt x="1450" y="57"/>
                    <a:pt x="1392" y="141"/>
                  </a:cubicBezTo>
                  <a:lnTo>
                    <a:pt x="13" y="2130"/>
                  </a:lnTo>
                  <a:cubicBezTo>
                    <a:pt x="5" y="2138"/>
                    <a:pt x="0" y="2151"/>
                    <a:pt x="0" y="2164"/>
                  </a:cubicBezTo>
                  <a:cubicBezTo>
                    <a:pt x="0" y="2193"/>
                    <a:pt x="24" y="2216"/>
                    <a:pt x="53" y="2216"/>
                  </a:cubicBezTo>
                  <a:lnTo>
                    <a:pt x="556" y="2216"/>
                  </a:lnTo>
                  <a:cubicBezTo>
                    <a:pt x="574" y="2216"/>
                    <a:pt x="593" y="2206"/>
                    <a:pt x="601" y="2190"/>
                  </a:cubicBezTo>
                  <a:lnTo>
                    <a:pt x="957" y="1675"/>
                  </a:lnTo>
                  <a:cubicBezTo>
                    <a:pt x="965" y="1656"/>
                    <a:pt x="983" y="1646"/>
                    <a:pt x="1004" y="1646"/>
                  </a:cubicBezTo>
                  <a:lnTo>
                    <a:pt x="2319" y="1646"/>
                  </a:lnTo>
                  <a:cubicBezTo>
                    <a:pt x="2340" y="1646"/>
                    <a:pt x="2359" y="1659"/>
                    <a:pt x="2366" y="1675"/>
                  </a:cubicBezTo>
                  <a:lnTo>
                    <a:pt x="2723" y="2190"/>
                  </a:lnTo>
                  <a:cubicBezTo>
                    <a:pt x="2731" y="2206"/>
                    <a:pt x="2749" y="2216"/>
                    <a:pt x="2768" y="2216"/>
                  </a:cubicBezTo>
                  <a:lnTo>
                    <a:pt x="3271" y="2216"/>
                  </a:lnTo>
                  <a:cubicBezTo>
                    <a:pt x="3300" y="2216"/>
                    <a:pt x="3323" y="2193"/>
                    <a:pt x="3323" y="2164"/>
                  </a:cubicBezTo>
                  <a:cubicBezTo>
                    <a:pt x="3321" y="2151"/>
                    <a:pt x="3315" y="2138"/>
                    <a:pt x="3310" y="2130"/>
                  </a:cubicBezTo>
                  <a:lnTo>
                    <a:pt x="1931" y="141"/>
                  </a:lnTo>
                  <a:close/>
                  <a:moveTo>
                    <a:pt x="1377" y="1153"/>
                  </a:moveTo>
                  <a:cubicBezTo>
                    <a:pt x="1358" y="1153"/>
                    <a:pt x="1345" y="1140"/>
                    <a:pt x="1345" y="1122"/>
                  </a:cubicBezTo>
                  <a:cubicBezTo>
                    <a:pt x="1345" y="1114"/>
                    <a:pt x="1348" y="1106"/>
                    <a:pt x="1353" y="1101"/>
                  </a:cubicBezTo>
                  <a:lnTo>
                    <a:pt x="1633" y="697"/>
                  </a:lnTo>
                  <a:lnTo>
                    <a:pt x="1639" y="692"/>
                  </a:lnTo>
                  <a:lnTo>
                    <a:pt x="1644" y="686"/>
                  </a:lnTo>
                  <a:cubicBezTo>
                    <a:pt x="1647" y="684"/>
                    <a:pt x="1652" y="684"/>
                    <a:pt x="1657" y="684"/>
                  </a:cubicBezTo>
                  <a:lnTo>
                    <a:pt x="1660" y="684"/>
                  </a:lnTo>
                  <a:lnTo>
                    <a:pt x="1662" y="684"/>
                  </a:lnTo>
                  <a:cubicBezTo>
                    <a:pt x="1668" y="684"/>
                    <a:pt x="1670" y="684"/>
                    <a:pt x="1675" y="686"/>
                  </a:cubicBezTo>
                  <a:cubicBezTo>
                    <a:pt x="1678" y="686"/>
                    <a:pt x="1678" y="689"/>
                    <a:pt x="1681" y="692"/>
                  </a:cubicBezTo>
                  <a:cubicBezTo>
                    <a:pt x="1683" y="694"/>
                    <a:pt x="1686" y="694"/>
                    <a:pt x="1686" y="697"/>
                  </a:cubicBezTo>
                  <a:lnTo>
                    <a:pt x="1965" y="1101"/>
                  </a:lnTo>
                  <a:cubicBezTo>
                    <a:pt x="1971" y="1106"/>
                    <a:pt x="1973" y="1114"/>
                    <a:pt x="1973" y="1122"/>
                  </a:cubicBezTo>
                  <a:cubicBezTo>
                    <a:pt x="1976" y="1140"/>
                    <a:pt x="1963" y="1153"/>
                    <a:pt x="1944" y="1153"/>
                  </a:cubicBezTo>
                  <a:lnTo>
                    <a:pt x="1377" y="115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latin typeface="Malgun Gothic" panose="020B0503020000020004" pitchFamily="34" charset="-127"/>
              </a:endParaRPr>
            </a:p>
          </p:txBody>
        </p:sp>
      </p:grpSp>
      <p:pic>
        <p:nvPicPr>
          <p:cNvPr id="24" name="그림 23">
            <a:extLst>
              <a:ext uri="{FF2B5EF4-FFF2-40B4-BE49-F238E27FC236}">
                <a16:creationId xmlns:a16="http://schemas.microsoft.com/office/drawing/2014/main" xmlns="" id="{B618BAB1-8077-5348-A574-F7B0B8FDD1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1107" y="1642845"/>
            <a:ext cx="3726586" cy="93313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4DC8FD4-62DB-584F-9D14-1BA06A693107}"/>
              </a:ext>
            </a:extLst>
          </p:cNvPr>
          <p:cNvSpPr txBox="1"/>
          <p:nvPr/>
        </p:nvSpPr>
        <p:spPr>
          <a:xfrm>
            <a:off x="1681107" y="5008143"/>
            <a:ext cx="1588640" cy="783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ko-KR" sz="16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Nutanix Korea</a:t>
            </a:r>
          </a:p>
          <a:p>
            <a:pPr>
              <a:lnSpc>
                <a:spcPct val="150000"/>
              </a:lnSpc>
            </a:pPr>
            <a:r>
              <a:rPr kumimoji="1" lang="en-US" altLang="ko-KR" sz="16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2020. 05</a:t>
            </a:r>
            <a:endParaRPr kumimoji="1" lang="x-none" altLang="en-US" sz="16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5007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xmlns="" id="{3D13B3AB-BC12-8F40-A3FE-2BE2675FC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altLang="x-none" sz="3600" dirty="0">
                <a:ea typeface="Malgun Gothic" panose="020B0503020000020004" pitchFamily="34" charset="-127"/>
              </a:rPr>
              <a:t>Frame</a:t>
            </a:r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에 대한 이해</a:t>
            </a:r>
            <a:endParaRPr lang="en-US" sz="3600" dirty="0"/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xmlns="" id="{C6E40E63-423A-284E-9734-258514CE92B9}"/>
              </a:ext>
            </a:extLst>
          </p:cNvPr>
          <p:cNvSpPr/>
          <p:nvPr/>
        </p:nvSpPr>
        <p:spPr>
          <a:xfrm>
            <a:off x="625267" y="1079172"/>
            <a:ext cx="103446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Xi Frame 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은</a:t>
            </a: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“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소프트웨어</a:t>
            </a: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”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가 아닌</a:t>
            </a: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“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서비스</a:t>
            </a: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”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이다</a:t>
            </a:r>
            <a:r>
              <a:rPr lang="en-US" altLang="ko-KR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/>
            </a:r>
            <a:br>
              <a:rPr 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endParaRPr lang="en-US" sz="28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1E7C8917-C6AC-8A4E-B89C-40364F9D481A}"/>
              </a:ext>
            </a:extLst>
          </p:cNvPr>
          <p:cNvGrpSpPr/>
          <p:nvPr/>
        </p:nvGrpSpPr>
        <p:grpSpPr>
          <a:xfrm>
            <a:off x="730610" y="2033279"/>
            <a:ext cx="5527067" cy="3730177"/>
            <a:chOff x="2273327" y="1522990"/>
            <a:chExt cx="8833337" cy="5680935"/>
          </a:xfrm>
        </p:grpSpPr>
        <p:sp>
          <p:nvSpPr>
            <p:cNvPr id="35" name="Rectangle 37">
              <a:extLst>
                <a:ext uri="{FF2B5EF4-FFF2-40B4-BE49-F238E27FC236}">
                  <a16:creationId xmlns:a16="http://schemas.microsoft.com/office/drawing/2014/main" xmlns="" id="{DA8493FC-9C28-0943-A7F2-7EC457FB1725}"/>
                </a:ext>
              </a:extLst>
            </p:cNvPr>
            <p:cNvSpPr/>
            <p:nvPr/>
          </p:nvSpPr>
          <p:spPr>
            <a:xfrm>
              <a:off x="6715291" y="2688100"/>
              <a:ext cx="1490716" cy="4810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Frame</a:t>
              </a:r>
              <a:endParaRPr 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36" name="Picture 40">
              <a:extLst>
                <a:ext uri="{FF2B5EF4-FFF2-40B4-BE49-F238E27FC236}">
                  <a16:creationId xmlns:a16="http://schemas.microsoft.com/office/drawing/2014/main" xmlns="" id="{01CF0711-D59B-024B-AB02-09E5F13064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93904" y="1522990"/>
              <a:ext cx="1133490" cy="1241238"/>
            </a:xfrm>
            <a:prstGeom prst="rect">
              <a:avLst/>
            </a:prstGeom>
          </p:spPr>
        </p:pic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xmlns="" id="{1C92C471-CB4E-5441-BCE8-AFF0C2501AC7}"/>
                </a:ext>
              </a:extLst>
            </p:cNvPr>
            <p:cNvGrpSpPr/>
            <p:nvPr/>
          </p:nvGrpSpPr>
          <p:grpSpPr>
            <a:xfrm>
              <a:off x="2273327" y="3295474"/>
              <a:ext cx="8833337" cy="3908451"/>
              <a:chOff x="2273327" y="3295474"/>
              <a:chExt cx="8833337" cy="3908451"/>
            </a:xfrm>
          </p:grpSpPr>
          <p:pic>
            <p:nvPicPr>
              <p:cNvPr id="43" name="Picture 23">
                <a:extLst>
                  <a:ext uri="{FF2B5EF4-FFF2-40B4-BE49-F238E27FC236}">
                    <a16:creationId xmlns:a16="http://schemas.microsoft.com/office/drawing/2014/main" xmlns="" id="{F9236ACE-2621-A849-89A3-2EA3B08141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273327" y="4321766"/>
                <a:ext cx="1622053" cy="1726236"/>
              </a:xfrm>
              <a:prstGeom prst="rect">
                <a:avLst/>
              </a:prstGeom>
            </p:spPr>
          </p:pic>
          <p:pic>
            <p:nvPicPr>
              <p:cNvPr id="44" name="Picture 27">
                <a:extLst>
                  <a:ext uri="{FF2B5EF4-FFF2-40B4-BE49-F238E27FC236}">
                    <a16:creationId xmlns:a16="http://schemas.microsoft.com/office/drawing/2014/main" xmlns="" id="{C56B0522-88B4-F648-9301-A692D2D6C57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65239" y="4321766"/>
                <a:ext cx="1622053" cy="1726236"/>
              </a:xfrm>
              <a:prstGeom prst="rect">
                <a:avLst/>
              </a:prstGeom>
            </p:spPr>
          </p:pic>
          <p:pic>
            <p:nvPicPr>
              <p:cNvPr id="45" name="Picture 28">
                <a:extLst>
                  <a:ext uri="{FF2B5EF4-FFF2-40B4-BE49-F238E27FC236}">
                    <a16:creationId xmlns:a16="http://schemas.microsoft.com/office/drawing/2014/main" xmlns="" id="{44257CEC-D680-0743-BA27-6327D55B58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37648" y="4321766"/>
                <a:ext cx="1622053" cy="1726236"/>
              </a:xfrm>
              <a:prstGeom prst="rect">
                <a:avLst/>
              </a:prstGeom>
            </p:spPr>
          </p:pic>
          <p:pic>
            <p:nvPicPr>
              <p:cNvPr id="46" name="Picture 29">
                <a:extLst>
                  <a:ext uri="{FF2B5EF4-FFF2-40B4-BE49-F238E27FC236}">
                    <a16:creationId xmlns:a16="http://schemas.microsoft.com/office/drawing/2014/main" xmlns="" id="{858B37CB-3CE6-AA46-BA81-E412894770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3477" y="5395666"/>
                <a:ext cx="582195" cy="582195"/>
              </a:xfrm>
              <a:prstGeom prst="rect">
                <a:avLst/>
              </a:prstGeom>
            </p:spPr>
          </p:pic>
          <p:pic>
            <p:nvPicPr>
              <p:cNvPr id="47" name="Picture 30">
                <a:extLst>
                  <a:ext uri="{FF2B5EF4-FFF2-40B4-BE49-F238E27FC236}">
                    <a16:creationId xmlns:a16="http://schemas.microsoft.com/office/drawing/2014/main" xmlns="" id="{84425348-8212-7D45-B936-2309F02EE3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948162" y="5538159"/>
                <a:ext cx="677633" cy="405224"/>
              </a:xfrm>
              <a:prstGeom prst="rect">
                <a:avLst/>
              </a:prstGeom>
            </p:spPr>
          </p:pic>
          <p:pic>
            <p:nvPicPr>
              <p:cNvPr id="48" name="Picture 31">
                <a:extLst>
                  <a:ext uri="{FF2B5EF4-FFF2-40B4-BE49-F238E27FC236}">
                    <a16:creationId xmlns:a16="http://schemas.microsoft.com/office/drawing/2014/main" xmlns="" id="{2C0CBC0F-ED33-3545-8C8C-E037F28FD1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891509" y="5523188"/>
                <a:ext cx="1059039" cy="306062"/>
              </a:xfrm>
              <a:prstGeom prst="rect">
                <a:avLst/>
              </a:prstGeom>
            </p:spPr>
          </p:pic>
          <p:cxnSp>
            <p:nvCxnSpPr>
              <p:cNvPr id="49" name="Straight Connector 32">
                <a:extLst>
                  <a:ext uri="{FF2B5EF4-FFF2-40B4-BE49-F238E27FC236}">
                    <a16:creationId xmlns:a16="http://schemas.microsoft.com/office/drawing/2014/main" xmlns="" id="{21FE9B70-0B59-D94F-8F58-6674B23C9EF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3074796" y="3624842"/>
                <a:ext cx="6591596" cy="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0" name="Straight Connector 33">
                <a:extLst>
                  <a:ext uri="{FF2B5EF4-FFF2-40B4-BE49-F238E27FC236}">
                    <a16:creationId xmlns:a16="http://schemas.microsoft.com/office/drawing/2014/main" xmlns="" id="{C984AA2F-B67E-334F-BF55-65B6335BE2B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460649" y="3295474"/>
                <a:ext cx="1401" cy="32281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1" name="Straight Connector 34">
                <a:extLst>
                  <a:ext uri="{FF2B5EF4-FFF2-40B4-BE49-F238E27FC236}">
                    <a16:creationId xmlns:a16="http://schemas.microsoft.com/office/drawing/2014/main" xmlns="" id="{F825CDB7-EA6A-0845-B123-F9603791684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283357" y="3631489"/>
                <a:ext cx="0" cy="54462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2" name="Straight Connector 35">
                <a:extLst>
                  <a:ext uri="{FF2B5EF4-FFF2-40B4-BE49-F238E27FC236}">
                    <a16:creationId xmlns:a16="http://schemas.microsoft.com/office/drawing/2014/main" xmlns="" id="{58E3DE07-9E15-F944-870F-A7D4E63C047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460696" y="3631489"/>
                <a:ext cx="0" cy="54462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3" name="Straight Connector 36">
                <a:extLst>
                  <a:ext uri="{FF2B5EF4-FFF2-40B4-BE49-F238E27FC236}">
                    <a16:creationId xmlns:a16="http://schemas.microsoft.com/office/drawing/2014/main" xmlns="" id="{E3B59B72-0D63-ED46-9AC1-6B307424A6C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9656231" y="3631489"/>
                <a:ext cx="0" cy="54462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9" name="Rectangle 41">
                <a:extLst>
                  <a:ext uri="{FF2B5EF4-FFF2-40B4-BE49-F238E27FC236}">
                    <a16:creationId xmlns:a16="http://schemas.microsoft.com/office/drawing/2014/main" xmlns="" id="{1FB1C704-AF2A-0B4A-989D-CB3D152E5348}"/>
                  </a:ext>
                </a:extLst>
              </p:cNvPr>
              <p:cNvSpPr/>
              <p:nvPr/>
            </p:nvSpPr>
            <p:spPr>
              <a:xfrm>
                <a:off x="2782826" y="6078965"/>
                <a:ext cx="939790" cy="4687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IaaS</a:t>
                </a:r>
              </a:p>
            </p:txBody>
          </p:sp>
          <p:sp>
            <p:nvSpPr>
              <p:cNvPr id="40" name="Rectangle 42">
                <a:extLst>
                  <a:ext uri="{FF2B5EF4-FFF2-40B4-BE49-F238E27FC236}">
                    <a16:creationId xmlns:a16="http://schemas.microsoft.com/office/drawing/2014/main" xmlns="" id="{54077EEF-4F5A-B74C-A640-4D215E5BA2FE}"/>
                  </a:ext>
                </a:extLst>
              </p:cNvPr>
              <p:cNvSpPr/>
              <p:nvPr/>
            </p:nvSpPr>
            <p:spPr>
              <a:xfrm>
                <a:off x="4951133" y="6064624"/>
                <a:ext cx="939790" cy="4687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IaaS</a:t>
                </a:r>
              </a:p>
            </p:txBody>
          </p:sp>
          <p:sp>
            <p:nvSpPr>
              <p:cNvPr id="41" name="Rectangle 43">
                <a:extLst>
                  <a:ext uri="{FF2B5EF4-FFF2-40B4-BE49-F238E27FC236}">
                    <a16:creationId xmlns:a16="http://schemas.microsoft.com/office/drawing/2014/main" xmlns="" id="{8DD530F0-FDC2-BD49-A852-9AA2ECB49BC9}"/>
                  </a:ext>
                </a:extLst>
              </p:cNvPr>
              <p:cNvSpPr/>
              <p:nvPr/>
            </p:nvSpPr>
            <p:spPr>
              <a:xfrm>
                <a:off x="8562483" y="6078965"/>
                <a:ext cx="2544181" cy="11249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Private Cloud</a:t>
                </a:r>
              </a:p>
              <a:p>
                <a:pPr algn="ctr"/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(on Nutanix AHV)</a:t>
                </a:r>
              </a:p>
            </p:txBody>
          </p:sp>
          <p:pic>
            <p:nvPicPr>
              <p:cNvPr id="71" name="Picture 27">
                <a:extLst>
                  <a:ext uri="{FF2B5EF4-FFF2-40B4-BE49-F238E27FC236}">
                    <a16:creationId xmlns:a16="http://schemas.microsoft.com/office/drawing/2014/main" xmlns="" id="{4AAEB038-1772-A641-BD8E-01551A9D92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55784" y="4321766"/>
                <a:ext cx="1622053" cy="1726236"/>
              </a:xfrm>
              <a:prstGeom prst="rect">
                <a:avLst/>
              </a:prstGeom>
            </p:spPr>
          </p:pic>
          <p:sp>
            <p:nvSpPr>
              <p:cNvPr id="73" name="Rectangle 42">
                <a:extLst>
                  <a:ext uri="{FF2B5EF4-FFF2-40B4-BE49-F238E27FC236}">
                    <a16:creationId xmlns:a16="http://schemas.microsoft.com/office/drawing/2014/main" xmlns="" id="{708180A7-A04C-D84D-86A6-88C23F065A41}"/>
                  </a:ext>
                </a:extLst>
              </p:cNvPr>
              <p:cNvSpPr/>
              <p:nvPr/>
            </p:nvSpPr>
            <p:spPr>
              <a:xfrm>
                <a:off x="7141678" y="6064627"/>
                <a:ext cx="939790" cy="4687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400" dirty="0">
                    <a:latin typeface="Malgun Gothic" panose="020B0503020000020004" pitchFamily="34" charset="-127"/>
                    <a:ea typeface="Malgun Gothic" panose="020B0503020000020004" pitchFamily="34" charset="-127"/>
                  </a:rPr>
                  <a:t>IaaS</a:t>
                </a:r>
              </a:p>
            </p:txBody>
          </p:sp>
          <p:cxnSp>
            <p:nvCxnSpPr>
              <p:cNvPr id="74" name="Straight Connector 34">
                <a:extLst>
                  <a:ext uri="{FF2B5EF4-FFF2-40B4-BE49-F238E27FC236}">
                    <a16:creationId xmlns:a16="http://schemas.microsoft.com/office/drawing/2014/main" xmlns="" id="{28D67593-338D-3048-8672-54950AB32A5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084844" y="3618284"/>
                <a:ext cx="0" cy="544620"/>
              </a:xfrm>
              <a:prstGeom prst="line">
                <a:avLst/>
              </a:prstGeom>
              <a:solidFill>
                <a:srgbClr val="0095D3"/>
              </a:solidFill>
              <a:ln w="25400" cap="flat" cmpd="sng" algn="ctr">
                <a:solidFill>
                  <a:schemeClr val="accent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pic>
            <p:nvPicPr>
              <p:cNvPr id="75" name="Picture 25">
                <a:extLst>
                  <a:ext uri="{FF2B5EF4-FFF2-40B4-BE49-F238E27FC236}">
                    <a16:creationId xmlns:a16="http://schemas.microsoft.com/office/drawing/2014/main" xmlns="" id="{1485F7CB-46DD-BF46-88AF-A3081A993A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81273" y="5395666"/>
                <a:ext cx="660599" cy="478067"/>
              </a:xfrm>
              <a:prstGeom prst="rect">
                <a:avLst/>
              </a:prstGeom>
            </p:spPr>
          </p:pic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2F135703-9D63-AA4A-9D59-8F0F747EF9D7}"/>
              </a:ext>
            </a:extLst>
          </p:cNvPr>
          <p:cNvSpPr txBox="1"/>
          <p:nvPr/>
        </p:nvSpPr>
        <p:spPr>
          <a:xfrm>
            <a:off x="6720704" y="1801995"/>
            <a:ext cx="3221565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marL="285750" marR="0" lvl="0" indent="-285750" algn="l" defTabSz="60958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클라우드 기반의 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VDI </a:t>
            </a: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서비스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xmlns="" id="{77FB2F22-0914-BD45-8A53-7138E6DA4F9F}"/>
              </a:ext>
            </a:extLst>
          </p:cNvPr>
          <p:cNvSpPr/>
          <p:nvPr/>
        </p:nvSpPr>
        <p:spPr>
          <a:xfrm>
            <a:off x="6946873" y="2216094"/>
            <a:ext cx="4361207" cy="1666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60958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웹 브라우저를 통해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VDI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의 데스크탑 환경과 어플리케이션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제공</a:t>
            </a: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285750" marR="0" lvl="0" indent="-285750" algn="l" defTabSz="60958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쉬운 접속 및 관리로 최적화된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VDI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환경</a:t>
            </a: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285750" marR="0" lvl="0" indent="-285750" algn="l" defTabSz="60958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Public &amp; Private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클라우드를 선택적으로 구성하여 사용할 수 있는 유연한 환경</a:t>
            </a: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A5A24404-5055-A94F-A8E9-EB0449B666F5}"/>
              </a:ext>
            </a:extLst>
          </p:cNvPr>
          <p:cNvSpPr txBox="1"/>
          <p:nvPr/>
        </p:nvSpPr>
        <p:spPr>
          <a:xfrm>
            <a:off x="6720705" y="4362355"/>
            <a:ext cx="3221566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marL="285750" marR="0" lvl="0" indent="-285750" algn="l" defTabSz="60958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itchFamily="34" charset="0"/>
              </a:rPr>
              <a:t>최적화된 프로토콜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xmlns="" id="{5379F246-4240-354D-B03D-C2F39E2529BE}"/>
              </a:ext>
            </a:extLst>
          </p:cNvPr>
          <p:cNvSpPr/>
          <p:nvPr/>
        </p:nvSpPr>
        <p:spPr>
          <a:xfrm>
            <a:off x="6946872" y="4776454"/>
            <a:ext cx="4361207" cy="1343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60958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브라우저를 활용한 비디오 스트리밍 기술 적용</a:t>
            </a:r>
          </a:p>
          <a:p>
            <a:pPr marL="285750" marR="0" lvl="0" indent="-285750" algn="l" defTabSz="60958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H.264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기반의 동적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QoS</a:t>
            </a:r>
          </a:p>
          <a:p>
            <a:pPr marL="285750" marR="0" lvl="0" indent="-285750" algn="l" defTabSz="60958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RDP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를 기반으로 하지 않음</a:t>
            </a:r>
          </a:p>
          <a:p>
            <a:pPr marL="285750" marR="0" lvl="0" indent="-285750" algn="l" defTabSz="609585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WAN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및 낮은 대역폭에 맞게 최적화</a:t>
            </a:r>
          </a:p>
        </p:txBody>
      </p:sp>
      <p:pic>
        <p:nvPicPr>
          <p:cNvPr id="32" name="Shape 802">
            <a:extLst>
              <a:ext uri="{FF2B5EF4-FFF2-40B4-BE49-F238E27FC236}">
                <a16:creationId xmlns:a16="http://schemas.microsoft.com/office/drawing/2014/main" xmlns="" id="{3868EB69-CE74-9247-A7E7-257142CB6FCB}"/>
              </a:ext>
            </a:extLst>
          </p:cNvPr>
          <p:cNvPicPr preferRelativeResize="0"/>
          <p:nvPr/>
        </p:nvPicPr>
        <p:blipFill>
          <a:blip r:embed="rId9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857" y="2070498"/>
            <a:ext cx="1483633" cy="8875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73246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6E1F13C1-1A03-FD49-B3A0-159EE14A5BCA}"/>
              </a:ext>
            </a:extLst>
          </p:cNvPr>
          <p:cNvGrpSpPr/>
          <p:nvPr/>
        </p:nvGrpSpPr>
        <p:grpSpPr>
          <a:xfrm>
            <a:off x="756691" y="4659765"/>
            <a:ext cx="10983881" cy="1281936"/>
            <a:chOff x="382619" y="4659765"/>
            <a:chExt cx="10983881" cy="1281936"/>
          </a:xfrm>
        </p:grpSpPr>
        <p:sp>
          <p:nvSpPr>
            <p:cNvPr id="24" name="Content Placeholder 27">
              <a:extLst>
                <a:ext uri="{FF2B5EF4-FFF2-40B4-BE49-F238E27FC236}">
                  <a16:creationId xmlns:a16="http://schemas.microsoft.com/office/drawing/2014/main" xmlns="" id="{02D56099-D46A-5745-92A0-BEC44DCCD13D}"/>
                </a:ext>
              </a:extLst>
            </p:cNvPr>
            <p:cNvSpPr txBox="1">
              <a:spLocks/>
            </p:cNvSpPr>
            <p:nvPr/>
          </p:nvSpPr>
          <p:spPr>
            <a:xfrm>
              <a:off x="8558770" y="4659765"/>
              <a:ext cx="2341683" cy="443271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20000"/>
                </a:lnSpc>
                <a:spcBef>
                  <a:spcPts val="600"/>
                </a:spcBef>
                <a:buClrTx/>
                <a:buFont typeface="Avenir Book" panose="02000503020000020003" pitchFamily="2" charset="0"/>
                <a:buChar char="–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20000"/>
                </a:lnSpc>
                <a:spcBef>
                  <a:spcPts val="600"/>
                </a:spcBef>
                <a:buClrTx/>
                <a:buFont typeface="Wingdings" panose="05000000000000000000" pitchFamily="2" charset="2"/>
                <a:buChar char="§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20000"/>
                </a:lnSpc>
                <a:spcBef>
                  <a:spcPts val="600"/>
                </a:spcBef>
                <a:buClrTx/>
                <a:buFont typeface="Courier New" panose="02070309020205020404" pitchFamily="49" charset="0"/>
                <a:buChar char="o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20000"/>
                </a:lnSpc>
                <a:spcBef>
                  <a:spcPts val="600"/>
                </a:spcBef>
                <a:buClrTx/>
                <a:buFont typeface="Wingdings" panose="05000000000000000000" pitchFamily="2" charset="2"/>
                <a:buChar char="Ø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B70893EE-37EE-DD44-8354-A891A89B138F}"/>
                </a:ext>
              </a:extLst>
            </p:cNvPr>
            <p:cNvSpPr/>
            <p:nvPr/>
          </p:nvSpPr>
          <p:spPr>
            <a:xfrm>
              <a:off x="4553061" y="4682465"/>
              <a:ext cx="6813439" cy="12592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</a:endParaRPr>
            </a:p>
          </p:txBody>
        </p:sp>
        <p:pic>
          <p:nvPicPr>
            <p:cNvPr id="31" name="Shape 985">
              <a:extLst>
                <a:ext uri="{FF2B5EF4-FFF2-40B4-BE49-F238E27FC236}">
                  <a16:creationId xmlns:a16="http://schemas.microsoft.com/office/drawing/2014/main" xmlns="" id="{A3044191-3EBB-B544-8291-BB0532E2C061}"/>
                </a:ext>
              </a:extLst>
            </p:cNvPr>
            <p:cNvPicPr preferRelativeResize="0"/>
            <p:nvPr/>
          </p:nvPicPr>
          <p:blipFill>
            <a:blip r:embed="rId3" cstate="screen">
              <a:alphaModFix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72077" y="4665200"/>
              <a:ext cx="2523981" cy="12526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Shape 992">
              <a:extLst>
                <a:ext uri="{FF2B5EF4-FFF2-40B4-BE49-F238E27FC236}">
                  <a16:creationId xmlns:a16="http://schemas.microsoft.com/office/drawing/2014/main" xmlns="" id="{22F5E2E6-F21B-3F46-A8E9-AA6823869686}"/>
                </a:ext>
              </a:extLst>
            </p:cNvPr>
            <p:cNvPicPr preferRelativeResize="0"/>
            <p:nvPr/>
          </p:nvPicPr>
          <p:blipFill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7620" y="4784096"/>
              <a:ext cx="1041423" cy="9648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" name="Shape 987">
              <a:extLst>
                <a:ext uri="{FF2B5EF4-FFF2-40B4-BE49-F238E27FC236}">
                  <a16:creationId xmlns:a16="http://schemas.microsoft.com/office/drawing/2014/main" xmlns="" id="{3A5B35E9-9DC8-3047-AB28-3D867C48464A}"/>
                </a:ext>
              </a:extLst>
            </p:cNvPr>
            <p:cNvSpPr txBox="1"/>
            <p:nvPr/>
          </p:nvSpPr>
          <p:spPr>
            <a:xfrm>
              <a:off x="382619" y="5066375"/>
              <a:ext cx="3819268" cy="587455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algn="r"/>
              <a:r>
                <a:rPr lang="en-US" sz="1900" b="1" dirty="0">
                  <a:latin typeface="Gotham Rounded Light" pitchFamily="50" charset="0"/>
                  <a:ea typeface="PT Sans" charset="-52"/>
                  <a:cs typeface="Gotham Book" pitchFamily="2" charset="0"/>
                  <a:sym typeface="Lato"/>
                </a:rPr>
                <a:t>Infrastructure-as-a-Service</a:t>
              </a:r>
              <a:br>
                <a:rPr lang="en-US" sz="1900" b="1" dirty="0">
                  <a:latin typeface="Gotham Rounded Light" pitchFamily="50" charset="0"/>
                  <a:ea typeface="PT Sans" charset="-52"/>
                  <a:cs typeface="Gotham Book" pitchFamily="2" charset="0"/>
                  <a:sym typeface="Lato"/>
                </a:rPr>
              </a:br>
              <a:r>
                <a:rPr lang="en-US" sz="1900" b="1" dirty="0">
                  <a:latin typeface="Gotham Rounded Light" pitchFamily="50" charset="0"/>
                  <a:ea typeface="PT Sans" charset="-52"/>
                  <a:cs typeface="Gotham Book" pitchFamily="2" charset="0"/>
                  <a:sym typeface="Lato"/>
                </a:rPr>
                <a:t>(IaaS)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C0700DEC-138C-EB41-9254-431D5F91AA45}"/>
              </a:ext>
            </a:extLst>
          </p:cNvPr>
          <p:cNvGrpSpPr/>
          <p:nvPr/>
        </p:nvGrpSpPr>
        <p:grpSpPr>
          <a:xfrm>
            <a:off x="985781" y="2994904"/>
            <a:ext cx="10754791" cy="1259236"/>
            <a:chOff x="611709" y="3296207"/>
            <a:chExt cx="10754791" cy="1259236"/>
          </a:xfrm>
        </p:grpSpPr>
        <p:sp>
          <p:nvSpPr>
            <p:cNvPr id="21" name="Content Placeholder 27">
              <a:extLst>
                <a:ext uri="{FF2B5EF4-FFF2-40B4-BE49-F238E27FC236}">
                  <a16:creationId xmlns:a16="http://schemas.microsoft.com/office/drawing/2014/main" xmlns="" id="{E1810DA0-976E-4842-A17E-1F3AC0290A2E}"/>
                </a:ext>
              </a:extLst>
            </p:cNvPr>
            <p:cNvSpPr txBox="1">
              <a:spLocks/>
            </p:cNvSpPr>
            <p:nvPr/>
          </p:nvSpPr>
          <p:spPr>
            <a:xfrm>
              <a:off x="9029252" y="3625539"/>
              <a:ext cx="2337248" cy="443271"/>
            </a:xfrm>
            <a:prstGeom prst="rect">
              <a:avLst/>
            </a:prstGeom>
          </p:spPr>
          <p:txBody>
            <a:bodyPr vert="horz" lIns="0" tIns="0" rIns="0" bIns="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120000"/>
                </a:lnSpc>
                <a:spcBef>
                  <a:spcPts val="12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120000"/>
                </a:lnSpc>
                <a:spcBef>
                  <a:spcPts val="600"/>
                </a:spcBef>
                <a:buClrTx/>
                <a:buFont typeface="Avenir Book" panose="02000503020000020003" pitchFamily="2" charset="0"/>
                <a:buChar char="–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120000"/>
                </a:lnSpc>
                <a:spcBef>
                  <a:spcPts val="600"/>
                </a:spcBef>
                <a:buClrTx/>
                <a:buFont typeface="Wingdings" panose="05000000000000000000" pitchFamily="2" charset="2"/>
                <a:buChar char="§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120000"/>
                </a:lnSpc>
                <a:spcBef>
                  <a:spcPts val="600"/>
                </a:spcBef>
                <a:buClrTx/>
                <a:buFont typeface="Courier New" panose="02070309020205020404" pitchFamily="49" charset="0"/>
                <a:buChar char="o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120000"/>
                </a:lnSpc>
                <a:spcBef>
                  <a:spcPts val="600"/>
                </a:spcBef>
                <a:buClrTx/>
                <a:buFont typeface="Wingdings" panose="05000000000000000000" pitchFamily="2" charset="2"/>
                <a:buChar char="Ø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90000"/>
                </a:lnSpc>
                <a:spcBef>
                  <a:spcPts val="0"/>
                </a:spcBef>
                <a:spcAft>
                  <a:spcPts val="800"/>
                </a:spcAft>
                <a:buNone/>
              </a:pPr>
              <a:r>
                <a:rPr lang="en-US" sz="1500" b="1" dirty="0">
                  <a:solidFill>
                    <a:schemeClr val="bg2"/>
                  </a:solidFill>
                </a:rPr>
                <a:t>Growing at Scale                 </a:t>
              </a:r>
            </a:p>
            <a:p>
              <a:pPr marL="0" indent="0">
                <a:lnSpc>
                  <a:spcPct val="90000"/>
                </a:lnSpc>
                <a:spcBef>
                  <a:spcPts val="0"/>
                </a:spcBef>
                <a:spcAft>
                  <a:spcPts val="800"/>
                </a:spcAft>
                <a:buNone/>
              </a:pPr>
              <a:r>
                <a:rPr lang="en-US" sz="1500" b="1" dirty="0">
                  <a:solidFill>
                    <a:schemeClr val="bg2"/>
                  </a:solidFill>
                </a:rPr>
                <a:t>$1.4B </a:t>
              </a:r>
              <a:r>
                <a:rPr lang="en-US" sz="1500" dirty="0"/>
                <a:t>LTM total billings       </a:t>
              </a:r>
            </a:p>
            <a:p>
              <a:pPr marL="0" indent="0">
                <a:lnSpc>
                  <a:spcPct val="90000"/>
                </a:lnSpc>
                <a:spcBef>
                  <a:spcPts val="0"/>
                </a:spcBef>
                <a:spcAft>
                  <a:spcPts val="800"/>
                </a:spcAft>
                <a:buNone/>
              </a:pPr>
              <a:r>
                <a:rPr lang="en-US" sz="1500" b="1" dirty="0">
                  <a:solidFill>
                    <a:schemeClr val="bg2"/>
                  </a:solidFill>
                </a:rPr>
                <a:t>$1.2B </a:t>
              </a:r>
              <a:r>
                <a:rPr lang="en-US" sz="1500" dirty="0"/>
                <a:t>LTM total revenue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0DDA6339-0EF6-9B4A-AB7F-CF0AB824662F}"/>
                </a:ext>
              </a:extLst>
            </p:cNvPr>
            <p:cNvSpPr/>
            <p:nvPr/>
          </p:nvSpPr>
          <p:spPr>
            <a:xfrm>
              <a:off x="4553061" y="3296207"/>
              <a:ext cx="6813439" cy="12592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xmlns="" id="{D25A5048-9BEC-F74F-968B-2E59BF25AA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5249" y="3488213"/>
              <a:ext cx="1773892" cy="876994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04F9FB0E-1986-6843-B21A-85E932EC3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62442" y="3488213"/>
              <a:ext cx="1773947" cy="876994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08EA39DA-1C43-EC4F-86BE-7FB610FF91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6742" y="3376503"/>
              <a:ext cx="746357" cy="817305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4543CE3F-BE3F-6B4C-90CA-A865BD9A4999}"/>
                </a:ext>
              </a:extLst>
            </p:cNvPr>
            <p:cNvSpPr/>
            <p:nvPr/>
          </p:nvSpPr>
          <p:spPr>
            <a:xfrm>
              <a:off x="5156674" y="4157552"/>
              <a:ext cx="1132618" cy="3488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667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1667" dirty="0"/>
            </a:p>
          </p:txBody>
        </p:sp>
        <p:sp>
          <p:nvSpPr>
            <p:cNvPr id="46" name="Shape 989">
              <a:extLst>
                <a:ext uri="{FF2B5EF4-FFF2-40B4-BE49-F238E27FC236}">
                  <a16:creationId xmlns:a16="http://schemas.microsoft.com/office/drawing/2014/main" xmlns="" id="{0D054138-C980-4646-87D9-8A095239B35A}"/>
                </a:ext>
              </a:extLst>
            </p:cNvPr>
            <p:cNvSpPr txBox="1"/>
            <p:nvPr/>
          </p:nvSpPr>
          <p:spPr>
            <a:xfrm>
              <a:off x="611709" y="3574518"/>
              <a:ext cx="3590178" cy="6462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algn="r"/>
              <a:r>
                <a:rPr lang="en-US" sz="1900" b="1" dirty="0">
                  <a:latin typeface="Gotham Rounded Light" pitchFamily="50" charset="0"/>
                  <a:ea typeface="PT Sans" charset="-52"/>
                  <a:cs typeface="Gotham Book" pitchFamily="2" charset="0"/>
                  <a:sym typeface="Lato"/>
                </a:rPr>
                <a:t>Platform-as-a-Service</a:t>
              </a:r>
              <a:br>
                <a:rPr lang="en-US" sz="1900" b="1" dirty="0">
                  <a:latin typeface="Gotham Rounded Light" pitchFamily="50" charset="0"/>
                  <a:ea typeface="PT Sans" charset="-52"/>
                  <a:cs typeface="Gotham Book" pitchFamily="2" charset="0"/>
                  <a:sym typeface="Lato"/>
                </a:rPr>
              </a:br>
              <a:r>
                <a:rPr lang="en-US" sz="1900" b="1" dirty="0">
                  <a:latin typeface="Gotham Rounded Light" pitchFamily="50" charset="0"/>
                  <a:ea typeface="PT Sans" charset="-52"/>
                  <a:cs typeface="Gotham Book" pitchFamily="2" charset="0"/>
                  <a:sym typeface="Lato"/>
                </a:rPr>
                <a:t> (PaaS)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86C31883-5F86-4647-8189-FCF2690F692B}"/>
              </a:ext>
            </a:extLst>
          </p:cNvPr>
          <p:cNvGrpSpPr/>
          <p:nvPr/>
        </p:nvGrpSpPr>
        <p:grpSpPr>
          <a:xfrm>
            <a:off x="135944" y="1323182"/>
            <a:ext cx="11604628" cy="1259236"/>
            <a:chOff x="-238128" y="1909949"/>
            <a:chExt cx="11604628" cy="1259236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xmlns="" id="{C76A5F98-CFB2-0947-A659-B3FD8B6E16C9}"/>
                </a:ext>
              </a:extLst>
            </p:cNvPr>
            <p:cNvSpPr/>
            <p:nvPr/>
          </p:nvSpPr>
          <p:spPr>
            <a:xfrm>
              <a:off x="4553061" y="1909949"/>
              <a:ext cx="6813439" cy="12592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</a:endParaRPr>
            </a:p>
          </p:txBody>
        </p:sp>
        <p:pic>
          <p:nvPicPr>
            <p:cNvPr id="33" name="Shape 999">
              <a:extLst>
                <a:ext uri="{FF2B5EF4-FFF2-40B4-BE49-F238E27FC236}">
                  <a16:creationId xmlns:a16="http://schemas.microsoft.com/office/drawing/2014/main" xmlns="" id="{221CC201-3236-3440-B299-170AE5AD9BC0}"/>
                </a:ext>
              </a:extLst>
            </p:cNvPr>
            <p:cNvPicPr preferRelativeResize="0"/>
            <p:nvPr/>
          </p:nvPicPr>
          <p:blipFill>
            <a:blip r:embed="rId8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11938" y="2125791"/>
              <a:ext cx="1763372" cy="875587"/>
            </a:xfrm>
            <a:prstGeom prst="rect">
              <a:avLst/>
            </a:prstGeom>
            <a:noFill/>
            <a:ln w="19050" cap="flat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xmlns="" id="{3EBD8E6A-8D51-F644-861A-BA15C541D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88327" y="2164979"/>
              <a:ext cx="520549" cy="694697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xmlns="" id="{A5FA27D3-4F18-944F-8627-737F2EE65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93127" y="2143208"/>
              <a:ext cx="520549" cy="694698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xmlns="" id="{C163F74B-48AD-5B46-8E15-C2D9279159F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27664" y="2304316"/>
              <a:ext cx="520549" cy="694697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xmlns="" id="{9AAF01E8-A8A2-7142-BD13-1C4033328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4993" y="2081739"/>
              <a:ext cx="1176915" cy="906785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47" name="Shape 990">
              <a:extLst>
                <a:ext uri="{FF2B5EF4-FFF2-40B4-BE49-F238E27FC236}">
                  <a16:creationId xmlns:a16="http://schemas.microsoft.com/office/drawing/2014/main" xmlns="" id="{781E4482-81B7-394B-8ADC-7AFFF332DDD0}"/>
                </a:ext>
              </a:extLst>
            </p:cNvPr>
            <p:cNvSpPr txBox="1"/>
            <p:nvPr/>
          </p:nvSpPr>
          <p:spPr>
            <a:xfrm>
              <a:off x="-238128" y="2227449"/>
              <a:ext cx="4440016" cy="6462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algn="r"/>
              <a:r>
                <a:rPr lang="en-US" sz="1900" b="1" dirty="0">
                  <a:latin typeface="Gotham Rounded Light" pitchFamily="50" charset="0"/>
                  <a:ea typeface="PT Sans" charset="-52"/>
                  <a:cs typeface="Gotham Book" pitchFamily="2" charset="0"/>
                  <a:sym typeface="Lato"/>
                </a:rPr>
                <a:t>Desktop-as-a-Service (</a:t>
              </a:r>
              <a:r>
                <a:rPr lang="en-US" sz="1900" b="1" dirty="0" err="1">
                  <a:latin typeface="Gotham Rounded Light" pitchFamily="50" charset="0"/>
                  <a:ea typeface="PT Sans" charset="-52"/>
                  <a:cs typeface="Gotham Book" pitchFamily="2" charset="0"/>
                  <a:sym typeface="Lato"/>
                </a:rPr>
                <a:t>DaaS</a:t>
              </a:r>
              <a:r>
                <a:rPr lang="en-US" sz="1900" b="1" dirty="0">
                  <a:latin typeface="Gotham Rounded Light" pitchFamily="50" charset="0"/>
                  <a:ea typeface="PT Sans" charset="-52"/>
                  <a:cs typeface="Gotham Book" pitchFamily="2" charset="0"/>
                  <a:sym typeface="Lato"/>
                </a:rPr>
                <a:t>) &amp; Software-as-a-Service (SaaS)</a:t>
              </a:r>
            </a:p>
          </p:txBody>
        </p:sp>
      </p:grpSp>
      <p:sp>
        <p:nvSpPr>
          <p:cNvPr id="27" name="Title 7">
            <a:extLst>
              <a:ext uri="{FF2B5EF4-FFF2-40B4-BE49-F238E27FC236}">
                <a16:creationId xmlns:a16="http://schemas.microsoft.com/office/drawing/2014/main" xmlns="" id="{7F58FF55-D979-CF4A-81B5-4556A414773C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en-US" altLang="x-none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Platform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의 이해</a:t>
            </a:r>
            <a:endParaRPr lang="en-US" sz="3600" dirty="0"/>
          </a:p>
        </p:txBody>
      </p:sp>
      <p:pic>
        <p:nvPicPr>
          <p:cNvPr id="48" name="Google Shape;3126;p231">
            <a:extLst>
              <a:ext uri="{FF2B5EF4-FFF2-40B4-BE49-F238E27FC236}">
                <a16:creationId xmlns:a16="http://schemas.microsoft.com/office/drawing/2014/main" xmlns="" id="{3A4ACB86-D422-E14F-BF95-607985B1B1E2}"/>
              </a:ext>
            </a:extLst>
          </p:cNvPr>
          <p:cNvPicPr preferRelativeResize="0"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4226" y="4888806"/>
            <a:ext cx="560241" cy="358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3127;p231">
            <a:extLst>
              <a:ext uri="{FF2B5EF4-FFF2-40B4-BE49-F238E27FC236}">
                <a16:creationId xmlns:a16="http://schemas.microsoft.com/office/drawing/2014/main" xmlns="" id="{641AFB89-3635-4B46-8E35-BA826BF26590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1589" y="5398831"/>
            <a:ext cx="1044526" cy="3728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3128;p231">
            <a:extLst>
              <a:ext uri="{FF2B5EF4-FFF2-40B4-BE49-F238E27FC236}">
                <a16:creationId xmlns:a16="http://schemas.microsoft.com/office/drawing/2014/main" xmlns="" id="{0174C799-87C3-A74D-913C-03C11FD4A51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94354" y="4624335"/>
            <a:ext cx="798698" cy="858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3174;p231">
            <a:extLst>
              <a:ext uri="{FF2B5EF4-FFF2-40B4-BE49-F238E27FC236}">
                <a16:creationId xmlns:a16="http://schemas.microsoft.com/office/drawing/2014/main" xmlns="" id="{5BB47663-8B09-2445-9A9C-1B6D25DB2663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173213" y="5314299"/>
            <a:ext cx="910152" cy="4573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35636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xmlns="" id="{6089831B-B860-4B54-81D5-563EDC789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/>
              <a:t>Xi Frame: Digital Workspace Delivery</a:t>
            </a: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xmlns="" id="{98F7B239-9C8F-4DF5-9DE6-E2F380F24A8F}"/>
              </a:ext>
            </a:extLst>
          </p:cNvPr>
          <p:cNvGrpSpPr/>
          <p:nvPr/>
        </p:nvGrpSpPr>
        <p:grpSpPr>
          <a:xfrm>
            <a:off x="609600" y="1340872"/>
            <a:ext cx="10972799" cy="1061381"/>
            <a:chOff x="609600" y="1340872"/>
            <a:chExt cx="10972799" cy="1061381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xmlns="" id="{C365BB49-D220-483C-A92D-7253380857C6}"/>
                </a:ext>
              </a:extLst>
            </p:cNvPr>
            <p:cNvSpPr/>
            <p:nvPr/>
          </p:nvSpPr>
          <p:spPr>
            <a:xfrm>
              <a:off x="609600" y="1371600"/>
              <a:ext cx="1004649" cy="1004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xmlns="" id="{53EFCDCA-A2D5-4F9E-8109-291C63CCC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4679" y="1531621"/>
              <a:ext cx="714490" cy="68460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77DEB030-B748-42D1-A4DE-B089D590A1CE}"/>
                </a:ext>
              </a:extLst>
            </p:cNvPr>
            <p:cNvSpPr txBox="1"/>
            <p:nvPr/>
          </p:nvSpPr>
          <p:spPr>
            <a:xfrm>
              <a:off x="1671089" y="1340872"/>
              <a:ext cx="3740668" cy="1054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44174">
                <a:lnSpc>
                  <a:spcPts val="2600"/>
                </a:lnSpc>
              </a:pPr>
              <a:r>
                <a:rPr lang="en-US" sz="2000" b="1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  <a:t>Any App </a:t>
              </a:r>
              <a:r>
                <a:rPr lang="en-US" sz="2000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  <a:t/>
              </a:r>
              <a:br>
                <a:rPr lang="en-US" sz="2000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</a:b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데스크톱과 복잡한 </a:t>
              </a:r>
              <a:r>
                <a:rPr lang="en-US" altLang="ko-KR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Apps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을 쉽고 빠르게 제공합니다</a:t>
              </a:r>
              <a:r>
                <a:rPr 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. Windows &amp; Linux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xmlns="" id="{6F062C1A-64AA-447D-890B-4281EFBAD5C3}"/>
                </a:ext>
              </a:extLst>
            </p:cNvPr>
            <p:cNvSpPr/>
            <p:nvPr/>
          </p:nvSpPr>
          <p:spPr>
            <a:xfrm>
              <a:off x="6528631" y="1390053"/>
              <a:ext cx="5053768" cy="101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FE4D8D03-CE0B-47F5-8F30-B4DCA47FB620}"/>
                </a:ext>
              </a:extLst>
            </p:cNvPr>
            <p:cNvSpPr txBox="1"/>
            <p:nvPr/>
          </p:nvSpPr>
          <p:spPr>
            <a:xfrm>
              <a:off x="5557790" y="1694988"/>
              <a:ext cx="9708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Apps</a:t>
              </a:r>
            </a:p>
          </p:txBody>
        </p:sp>
        <p:pic>
          <p:nvPicPr>
            <p:cNvPr id="43" name="Google Shape;472;p66">
              <a:extLst>
                <a:ext uri="{FF2B5EF4-FFF2-40B4-BE49-F238E27FC236}">
                  <a16:creationId xmlns:a16="http://schemas.microsoft.com/office/drawing/2014/main" xmlns="" id="{EE68F10C-6126-43D3-8BDC-AAC5304D1A32}"/>
                </a:ext>
              </a:extLst>
            </p:cNvPr>
            <p:cNvPicPr preferRelativeResize="0"/>
            <p:nvPr/>
          </p:nvPicPr>
          <p:blipFill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98206" y="1619794"/>
              <a:ext cx="528810" cy="5288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Google Shape;473;p66">
              <a:extLst>
                <a:ext uri="{FF2B5EF4-FFF2-40B4-BE49-F238E27FC236}">
                  <a16:creationId xmlns:a16="http://schemas.microsoft.com/office/drawing/2014/main" xmlns="" id="{12482EC6-DC9B-4E54-BF97-8F321F7A135C}"/>
                </a:ext>
              </a:extLst>
            </p:cNvPr>
            <p:cNvPicPr preferRelativeResize="0"/>
            <p:nvPr/>
          </p:nvPicPr>
          <p:blipFill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79361" y="1583681"/>
              <a:ext cx="601036" cy="6010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Google Shape;477;p66">
              <a:extLst>
                <a:ext uri="{FF2B5EF4-FFF2-40B4-BE49-F238E27FC236}">
                  <a16:creationId xmlns:a16="http://schemas.microsoft.com/office/drawing/2014/main" xmlns="" id="{9108F338-4A73-42A8-B545-376233F16440}"/>
                </a:ext>
              </a:extLst>
            </p:cNvPr>
            <p:cNvPicPr preferRelativeResize="0"/>
            <p:nvPr/>
          </p:nvPicPr>
          <p:blipFill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4356" y="1583681"/>
              <a:ext cx="601036" cy="6010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Google Shape;478;p66">
              <a:extLst>
                <a:ext uri="{FF2B5EF4-FFF2-40B4-BE49-F238E27FC236}">
                  <a16:creationId xmlns:a16="http://schemas.microsoft.com/office/drawing/2014/main" xmlns="" id="{CB9610D1-1E1A-4B10-BE39-524B25C9636E}"/>
                </a:ext>
              </a:extLst>
            </p:cNvPr>
            <p:cNvPicPr preferRelativeResize="0"/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4402" t="21583" r="8268" b="21583"/>
            <a:stretch/>
          </p:blipFill>
          <p:spPr>
            <a:xfrm>
              <a:off x="10720798" y="1594430"/>
              <a:ext cx="588776" cy="57953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xmlns="" id="{FCF486D4-A492-406F-B06E-A266A4BC5EAE}"/>
              </a:ext>
            </a:extLst>
          </p:cNvPr>
          <p:cNvGrpSpPr/>
          <p:nvPr/>
        </p:nvGrpSpPr>
        <p:grpSpPr>
          <a:xfrm>
            <a:off x="609600" y="2580766"/>
            <a:ext cx="10972799" cy="1013316"/>
            <a:chOff x="609600" y="3617543"/>
            <a:chExt cx="10972799" cy="10133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xmlns="" id="{07005686-A9ED-4E70-93DC-AD501DFCA1E5}"/>
                </a:ext>
              </a:extLst>
            </p:cNvPr>
            <p:cNvSpPr/>
            <p:nvPr/>
          </p:nvSpPr>
          <p:spPr>
            <a:xfrm>
              <a:off x="609600" y="3617543"/>
              <a:ext cx="1004649" cy="1004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xmlns="" id="{DDB8339B-A5C5-4E7E-8930-36E1A9D4EF3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8384" y="3764280"/>
              <a:ext cx="652674" cy="659398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xmlns="" id="{A0BE76A7-B9C3-4E6E-B425-BBCA6C349D93}"/>
                </a:ext>
              </a:extLst>
            </p:cNvPr>
            <p:cNvSpPr txBox="1"/>
            <p:nvPr/>
          </p:nvSpPr>
          <p:spPr>
            <a:xfrm>
              <a:off x="1671089" y="3632314"/>
              <a:ext cx="3480945" cy="72795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defTabSz="544174">
                <a:lnSpc>
                  <a:spcPts val="2600"/>
                </a:lnSpc>
              </a:pPr>
              <a:r>
                <a:rPr lang="en-US" sz="2000" b="1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  <a:t>Any Storage/Identity</a:t>
              </a:r>
            </a:p>
            <a:p>
              <a:pPr defTabSz="544174">
                <a:lnSpc>
                  <a:spcPts val="2600"/>
                </a:lnSpc>
              </a:pP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업계 최고의 </a:t>
              </a:r>
              <a:r>
                <a:rPr lang="ko-KR" altLang="en-US" sz="1600" dirty="0" err="1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클라우드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 서비스 통합</a:t>
              </a:r>
              <a:endParaRPr lang="en-US" sz="16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Rounded Book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xmlns="" id="{BE59B696-4D9A-4417-9984-C7C4D4F25461}"/>
                </a:ext>
              </a:extLst>
            </p:cNvPr>
            <p:cNvSpPr/>
            <p:nvPr/>
          </p:nvSpPr>
          <p:spPr>
            <a:xfrm>
              <a:off x="6528631" y="3618659"/>
              <a:ext cx="5053768" cy="101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22467ADF-2E7B-426D-B61E-B0B466508C93}"/>
                </a:ext>
              </a:extLst>
            </p:cNvPr>
            <p:cNvSpPr txBox="1"/>
            <p:nvPr/>
          </p:nvSpPr>
          <p:spPr>
            <a:xfrm>
              <a:off x="5152034" y="3776748"/>
              <a:ext cx="137659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Auth</a:t>
              </a:r>
              <a:b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</a:br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Storage</a:t>
              </a:r>
            </a:p>
          </p:txBody>
        </p:sp>
        <p:pic>
          <p:nvPicPr>
            <p:cNvPr id="74" name="Google Shape;488;p66">
              <a:extLst>
                <a:ext uri="{FF2B5EF4-FFF2-40B4-BE49-F238E27FC236}">
                  <a16:creationId xmlns:a16="http://schemas.microsoft.com/office/drawing/2014/main" xmlns="" id="{068C47CE-7623-490B-B4F0-88F4B2F3EC2E}"/>
                </a:ext>
              </a:extLst>
            </p:cNvPr>
            <p:cNvPicPr preferRelativeResize="0"/>
            <p:nvPr/>
          </p:nvPicPr>
          <p:blipFill>
            <a:blip r:embed="rId9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07822" y="4277596"/>
              <a:ext cx="569158" cy="2069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" name="Google Shape;491;p66">
              <a:extLst>
                <a:ext uri="{FF2B5EF4-FFF2-40B4-BE49-F238E27FC236}">
                  <a16:creationId xmlns:a16="http://schemas.microsoft.com/office/drawing/2014/main" xmlns="" id="{BDC42421-7F83-47E6-BAFA-584231F756CA}"/>
                </a:ext>
              </a:extLst>
            </p:cNvPr>
            <p:cNvPicPr preferRelativeResize="0"/>
            <p:nvPr/>
          </p:nvPicPr>
          <p:blipFill>
            <a:blip r:embed="rId10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88845" y="4279181"/>
              <a:ext cx="928373" cy="2038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496;p66">
              <a:extLst>
                <a:ext uri="{FF2B5EF4-FFF2-40B4-BE49-F238E27FC236}">
                  <a16:creationId xmlns:a16="http://schemas.microsoft.com/office/drawing/2014/main" xmlns="" id="{EF4E54CC-6080-4985-9A88-F87E51D6BBC1}"/>
                </a:ext>
              </a:extLst>
            </p:cNvPr>
            <p:cNvPicPr preferRelativeResize="0"/>
            <p:nvPr/>
          </p:nvPicPr>
          <p:blipFill>
            <a:blip r:embed="rId11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67586" y="4268166"/>
              <a:ext cx="874058" cy="2258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" name="Google Shape;497;p66">
              <a:extLst>
                <a:ext uri="{FF2B5EF4-FFF2-40B4-BE49-F238E27FC236}">
                  <a16:creationId xmlns:a16="http://schemas.microsoft.com/office/drawing/2014/main" xmlns="" id="{AAFE13B7-938F-4E03-BFD5-B49E74C4EC15}"/>
                </a:ext>
              </a:extLst>
            </p:cNvPr>
            <p:cNvPicPr preferRelativeResize="0"/>
            <p:nvPr/>
          </p:nvPicPr>
          <p:blipFill>
            <a:blip r:embed="rId12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32249" y="4294466"/>
              <a:ext cx="724382" cy="1732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" name="Google Shape;499;p66">
              <a:extLst>
                <a:ext uri="{FF2B5EF4-FFF2-40B4-BE49-F238E27FC236}">
                  <a16:creationId xmlns:a16="http://schemas.microsoft.com/office/drawing/2014/main" xmlns="" id="{40FA5CA7-32FB-4F4E-8EE8-3778ABE4DCD9}"/>
                </a:ext>
              </a:extLst>
            </p:cNvPr>
            <p:cNvPicPr preferRelativeResize="0"/>
            <p:nvPr/>
          </p:nvPicPr>
          <p:blipFill>
            <a:blip r:embed="rId1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73850" y="4319734"/>
              <a:ext cx="724391" cy="1226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" name="Google Shape;486;p66">
              <a:extLst>
                <a:ext uri="{FF2B5EF4-FFF2-40B4-BE49-F238E27FC236}">
                  <a16:creationId xmlns:a16="http://schemas.microsoft.com/office/drawing/2014/main" xmlns="" id="{0E3998FD-F620-43E6-9EEA-87A0A8067ED2}"/>
                </a:ext>
              </a:extLst>
            </p:cNvPr>
            <p:cNvPicPr preferRelativeResize="0"/>
            <p:nvPr/>
          </p:nvPicPr>
          <p:blipFill rotWithShape="1">
            <a:blip r:embed="rId1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3337"/>
            <a:stretch/>
          </p:blipFill>
          <p:spPr>
            <a:xfrm>
              <a:off x="7464121" y="3780547"/>
              <a:ext cx="401148" cy="3259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" name="Google Shape;489;p66">
              <a:extLst>
                <a:ext uri="{FF2B5EF4-FFF2-40B4-BE49-F238E27FC236}">
                  <a16:creationId xmlns:a16="http://schemas.microsoft.com/office/drawing/2014/main" xmlns="" id="{FB9BF1BD-B065-469E-B3B1-1990B6DC1D39}"/>
                </a:ext>
              </a:extLst>
            </p:cNvPr>
            <p:cNvPicPr preferRelativeResize="0"/>
            <p:nvPr/>
          </p:nvPicPr>
          <p:blipFill rotWithShape="1">
            <a:blip r:embed="rId1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73850" y="3762259"/>
              <a:ext cx="308490" cy="3435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490;p66">
              <a:extLst>
                <a:ext uri="{FF2B5EF4-FFF2-40B4-BE49-F238E27FC236}">
                  <a16:creationId xmlns:a16="http://schemas.microsoft.com/office/drawing/2014/main" xmlns="" id="{F31EC9E6-76C7-426B-9284-A9F83E6A5940}"/>
                </a:ext>
              </a:extLst>
            </p:cNvPr>
            <p:cNvPicPr preferRelativeResize="0"/>
            <p:nvPr/>
          </p:nvPicPr>
          <p:blipFill rotWithShape="1">
            <a:blip r:embed="rId1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41015" y="3780078"/>
              <a:ext cx="377588" cy="3257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Google Shape;498;p66">
              <a:extLst>
                <a:ext uri="{FF2B5EF4-FFF2-40B4-BE49-F238E27FC236}">
                  <a16:creationId xmlns:a16="http://schemas.microsoft.com/office/drawing/2014/main" xmlns="" id="{0858B77C-5531-4546-A349-55B821CC79BD}"/>
                </a:ext>
              </a:extLst>
            </p:cNvPr>
            <p:cNvPicPr preferRelativeResize="0"/>
            <p:nvPr/>
          </p:nvPicPr>
          <p:blipFill rotWithShape="1">
            <a:blip r:embed="rId1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882798" y="3822799"/>
              <a:ext cx="473833" cy="2224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" name="Google Shape;500;p66">
              <a:extLst>
                <a:ext uri="{FF2B5EF4-FFF2-40B4-BE49-F238E27FC236}">
                  <a16:creationId xmlns:a16="http://schemas.microsoft.com/office/drawing/2014/main" xmlns="" id="{62CDE609-4C7D-4B44-A586-A3462709446C}"/>
                </a:ext>
              </a:extLst>
            </p:cNvPr>
            <p:cNvPicPr preferRelativeResize="0"/>
            <p:nvPr/>
          </p:nvPicPr>
          <p:blipFill>
            <a:blip r:embed="rId18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58197" y="3721278"/>
              <a:ext cx="425491" cy="4254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" name="Picture 88">
              <a:extLst>
                <a:ext uri="{FF2B5EF4-FFF2-40B4-BE49-F238E27FC236}">
                  <a16:creationId xmlns:a16="http://schemas.microsoft.com/office/drawing/2014/main" xmlns="" id="{A780CF82-36A9-49AC-AF14-E004CC4A19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87085" y="3757425"/>
              <a:ext cx="373180" cy="373180"/>
            </a:xfrm>
            <a:prstGeom prst="rect">
              <a:avLst/>
            </a:prstGeom>
          </p:spPr>
        </p:pic>
        <p:pic>
          <p:nvPicPr>
            <p:cNvPr id="91" name="Picture 90">
              <a:extLst>
                <a:ext uri="{FF2B5EF4-FFF2-40B4-BE49-F238E27FC236}">
                  <a16:creationId xmlns:a16="http://schemas.microsoft.com/office/drawing/2014/main" xmlns="" id="{DC6297DD-54BA-48C5-89F6-6AD5D0F7B2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19676" y="3790070"/>
              <a:ext cx="340335" cy="315716"/>
            </a:xfrm>
            <a:prstGeom prst="rect">
              <a:avLst/>
            </a:prstGeom>
          </p:spPr>
        </p:pic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xmlns="" id="{6222AC1C-0CAA-465C-AB7B-D23FB26D7EC6}"/>
              </a:ext>
            </a:extLst>
          </p:cNvPr>
          <p:cNvGrpSpPr/>
          <p:nvPr/>
        </p:nvGrpSpPr>
        <p:grpSpPr>
          <a:xfrm>
            <a:off x="609600" y="3599074"/>
            <a:ext cx="10972799" cy="1394805"/>
            <a:chOff x="609600" y="4520437"/>
            <a:chExt cx="10972799" cy="1394805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xmlns="" id="{36462E55-2113-4AE9-835D-3B928B61DC6B}"/>
                </a:ext>
              </a:extLst>
            </p:cNvPr>
            <p:cNvSpPr/>
            <p:nvPr/>
          </p:nvSpPr>
          <p:spPr>
            <a:xfrm>
              <a:off x="609600" y="4740514"/>
              <a:ext cx="1004649" cy="1004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xmlns="" id="{0A97EB61-2E8D-4F70-BCF7-F93D59D28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8907" y="4888053"/>
              <a:ext cx="626034" cy="602890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277B1B24-60D0-48C2-B1A4-0FC4409D2FDD}"/>
                </a:ext>
              </a:extLst>
            </p:cNvPr>
            <p:cNvSpPr txBox="1"/>
            <p:nvPr/>
          </p:nvSpPr>
          <p:spPr>
            <a:xfrm>
              <a:off x="1671089" y="4520437"/>
              <a:ext cx="3520148" cy="1394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44174">
                <a:lnSpc>
                  <a:spcPts val="2600"/>
                </a:lnSpc>
              </a:pPr>
              <a:r>
                <a:rPr lang="en-US" sz="2000" b="1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  <a:t>Any Infrastructure</a:t>
              </a:r>
            </a:p>
            <a:p>
              <a:pPr defTabSz="544174">
                <a:lnSpc>
                  <a:spcPts val="2600"/>
                </a:lnSpc>
              </a:pPr>
              <a:r>
                <a:rPr lang="ko-KR" altLang="en-US" sz="1600" dirty="0" err="1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퍼블릭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 </a:t>
              </a:r>
              <a:r>
                <a:rPr lang="ko-KR" altLang="en-US" sz="1600" dirty="0" err="1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클라우드</a:t>
              </a:r>
              <a:r>
                <a:rPr lang="en-US" altLang="ko-KR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(Xi Cloud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 포함</a:t>
              </a:r>
              <a:r>
                <a:rPr lang="en-US" altLang="ko-KR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) 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또는 데이터센터</a:t>
              </a:r>
              <a:r>
                <a:rPr lang="en-US" altLang="ko-KR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,</a:t>
              </a: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 원하는 곳에 배포할 수 있습니다</a:t>
              </a:r>
              <a:r>
                <a:rPr lang="en-US" altLang="ko-KR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.</a:t>
              </a:r>
              <a:endParaRPr lang="en-US" sz="16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Rounded Book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xmlns="" id="{0EA88CC1-AFF3-442D-A000-4E99FD7A8F9D}"/>
                </a:ext>
              </a:extLst>
            </p:cNvPr>
            <p:cNvSpPr/>
            <p:nvPr/>
          </p:nvSpPr>
          <p:spPr>
            <a:xfrm>
              <a:off x="6528631" y="4732963"/>
              <a:ext cx="5053768" cy="101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136CC336-96B5-48D4-AD29-6E7A950ACC86}"/>
                </a:ext>
              </a:extLst>
            </p:cNvPr>
            <p:cNvSpPr txBox="1"/>
            <p:nvPr/>
          </p:nvSpPr>
          <p:spPr>
            <a:xfrm>
              <a:off x="5411757" y="5039008"/>
              <a:ext cx="11168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Cloud</a:t>
              </a:r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xmlns="" id="{4DE14ADE-DDF2-4B5C-B2E7-AC5E2CB8086E}"/>
                </a:ext>
              </a:extLst>
            </p:cNvPr>
            <p:cNvGrpSpPr/>
            <p:nvPr/>
          </p:nvGrpSpPr>
          <p:grpSpPr>
            <a:xfrm>
              <a:off x="6719573" y="4954003"/>
              <a:ext cx="4642306" cy="577332"/>
              <a:chOff x="6719573" y="4954003"/>
              <a:chExt cx="4642306" cy="577332"/>
            </a:xfrm>
          </p:grpSpPr>
          <p:pic>
            <p:nvPicPr>
              <p:cNvPr id="92" name="Picture 3">
                <a:extLst>
                  <a:ext uri="{FF2B5EF4-FFF2-40B4-BE49-F238E27FC236}">
                    <a16:creationId xmlns:a16="http://schemas.microsoft.com/office/drawing/2014/main" xmlns="" id="{A181A397-DDFF-4C56-8767-58B91A04E4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invGray">
              <a:xfrm>
                <a:off x="7986012" y="5085875"/>
                <a:ext cx="974031" cy="313589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3" name="Picture 4">
                <a:extLst>
                  <a:ext uri="{FF2B5EF4-FFF2-40B4-BE49-F238E27FC236}">
                    <a16:creationId xmlns:a16="http://schemas.microsoft.com/office/drawing/2014/main" xmlns="" id="{1709E687-3B0D-4006-969C-25EF6F067C3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invGray">
              <a:xfrm>
                <a:off x="6719573" y="4954003"/>
                <a:ext cx="969272" cy="577332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4" name="Picture 2">
                <a:extLst>
                  <a:ext uri="{FF2B5EF4-FFF2-40B4-BE49-F238E27FC236}">
                    <a16:creationId xmlns:a16="http://schemas.microsoft.com/office/drawing/2014/main" xmlns="" id="{D84A9544-B856-4497-8033-6D5803EF743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invGray">
              <a:xfrm>
                <a:off x="10420899" y="4976247"/>
                <a:ext cx="940980" cy="532844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xmlns="" id="{DB11FD01-690C-462B-A634-8B1EDF386D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257210" y="4990873"/>
                <a:ext cx="866522" cy="503592"/>
              </a:xfrm>
              <a:prstGeom prst="rect">
                <a:avLst/>
              </a:prstGeom>
            </p:spPr>
          </p:pic>
        </p:grpSp>
      </p:grpSp>
      <p:sp>
        <p:nvSpPr>
          <p:cNvPr id="103" name="Slide Number Placeholder 5">
            <a:extLst>
              <a:ext uri="{FF2B5EF4-FFF2-40B4-BE49-F238E27FC236}">
                <a16:creationId xmlns:a16="http://schemas.microsoft.com/office/drawing/2014/main" xmlns="" id="{5793913C-EC2C-4D2A-973D-3CBEF34623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4530" y="393569"/>
            <a:ext cx="173124" cy="123111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12</a:t>
            </a:fld>
            <a:endParaRPr lang="en-US" dirty="0">
              <a:latin typeface="Malgun Gothic" panose="020B0503020000020004" pitchFamily="34" charset="-12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21EDA66-12C1-EF4D-815C-34CB61BFFC26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4969" y="1578915"/>
            <a:ext cx="566903" cy="566903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xmlns="" id="{2CE0D67B-FD94-4547-B916-6969F7043094}"/>
              </a:ext>
            </a:extLst>
          </p:cNvPr>
          <p:cNvGrpSpPr/>
          <p:nvPr/>
        </p:nvGrpSpPr>
        <p:grpSpPr>
          <a:xfrm>
            <a:off x="609600" y="5052742"/>
            <a:ext cx="10972799" cy="1071506"/>
            <a:chOff x="609600" y="2494571"/>
            <a:chExt cx="10972799" cy="1071506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xmlns="" id="{7759F50A-AAB6-E14C-8D6B-2A4EEE7F0F09}"/>
                </a:ext>
              </a:extLst>
            </p:cNvPr>
            <p:cNvSpPr/>
            <p:nvPr/>
          </p:nvSpPr>
          <p:spPr>
            <a:xfrm>
              <a:off x="609600" y="2494571"/>
              <a:ext cx="1004649" cy="100464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xmlns="" id="{C00285D3-24F5-B041-8760-743D3A604A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129" y="2705100"/>
              <a:ext cx="583590" cy="583590"/>
            </a:xfrm>
            <a:prstGeom prst="rect">
              <a:avLst/>
            </a:prstGeom>
          </p:spPr>
        </p:pic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xmlns="" id="{7D2DDAC7-B57E-1E42-8175-1048E3E4998B}"/>
                </a:ext>
              </a:extLst>
            </p:cNvPr>
            <p:cNvSpPr txBox="1"/>
            <p:nvPr/>
          </p:nvSpPr>
          <p:spPr>
            <a:xfrm>
              <a:off x="1671088" y="2504696"/>
              <a:ext cx="3480945" cy="1061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544174">
                <a:lnSpc>
                  <a:spcPts val="2600"/>
                </a:lnSpc>
              </a:pPr>
              <a:r>
                <a:rPr lang="en-US" sz="2000" b="1" dirty="0">
                  <a:solidFill>
                    <a:schemeClr val="bg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Medium" pitchFamily="2" charset="0"/>
                </a:rPr>
                <a:t>Access from Any Browser</a:t>
              </a:r>
            </a:p>
            <a:p>
              <a:pPr defTabSz="544174">
                <a:lnSpc>
                  <a:spcPts val="2600"/>
                </a:lnSpc>
              </a:pPr>
              <a:r>
                <a:rPr lang="ko-KR" altLang="en-US" sz="1600" dirty="0">
                  <a:solidFill>
                    <a:schemeClr val="tx2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Rounded Book" charset="0"/>
                </a:rPr>
                <a:t>모든 브라우저와 모든 장치에서 사용자 및 관리자 접속 가능</a:t>
              </a:r>
              <a:endParaRPr lang="en-US" sz="16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Rounded Book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xmlns="" id="{F6AF772F-787B-2F4F-9AA5-66C469A4BF9F}"/>
                </a:ext>
              </a:extLst>
            </p:cNvPr>
            <p:cNvSpPr/>
            <p:nvPr/>
          </p:nvSpPr>
          <p:spPr>
            <a:xfrm>
              <a:off x="6528631" y="2504356"/>
              <a:ext cx="5053768" cy="1012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rIns="45720" rtlCol="0" anchor="t"/>
            <a:lstStyle/>
            <a:p>
              <a:pPr algn="ctr"/>
              <a:endParaRPr lang="en-US" sz="7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xmlns="" id="{59123A0D-EF69-B841-925C-9447E8D7B84D}"/>
                </a:ext>
              </a:extLst>
            </p:cNvPr>
            <p:cNvSpPr txBox="1"/>
            <p:nvPr/>
          </p:nvSpPr>
          <p:spPr>
            <a:xfrm>
              <a:off x="5411757" y="2810401"/>
              <a:ext cx="11168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Access</a:t>
              </a:r>
            </a:p>
          </p:txBody>
        </p:sp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xmlns="" id="{8F99F2A6-932B-4A4B-806B-94F7D87C9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80972" y="2727904"/>
              <a:ext cx="546874" cy="565104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xmlns="" id="{5947FA81-51EA-3042-9C7A-51CEC5C3A8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0772" t="10412" r="20772" b="10412"/>
            <a:stretch/>
          </p:blipFill>
          <p:spPr>
            <a:xfrm>
              <a:off x="9696286" y="2701619"/>
              <a:ext cx="608032" cy="617674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xmlns="" id="{84634C51-654F-FB44-98C6-8B936AE1A5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185" t="7683" r="9304" b="10597"/>
            <a:stretch/>
          </p:blipFill>
          <p:spPr>
            <a:xfrm>
              <a:off x="10720411" y="2727904"/>
              <a:ext cx="584408" cy="565104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xmlns="" id="{0E4546F9-3289-E741-8484-1DE26276BD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822667" y="2731986"/>
              <a:ext cx="550628" cy="556940"/>
            </a:xfrm>
            <a:prstGeom prst="ellipse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xmlns="" id="{8AE31E4D-F488-9F43-9837-18BEECDEB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35300" y="2718178"/>
              <a:ext cx="548110" cy="5845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775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439;p66">
            <a:extLst>
              <a:ext uri="{FF2B5EF4-FFF2-40B4-BE49-F238E27FC236}">
                <a16:creationId xmlns:a16="http://schemas.microsoft.com/office/drawing/2014/main" xmlns="" id="{F47F0093-9B9C-D444-9B03-C4B7E8A65DF0}"/>
              </a:ext>
            </a:extLst>
          </p:cNvPr>
          <p:cNvSpPr/>
          <p:nvPr/>
        </p:nvSpPr>
        <p:spPr>
          <a:xfrm>
            <a:off x="4725541" y="3162180"/>
            <a:ext cx="2453400" cy="1723800"/>
          </a:xfrm>
          <a:prstGeom prst="roundRect">
            <a:avLst>
              <a:gd name="adj" fmla="val 0"/>
            </a:avLst>
          </a:prstGeom>
          <a:noFill/>
          <a:ln w="28575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buClr>
                <a:schemeClr val="dk1"/>
              </a:buClr>
            </a:pPr>
            <a:endParaRPr sz="2400">
              <a:solidFill>
                <a:schemeClr val="dk1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Arial"/>
              <a:sym typeface="Arial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AE10E036-757A-8247-AB97-5C0FEB6CD829}"/>
              </a:ext>
            </a:extLst>
          </p:cNvPr>
          <p:cNvGrpSpPr/>
          <p:nvPr/>
        </p:nvGrpSpPr>
        <p:grpSpPr>
          <a:xfrm>
            <a:off x="3490854" y="3606794"/>
            <a:ext cx="5081753" cy="3115265"/>
            <a:chOff x="3490853" y="3352794"/>
            <a:chExt cx="5081753" cy="3115265"/>
          </a:xfrm>
        </p:grpSpPr>
        <p:sp>
          <p:nvSpPr>
            <p:cNvPr id="16" name="Google Shape;440;p66">
              <a:extLst>
                <a:ext uri="{FF2B5EF4-FFF2-40B4-BE49-F238E27FC236}">
                  <a16:creationId xmlns:a16="http://schemas.microsoft.com/office/drawing/2014/main" xmlns="" id="{8157609B-2C48-934D-A855-EAC6977D4A8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pic>
          <p:nvPicPr>
            <p:cNvPr id="19" name="Google Shape;448;p66">
              <a:extLst>
                <a:ext uri="{FF2B5EF4-FFF2-40B4-BE49-F238E27FC236}">
                  <a16:creationId xmlns:a16="http://schemas.microsoft.com/office/drawing/2014/main" xmlns="" id="{DD2C41EE-30DE-8D45-B2C0-811820E80BDC}"/>
                </a:ext>
              </a:extLst>
            </p:cNvPr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5" y="5961277"/>
              <a:ext cx="562200" cy="304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449;p66">
              <a:extLst>
                <a:ext uri="{FF2B5EF4-FFF2-40B4-BE49-F238E27FC236}">
                  <a16:creationId xmlns:a16="http://schemas.microsoft.com/office/drawing/2014/main" xmlns="" id="{270A14B9-5E95-9A42-A031-84E599A6B5B7}"/>
                </a:ext>
              </a:extLst>
            </p:cNvPr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62084" y="5921888"/>
              <a:ext cx="248100" cy="339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450;p66">
              <a:extLst>
                <a:ext uri="{FF2B5EF4-FFF2-40B4-BE49-F238E27FC236}">
                  <a16:creationId xmlns:a16="http://schemas.microsoft.com/office/drawing/2014/main" xmlns="" id="{05192DFA-C274-0448-9508-022DB12A249D}"/>
                </a:ext>
              </a:extLst>
            </p:cNvPr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34053" y="5980768"/>
              <a:ext cx="153300" cy="258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Google Shape;456;p66">
              <a:extLst>
                <a:ext uri="{FF2B5EF4-FFF2-40B4-BE49-F238E27FC236}">
                  <a16:creationId xmlns:a16="http://schemas.microsoft.com/office/drawing/2014/main" xmlns="" id="{5D6EEA6A-A043-8548-8E45-5B619B0F12FC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VDI 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연결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50" name="Arc 49">
              <a:extLst>
                <a:ext uri="{FF2B5EF4-FFF2-40B4-BE49-F238E27FC236}">
                  <a16:creationId xmlns:a16="http://schemas.microsoft.com/office/drawing/2014/main" xmlns="" id="{86C745BE-FB1C-1149-8DD6-5FE01C96662A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E4C9CDA3-EFC5-AD46-91F9-2CE1C8FC5E51}"/>
              </a:ext>
            </a:extLst>
          </p:cNvPr>
          <p:cNvGrpSpPr/>
          <p:nvPr/>
        </p:nvGrpSpPr>
        <p:grpSpPr>
          <a:xfrm>
            <a:off x="2640580" y="1389260"/>
            <a:ext cx="4490778" cy="5332799"/>
            <a:chOff x="2640580" y="1135259"/>
            <a:chExt cx="4490778" cy="5332799"/>
          </a:xfrm>
        </p:grpSpPr>
        <p:sp>
          <p:nvSpPr>
            <p:cNvPr id="22" name="Google Shape;451;p66">
              <a:extLst>
                <a:ext uri="{FF2B5EF4-FFF2-40B4-BE49-F238E27FC236}">
                  <a16:creationId xmlns:a16="http://schemas.microsoft.com/office/drawing/2014/main" xmlns="" id="{1C6FBD85-9992-8847-984A-ADE5C51686DB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26" name="Google Shape;455;p66">
              <a:extLst>
                <a:ext uri="{FF2B5EF4-FFF2-40B4-BE49-F238E27FC236}">
                  <a16:creationId xmlns:a16="http://schemas.microsoft.com/office/drawing/2014/main" xmlns="" id="{CE96B8F1-0998-A249-A504-31F3F390301A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2. 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사용자 인증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(Plug in to your domain)</a:t>
              </a:r>
              <a:endParaRPr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33" name="Google Shape;473;p66">
              <a:extLst>
                <a:ext uri="{FF2B5EF4-FFF2-40B4-BE49-F238E27FC236}">
                  <a16:creationId xmlns:a16="http://schemas.microsoft.com/office/drawing/2014/main" xmlns="" id="{13FB678B-6284-B04B-9BA6-E43CF38CA4CF}"/>
                </a:ext>
              </a:extLst>
            </p:cNvPr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3337"/>
            <a:stretch/>
          </p:blipFill>
          <p:spPr>
            <a:xfrm>
              <a:off x="5631938" y="1811285"/>
              <a:ext cx="268800" cy="218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" name="Google Shape;474;p66">
              <a:extLst>
                <a:ext uri="{FF2B5EF4-FFF2-40B4-BE49-F238E27FC236}">
                  <a16:creationId xmlns:a16="http://schemas.microsoft.com/office/drawing/2014/main" xmlns="" id="{71FEDC47-C487-5748-87DA-F49B698A3266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AD/ADFS</a:t>
              </a:r>
              <a:endParaRPr sz="8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pic>
          <p:nvPicPr>
            <p:cNvPr id="35" name="Google Shape;475;p66">
              <a:extLst>
                <a:ext uri="{FF2B5EF4-FFF2-40B4-BE49-F238E27FC236}">
                  <a16:creationId xmlns:a16="http://schemas.microsoft.com/office/drawing/2014/main" xmlns="" id="{53BE2286-F7E1-0640-86D2-D04A4A982086}"/>
                </a:ext>
              </a:extLst>
            </p:cNvPr>
            <p:cNvPicPr preferRelativeResize="0"/>
            <p:nvPr/>
          </p:nvPicPr>
          <p:blipFill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59388" y="1845924"/>
              <a:ext cx="459987" cy="1672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Google Shape;476;p66">
              <a:extLst>
                <a:ext uri="{FF2B5EF4-FFF2-40B4-BE49-F238E27FC236}">
                  <a16:creationId xmlns:a16="http://schemas.microsoft.com/office/drawing/2014/main" xmlns="" id="{99BFB7A1-5FDE-0B44-8A05-4EE6798FCD6D}"/>
                </a:ext>
              </a:extLst>
            </p:cNvPr>
            <p:cNvPicPr preferRelativeResize="0"/>
            <p:nvPr/>
          </p:nvPicPr>
          <p:blipFill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26834" y="1995757"/>
              <a:ext cx="337139" cy="2444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477;p66">
              <a:extLst>
                <a:ext uri="{FF2B5EF4-FFF2-40B4-BE49-F238E27FC236}">
                  <a16:creationId xmlns:a16="http://schemas.microsoft.com/office/drawing/2014/main" xmlns="" id="{AD4BEC6F-0EBB-614D-8B6C-52858321EF7B}"/>
                </a:ext>
              </a:extLst>
            </p:cNvPr>
            <p:cNvPicPr preferRelativeResize="0"/>
            <p:nvPr/>
          </p:nvPicPr>
          <p:blipFill>
            <a:blip r:embed="rId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70458" y="1818436"/>
              <a:ext cx="514495" cy="2190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Google Shape;478;p66">
              <a:extLst>
                <a:ext uri="{FF2B5EF4-FFF2-40B4-BE49-F238E27FC236}">
                  <a16:creationId xmlns:a16="http://schemas.microsoft.com/office/drawing/2014/main" xmlns="" id="{4CA709A3-1802-2247-A260-AE9D13613745}"/>
                </a:ext>
              </a:extLst>
            </p:cNvPr>
            <p:cNvPicPr preferRelativeResize="0"/>
            <p:nvPr/>
          </p:nvPicPr>
          <p:blipFill>
            <a:blip r:embed="rId10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1431" y="2076624"/>
              <a:ext cx="750300" cy="1647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9" name="Google Shape;479;p66">
              <a:extLst>
                <a:ext uri="{FF2B5EF4-FFF2-40B4-BE49-F238E27FC236}">
                  <a16:creationId xmlns:a16="http://schemas.microsoft.com/office/drawing/2014/main" xmlns="" id="{A0E8773A-5FE8-6A4D-B724-F496091E8727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Custom</a:t>
              </a:r>
              <a:endParaRPr sz="10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51" name="Arc 50">
              <a:extLst>
                <a:ext uri="{FF2B5EF4-FFF2-40B4-BE49-F238E27FC236}">
                  <a16:creationId xmlns:a16="http://schemas.microsoft.com/office/drawing/2014/main" xmlns="" id="{4D613F29-EE17-764C-9C66-FF6440FED071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xmlns="" id="{648FCE26-E0EB-F84F-904C-B0A0E5E26059}"/>
              </a:ext>
            </a:extLst>
          </p:cNvPr>
          <p:cNvGrpSpPr/>
          <p:nvPr/>
        </p:nvGrpSpPr>
        <p:grpSpPr>
          <a:xfrm>
            <a:off x="3976603" y="2670966"/>
            <a:ext cx="3951738" cy="2787439"/>
            <a:chOff x="3976603" y="2416965"/>
            <a:chExt cx="3951738" cy="2787439"/>
          </a:xfrm>
        </p:grpSpPr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xmlns="" id="{984F7310-0868-964C-AF3D-1E4437C3D953}"/>
                </a:ext>
              </a:extLst>
            </p:cNvPr>
            <p:cNvCxnSpPr>
              <a:cxnSpLocks/>
            </p:cNvCxnSpPr>
            <p:nvPr/>
          </p:nvCxnSpPr>
          <p:spPr>
            <a:xfrm>
              <a:off x="3976603" y="3680449"/>
              <a:ext cx="637140" cy="0"/>
            </a:xfrm>
            <a:prstGeom prst="straightConnector1">
              <a:avLst/>
            </a:prstGeom>
            <a:ln w="19050" cap="rnd"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xmlns="" id="{004A0A00-E588-D94B-9956-8EC7C6830DD8}"/>
                </a:ext>
              </a:extLst>
            </p:cNvPr>
            <p:cNvCxnSpPr>
              <a:cxnSpLocks/>
            </p:cNvCxnSpPr>
            <p:nvPr/>
          </p:nvCxnSpPr>
          <p:spPr>
            <a:xfrm>
              <a:off x="5959977" y="2416965"/>
              <a:ext cx="0" cy="417975"/>
            </a:xfrm>
            <a:prstGeom prst="straightConnector1">
              <a:avLst/>
            </a:prstGeom>
            <a:ln w="19050" cap="rnd"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xmlns="" id="{81417468-CCDC-2C4A-95F2-74B4B611661A}"/>
                </a:ext>
              </a:extLst>
            </p:cNvPr>
            <p:cNvCxnSpPr>
              <a:cxnSpLocks/>
            </p:cNvCxnSpPr>
            <p:nvPr/>
          </p:nvCxnSpPr>
          <p:spPr>
            <a:xfrm>
              <a:off x="7291201" y="4155407"/>
              <a:ext cx="637140" cy="0"/>
            </a:xfrm>
            <a:prstGeom prst="straightConnector1">
              <a:avLst/>
            </a:prstGeom>
            <a:ln w="19050" cap="rnd"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xmlns="" id="{84445A9A-22D8-394F-A094-70348FA166F7}"/>
                </a:ext>
              </a:extLst>
            </p:cNvPr>
            <p:cNvCxnSpPr>
              <a:cxnSpLocks/>
            </p:cNvCxnSpPr>
            <p:nvPr/>
          </p:nvCxnSpPr>
          <p:spPr>
            <a:xfrm>
              <a:off x="7274194" y="3689719"/>
              <a:ext cx="637140" cy="0"/>
            </a:xfrm>
            <a:prstGeom prst="straightConnector1">
              <a:avLst/>
            </a:prstGeom>
            <a:ln w="19050" cap="rnd"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xmlns="" id="{FD680E3C-15DD-1F48-AD93-2E95062051A3}"/>
                </a:ext>
              </a:extLst>
            </p:cNvPr>
            <p:cNvCxnSpPr>
              <a:cxnSpLocks/>
            </p:cNvCxnSpPr>
            <p:nvPr/>
          </p:nvCxnSpPr>
          <p:spPr>
            <a:xfrm>
              <a:off x="5959977" y="4786429"/>
              <a:ext cx="0" cy="417975"/>
            </a:xfrm>
            <a:prstGeom prst="straightConnector1">
              <a:avLst/>
            </a:prstGeom>
            <a:ln w="19050" cap="rnd">
              <a:headEnd type="triangle"/>
              <a:tailEnd type="triangl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6C0AD5DC-3DEF-D34E-B7B5-58428A935768}"/>
              </a:ext>
            </a:extLst>
          </p:cNvPr>
          <p:cNvGrpSpPr/>
          <p:nvPr/>
        </p:nvGrpSpPr>
        <p:grpSpPr>
          <a:xfrm>
            <a:off x="4830843" y="1624326"/>
            <a:ext cx="5456157" cy="3905420"/>
            <a:chOff x="4830843" y="1370326"/>
            <a:chExt cx="5456157" cy="3905420"/>
          </a:xfrm>
        </p:grpSpPr>
        <p:sp>
          <p:nvSpPr>
            <p:cNvPr id="18" name="Google Shape;443;p66">
              <a:extLst>
                <a:ext uri="{FF2B5EF4-FFF2-40B4-BE49-F238E27FC236}">
                  <a16:creationId xmlns:a16="http://schemas.microsoft.com/office/drawing/2014/main" xmlns="" id="{74236894-3EF6-B94A-87A8-7F920428A4C4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xmlns="" id="{483AEC01-0A73-EE47-9E39-5740498A9A56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65" name="Google Shape;453;p66">
              <a:extLst>
                <a:ext uri="{FF2B5EF4-FFF2-40B4-BE49-F238E27FC236}">
                  <a16:creationId xmlns:a16="http://schemas.microsoft.com/office/drawing/2014/main" xmlns="" id="{871641D9-98F2-4047-92DD-0C3051757076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3. App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등록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(.exe, packages, licenses...)</a:t>
              </a:r>
              <a:endParaRPr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66" name="Google Shape;458;p66">
              <a:extLst>
                <a:ext uri="{FF2B5EF4-FFF2-40B4-BE49-F238E27FC236}">
                  <a16:creationId xmlns:a16="http://schemas.microsoft.com/office/drawing/2014/main" xmlns="" id="{6805BC18-63E3-A84B-8DF4-D41BFEDA954B}"/>
                </a:ext>
              </a:extLst>
            </p:cNvPr>
            <p:cNvPicPr preferRelativeResize="0"/>
            <p:nvPr/>
          </p:nvPicPr>
          <p:blipFill>
            <a:blip r:embed="rId11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0648" y="3348670"/>
              <a:ext cx="248008" cy="2480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" name="Google Shape;459;p66">
              <a:extLst>
                <a:ext uri="{FF2B5EF4-FFF2-40B4-BE49-F238E27FC236}">
                  <a16:creationId xmlns:a16="http://schemas.microsoft.com/office/drawing/2014/main" xmlns="" id="{B1488A92-A853-7549-B468-CF0E3531349B}"/>
                </a:ext>
              </a:extLst>
            </p:cNvPr>
            <p:cNvPicPr preferRelativeResize="0"/>
            <p:nvPr/>
          </p:nvPicPr>
          <p:blipFill>
            <a:blip r:embed="rId12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82630" y="3335360"/>
              <a:ext cx="296626" cy="2966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Google Shape;462;p66">
              <a:extLst>
                <a:ext uri="{FF2B5EF4-FFF2-40B4-BE49-F238E27FC236}">
                  <a16:creationId xmlns:a16="http://schemas.microsoft.com/office/drawing/2014/main" xmlns="" id="{259A6EA1-DB3F-3945-8EAB-E3729F34B943}"/>
                </a:ext>
              </a:extLst>
            </p:cNvPr>
            <p:cNvPicPr preferRelativeResize="0"/>
            <p:nvPr/>
          </p:nvPicPr>
          <p:blipFill rotWithShape="1">
            <a:blip r:embed="rId1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30552" y="3201972"/>
              <a:ext cx="490517" cy="5443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" name="Google Shape;463;p66">
              <a:extLst>
                <a:ext uri="{FF2B5EF4-FFF2-40B4-BE49-F238E27FC236}">
                  <a16:creationId xmlns:a16="http://schemas.microsoft.com/office/drawing/2014/main" xmlns="" id="{EA87BC2D-E3EB-AF40-B1F8-3C3E89FB55EF}"/>
                </a:ext>
              </a:extLst>
            </p:cNvPr>
            <p:cNvPicPr preferRelativeResize="0"/>
            <p:nvPr/>
          </p:nvPicPr>
          <p:blipFill>
            <a:blip r:embed="rId1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86102" y="3306471"/>
              <a:ext cx="337140" cy="3371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" name="Google Shape;464;p66">
              <a:extLst>
                <a:ext uri="{FF2B5EF4-FFF2-40B4-BE49-F238E27FC236}">
                  <a16:creationId xmlns:a16="http://schemas.microsoft.com/office/drawing/2014/main" xmlns="" id="{88E07417-9341-BC4E-865F-39350A2FF663}"/>
                </a:ext>
              </a:extLst>
            </p:cNvPr>
            <p:cNvPicPr preferRelativeResize="0"/>
            <p:nvPr/>
          </p:nvPicPr>
          <p:blipFill rotWithShape="1">
            <a:blip r:embed="rId1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87251" y="3193207"/>
              <a:ext cx="490517" cy="57197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33C90C10-47EE-4D4C-A301-64979082D338}"/>
              </a:ext>
            </a:extLst>
          </p:cNvPr>
          <p:cNvGrpSpPr/>
          <p:nvPr/>
        </p:nvGrpSpPr>
        <p:grpSpPr>
          <a:xfrm>
            <a:off x="8047047" y="4220148"/>
            <a:ext cx="2239953" cy="1281322"/>
            <a:chOff x="8047047" y="3966148"/>
            <a:chExt cx="2239953" cy="1281322"/>
          </a:xfrm>
        </p:grpSpPr>
        <p:sp>
          <p:nvSpPr>
            <p:cNvPr id="14" name="Google Shape;443;p66">
              <a:extLst>
                <a:ext uri="{FF2B5EF4-FFF2-40B4-BE49-F238E27FC236}">
                  <a16:creationId xmlns:a16="http://schemas.microsoft.com/office/drawing/2014/main" xmlns="" id="{43C0FE43-08DB-BD49-9F7B-5FD66D6BAE30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25" name="Google Shape;454;p66">
              <a:extLst>
                <a:ext uri="{FF2B5EF4-FFF2-40B4-BE49-F238E27FC236}">
                  <a16:creationId xmlns:a16="http://schemas.microsoft.com/office/drawing/2014/main" xmlns="" id="{9FC883F4-2094-A240-A09B-C447B1B33908}"/>
                </a:ext>
              </a:extLst>
            </p:cNvPr>
            <p:cNvSpPr/>
            <p:nvPr/>
          </p:nvSpPr>
          <p:spPr>
            <a:xfrm>
              <a:off x="8047047" y="4029806"/>
              <a:ext cx="2218720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</a:t>
              </a:r>
              <a:r>
                <a:rPr lang="ko-KR" alt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클라우드 스토리지 연결</a:t>
              </a: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40" name="Google Shape;480;p66">
              <a:extLst>
                <a:ext uri="{FF2B5EF4-FFF2-40B4-BE49-F238E27FC236}">
                  <a16:creationId xmlns:a16="http://schemas.microsoft.com/office/drawing/2014/main" xmlns="" id="{FBCEA1AD-6978-2942-BB3B-4428414302F0}"/>
                </a:ext>
              </a:extLst>
            </p:cNvPr>
            <p:cNvPicPr preferRelativeResize="0"/>
            <p:nvPr/>
          </p:nvPicPr>
          <p:blipFill rotWithShape="1">
            <a:blip r:embed="rId1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85897" y="4641846"/>
              <a:ext cx="262682" cy="26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Google Shape;481;p66">
              <a:extLst>
                <a:ext uri="{FF2B5EF4-FFF2-40B4-BE49-F238E27FC236}">
                  <a16:creationId xmlns:a16="http://schemas.microsoft.com/office/drawing/2014/main" xmlns="" id="{B0582100-40DC-7C4F-958B-1FADC58FBAAE}"/>
                </a:ext>
              </a:extLst>
            </p:cNvPr>
            <p:cNvPicPr preferRelativeResize="0"/>
            <p:nvPr/>
          </p:nvPicPr>
          <p:blipFill rotWithShape="1">
            <a:blip r:embed="rId1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39740" y="4685604"/>
              <a:ext cx="197012" cy="1556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" name="Google Shape;482;p66">
              <a:extLst>
                <a:ext uri="{FF2B5EF4-FFF2-40B4-BE49-F238E27FC236}">
                  <a16:creationId xmlns:a16="http://schemas.microsoft.com/office/drawing/2014/main" xmlns="" id="{397B42DD-F654-114A-8B18-3D692810C353}"/>
                </a:ext>
              </a:extLst>
            </p:cNvPr>
            <p:cNvSpPr/>
            <p:nvPr/>
          </p:nvSpPr>
          <p:spPr>
            <a:xfrm>
              <a:off x="8715368" y="4866779"/>
              <a:ext cx="1013500" cy="3765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9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Shared drives</a:t>
              </a:r>
              <a:endParaRPr sz="9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pic>
          <p:nvPicPr>
            <p:cNvPr id="43" name="Google Shape;484;p66">
              <a:extLst>
                <a:ext uri="{FF2B5EF4-FFF2-40B4-BE49-F238E27FC236}">
                  <a16:creationId xmlns:a16="http://schemas.microsoft.com/office/drawing/2014/main" xmlns="" id="{A547C140-8568-FF4F-98AF-FA5182E5DF52}"/>
                </a:ext>
              </a:extLst>
            </p:cNvPr>
            <p:cNvPicPr preferRelativeResize="0"/>
            <p:nvPr/>
          </p:nvPicPr>
          <p:blipFill>
            <a:blip r:embed="rId1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20997" y="4903127"/>
              <a:ext cx="625137" cy="1494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Google Shape;486;p66">
              <a:extLst>
                <a:ext uri="{FF2B5EF4-FFF2-40B4-BE49-F238E27FC236}">
                  <a16:creationId xmlns:a16="http://schemas.microsoft.com/office/drawing/2014/main" xmlns="" id="{4C3C1B87-C707-6D4B-99B5-7B4B3FB956D6}"/>
                </a:ext>
              </a:extLst>
            </p:cNvPr>
            <p:cNvPicPr preferRelativeResize="0"/>
            <p:nvPr/>
          </p:nvPicPr>
          <p:blipFill>
            <a:blip r:embed="rId1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78549" y="4710016"/>
              <a:ext cx="625144" cy="1058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Google Shape;487;p66">
              <a:extLst>
                <a:ext uri="{FF2B5EF4-FFF2-40B4-BE49-F238E27FC236}">
                  <a16:creationId xmlns:a16="http://schemas.microsoft.com/office/drawing/2014/main" xmlns="" id="{6287237D-B3B3-C840-B1CC-731F1CAB7A7F}"/>
                </a:ext>
              </a:extLst>
            </p:cNvPr>
            <p:cNvPicPr preferRelativeResize="0"/>
            <p:nvPr/>
          </p:nvPicPr>
          <p:blipFill>
            <a:blip r:embed="rId20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55305" y="4588384"/>
              <a:ext cx="323274" cy="32327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1" name="Google Shape;482;p66">
              <a:extLst>
                <a:ext uri="{FF2B5EF4-FFF2-40B4-BE49-F238E27FC236}">
                  <a16:creationId xmlns:a16="http://schemas.microsoft.com/office/drawing/2014/main" xmlns="" id="{F44BDF72-8703-0046-8EE4-354B5DF5B094}"/>
                </a:ext>
              </a:extLst>
            </p:cNvPr>
            <p:cNvSpPr/>
            <p:nvPr/>
          </p:nvSpPr>
          <p:spPr>
            <a:xfrm>
              <a:off x="9058459" y="4868672"/>
              <a:ext cx="1013500" cy="3765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9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SMB</a:t>
              </a:r>
              <a:endParaRPr sz="9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F7F795FF-223E-4541-ABFE-768853333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>
                <a:sym typeface="Lato"/>
              </a:rPr>
              <a:t>“Xi Frame</a:t>
            </a:r>
            <a:r>
              <a:rPr lang="ko-KR" altLang="en-US" sz="3600" dirty="0" err="1">
                <a:sym typeface="Lato"/>
              </a:rPr>
              <a:t>으로</a:t>
            </a:r>
            <a:r>
              <a:rPr lang="ko-KR" altLang="en-US" sz="3600" dirty="0">
                <a:sym typeface="Lato"/>
              </a:rPr>
              <a:t> 간단해진 </a:t>
            </a:r>
            <a:r>
              <a:rPr lang="en-US" sz="3600" dirty="0">
                <a:sym typeface="Lato"/>
              </a:rPr>
              <a:t>VDI”</a:t>
            </a:r>
            <a:endParaRPr lang="en-US" sz="3600" dirty="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1CB0ED42-B477-9B44-B063-420734AE65DD}"/>
              </a:ext>
            </a:extLst>
          </p:cNvPr>
          <p:cNvGrpSpPr/>
          <p:nvPr/>
        </p:nvGrpSpPr>
        <p:grpSpPr>
          <a:xfrm>
            <a:off x="1408762" y="3274114"/>
            <a:ext cx="2534377" cy="1274400"/>
            <a:chOff x="1408762" y="3020114"/>
            <a:chExt cx="2534377" cy="127440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E93EEAD4-762E-1C4C-A6F5-58F29C9B9BA0}"/>
                </a:ext>
              </a:extLst>
            </p:cNvPr>
            <p:cNvGrpSpPr/>
            <p:nvPr/>
          </p:nvGrpSpPr>
          <p:grpSpPr>
            <a:xfrm>
              <a:off x="1408762" y="3020114"/>
              <a:ext cx="2534377" cy="1274400"/>
              <a:chOff x="1408762" y="3020114"/>
              <a:chExt cx="2534377" cy="1274400"/>
            </a:xfrm>
          </p:grpSpPr>
          <p:sp>
            <p:nvSpPr>
              <p:cNvPr id="17" name="Google Shape;441;p66">
                <a:extLst>
                  <a:ext uri="{FF2B5EF4-FFF2-40B4-BE49-F238E27FC236}">
                    <a16:creationId xmlns:a16="http://schemas.microsoft.com/office/drawing/2014/main" xmlns="" id="{9A0D0059-3D26-4D47-A60E-41947C89348F}"/>
                  </a:ext>
                </a:extLst>
              </p:cNvPr>
              <p:cNvSpPr/>
              <p:nvPr/>
            </p:nvSpPr>
            <p:spPr>
              <a:xfrm>
                <a:off x="1492737" y="3020114"/>
                <a:ext cx="2381520" cy="1274400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buClr>
                    <a:srgbClr val="000000"/>
                  </a:buClr>
                </a:pPr>
                <a:endParaRPr sz="1600">
                  <a:solidFill>
                    <a:schemeClr val="accent4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endParaRPr>
              </a:p>
            </p:txBody>
          </p:sp>
          <p:sp>
            <p:nvSpPr>
              <p:cNvPr id="23" name="Google Shape;452;p66">
                <a:extLst>
                  <a:ext uri="{FF2B5EF4-FFF2-40B4-BE49-F238E27FC236}">
                    <a16:creationId xmlns:a16="http://schemas.microsoft.com/office/drawing/2014/main" xmlns="" id="{F317D702-78B9-D742-A44D-4B84B3B40321}"/>
                  </a:ext>
                </a:extLst>
              </p:cNvPr>
              <p:cNvSpPr/>
              <p:nvPr/>
            </p:nvSpPr>
            <p:spPr>
              <a:xfrm>
                <a:off x="1408762" y="3078989"/>
                <a:ext cx="2534377" cy="571800"/>
              </a:xfrm>
              <a:prstGeom prst="roundRect">
                <a:avLst>
                  <a:gd name="adj" fmla="val 9327"/>
                </a:avLst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buClr>
                    <a:schemeClr val="lt1"/>
                  </a:buClr>
                </a:pPr>
                <a:r>
                  <a:rPr lang="en-US" sz="1600" b="1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Gotham Book" pitchFamily="2" charset="0"/>
                    <a:sym typeface="Lato"/>
                  </a:rPr>
                  <a:t>1. </a:t>
                </a:r>
                <a:r>
                  <a:rPr lang="ko-KR" altLang="en-US" sz="1600" b="1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Gotham Book" pitchFamily="2" charset="0"/>
                    <a:sym typeface="Lato"/>
                  </a:rPr>
                  <a:t>인프라 선택</a:t>
                </a:r>
                <a:endParaRPr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endParaRPr>
              </a:p>
              <a:p>
                <a:pPr algn="ctr">
                  <a:buClr>
                    <a:schemeClr val="lt1"/>
                  </a:buClr>
                </a:pPr>
                <a:r>
                  <a:rPr lang="en-US" sz="1400" b="1" dirty="0">
                    <a:latin typeface="Malgun Gothic" panose="020B0503020000020004" pitchFamily="34" charset="-127"/>
                    <a:ea typeface="Malgun Gothic" panose="020B0503020000020004" pitchFamily="34" charset="-127"/>
                    <a:cs typeface="Gotham Book" pitchFamily="2" charset="0"/>
                    <a:sym typeface="Lato"/>
                  </a:rPr>
                  <a:t>(Compute, Graphics, Network)</a:t>
                </a:r>
                <a:endParaRPr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endParaRPr>
              </a:p>
            </p:txBody>
          </p:sp>
          <p:pic>
            <p:nvPicPr>
              <p:cNvPr id="46" name="Google Shape;491;p66">
                <a:extLst>
                  <a:ext uri="{FF2B5EF4-FFF2-40B4-BE49-F238E27FC236}">
                    <a16:creationId xmlns:a16="http://schemas.microsoft.com/office/drawing/2014/main" xmlns="" id="{4694BCF1-4FA5-DD41-8DE9-13C0CE0434DC}"/>
                  </a:ext>
                </a:extLst>
              </p:cNvPr>
              <p:cNvPicPr preferRelativeResize="0"/>
              <p:nvPr/>
            </p:nvPicPr>
            <p:blipFill>
              <a:blip r:embed="rId21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30779" y="3830626"/>
                <a:ext cx="422225" cy="29963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xmlns="" id="{019D07F3-023E-6649-AD0A-5F3811B6FD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49966" y="3855414"/>
                <a:ext cx="607917" cy="175688"/>
              </a:xfrm>
              <a:prstGeom prst="rect">
                <a:avLst/>
              </a:prstGeom>
            </p:spPr>
          </p:pic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xmlns="" id="{F82B99E9-0E0A-4749-A098-9DEAA09AFD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35507" y="3800341"/>
                <a:ext cx="329920" cy="329920"/>
              </a:xfrm>
              <a:prstGeom prst="rect">
                <a:avLst/>
              </a:prstGeom>
            </p:spPr>
          </p:pic>
        </p:grpSp>
        <p:pic>
          <p:nvPicPr>
            <p:cNvPr id="59" name="Picture 25">
              <a:extLst>
                <a:ext uri="{FF2B5EF4-FFF2-40B4-BE49-F238E27FC236}">
                  <a16:creationId xmlns:a16="http://schemas.microsoft.com/office/drawing/2014/main" xmlns="" id="{21E2F8D2-59A5-0143-BC60-6DD7EC54CD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53136" y="3797761"/>
              <a:ext cx="465359" cy="336774"/>
            </a:xfrm>
            <a:prstGeom prst="rect">
              <a:avLst/>
            </a:prstGeom>
          </p:spPr>
        </p:pic>
      </p:grpSp>
      <p:grpSp>
        <p:nvGrpSpPr>
          <p:cNvPr id="60" name="그룹 59">
            <a:extLst>
              <a:ext uri="{FF2B5EF4-FFF2-40B4-BE49-F238E27FC236}">
                <a16:creationId xmlns:a16="http://schemas.microsoft.com/office/drawing/2014/main" xmlns="" id="{9F1A8063-25C9-9742-BFDE-85D29C39460B}"/>
              </a:ext>
            </a:extLst>
          </p:cNvPr>
          <p:cNvGrpSpPr/>
          <p:nvPr/>
        </p:nvGrpSpPr>
        <p:grpSpPr>
          <a:xfrm>
            <a:off x="4661830" y="3704639"/>
            <a:ext cx="2445879" cy="721990"/>
            <a:chOff x="820712" y="2345706"/>
            <a:chExt cx="5747519" cy="1696589"/>
          </a:xfrm>
        </p:grpSpPr>
        <p:pic>
          <p:nvPicPr>
            <p:cNvPr id="61" name="그림 60">
              <a:extLst>
                <a:ext uri="{FF2B5EF4-FFF2-40B4-BE49-F238E27FC236}">
                  <a16:creationId xmlns:a16="http://schemas.microsoft.com/office/drawing/2014/main" xmlns="" id="{51FDF5FB-3BB6-154A-A6DD-6C9489CCD1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712" y="2565660"/>
              <a:ext cx="5747519" cy="1476635"/>
            </a:xfrm>
            <a:prstGeom prst="rect">
              <a:avLst/>
            </a:prstGeom>
          </p:spPr>
        </p:pic>
        <p:pic>
          <p:nvPicPr>
            <p:cNvPr id="62" name="그림 61" descr="하늘이(가) 표시된 사진&#10;&#10;자동 생성된 설명">
              <a:extLst>
                <a:ext uri="{FF2B5EF4-FFF2-40B4-BE49-F238E27FC236}">
                  <a16:creationId xmlns:a16="http://schemas.microsoft.com/office/drawing/2014/main" xmlns="" id="{5F99099C-8E43-A542-B84F-14B23A329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6899" y="2345706"/>
              <a:ext cx="3622750" cy="4399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64153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F4F79E5A-8AD2-C045-942F-B4B9852F4E14}"/>
              </a:ext>
            </a:extLst>
          </p:cNvPr>
          <p:cNvGrpSpPr/>
          <p:nvPr/>
        </p:nvGrpSpPr>
        <p:grpSpPr>
          <a:xfrm>
            <a:off x="1408762" y="1135259"/>
            <a:ext cx="8878238" cy="5332800"/>
            <a:chOff x="1408762" y="1135259"/>
            <a:chExt cx="8878238" cy="5332800"/>
          </a:xfrm>
        </p:grpSpPr>
        <p:sp>
          <p:nvSpPr>
            <p:cNvPr id="70" name="Google Shape;440;p66">
              <a:extLst>
                <a:ext uri="{FF2B5EF4-FFF2-40B4-BE49-F238E27FC236}">
                  <a16:creationId xmlns:a16="http://schemas.microsoft.com/office/drawing/2014/main" xmlns="" id="{E226A2B8-64ED-2848-9E6C-F9BE73657AE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71" name="Google Shape;456;p66">
              <a:extLst>
                <a:ext uri="{FF2B5EF4-FFF2-40B4-BE49-F238E27FC236}">
                  <a16:creationId xmlns:a16="http://schemas.microsoft.com/office/drawing/2014/main" xmlns="" id="{0D04A86C-80FD-D74E-88B8-38B60BF5FAC0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5. Deliver to users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(Any location, any device)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72" name="Google Shape;451;p66">
              <a:extLst>
                <a:ext uri="{FF2B5EF4-FFF2-40B4-BE49-F238E27FC236}">
                  <a16:creationId xmlns:a16="http://schemas.microsoft.com/office/drawing/2014/main" xmlns="" id="{524513B9-2D21-9B4D-8AD2-4492D9ACEC2D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73" name="Google Shape;455;p66">
              <a:extLst>
                <a:ext uri="{FF2B5EF4-FFF2-40B4-BE49-F238E27FC236}">
                  <a16:creationId xmlns:a16="http://schemas.microsoft.com/office/drawing/2014/main" xmlns="" id="{FB9ABCD3-AEBA-584B-858E-9CEC8E2E3023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2. Authorize users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(Plug in to your domain)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74" name="Google Shape;474;p66">
              <a:extLst>
                <a:ext uri="{FF2B5EF4-FFF2-40B4-BE49-F238E27FC236}">
                  <a16:creationId xmlns:a16="http://schemas.microsoft.com/office/drawing/2014/main" xmlns="" id="{171A33A3-B4B5-9A46-B9F3-BE5297F71D43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Lato"/>
                  <a:ea typeface="Lato"/>
                  <a:cs typeface="Lato"/>
                  <a:sym typeface="Lato"/>
                </a:rPr>
                <a:t>AD/ADFS</a:t>
              </a:r>
              <a:endParaRPr sz="800" dirty="0">
                <a:solidFill>
                  <a:schemeClr val="bg1">
                    <a:lumMod val="95000"/>
                  </a:schemeClr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5" name="Google Shape;479;p66">
              <a:extLst>
                <a:ext uri="{FF2B5EF4-FFF2-40B4-BE49-F238E27FC236}">
                  <a16:creationId xmlns:a16="http://schemas.microsoft.com/office/drawing/2014/main" xmlns="" id="{991A7247-D459-374C-B0C6-E871B85BDE36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Lato"/>
                  <a:ea typeface="Lato"/>
                  <a:cs typeface="Lato"/>
                  <a:sym typeface="Lato"/>
                </a:rPr>
                <a:t>Custom</a:t>
              </a:r>
              <a:endParaRPr sz="1000" dirty="0">
                <a:solidFill>
                  <a:schemeClr val="bg1">
                    <a:lumMod val="95000"/>
                  </a:schemeClr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6" name="Google Shape;441;p66">
              <a:extLst>
                <a:ext uri="{FF2B5EF4-FFF2-40B4-BE49-F238E27FC236}">
                  <a16:creationId xmlns:a16="http://schemas.microsoft.com/office/drawing/2014/main" xmlns="" id="{01D6A4E5-DA8C-C946-9990-E17D10D78A3C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77" name="Google Shape;452;p66">
              <a:extLst>
                <a:ext uri="{FF2B5EF4-FFF2-40B4-BE49-F238E27FC236}">
                  <a16:creationId xmlns:a16="http://schemas.microsoft.com/office/drawing/2014/main" xmlns="" id="{066227FE-DD23-264B-8D17-1334D737FD33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1. Pick infrastructure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(Compute, Graphics, Network)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78" name="Arc 77">
              <a:extLst>
                <a:ext uri="{FF2B5EF4-FFF2-40B4-BE49-F238E27FC236}">
                  <a16:creationId xmlns:a16="http://schemas.microsoft.com/office/drawing/2014/main" xmlns="" id="{76ECACF9-F97E-3F40-BDE2-0FBB3E1F0D7E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</a:endParaRPr>
            </a:p>
          </p:txBody>
        </p:sp>
        <p:sp>
          <p:nvSpPr>
            <p:cNvPr id="79" name="Arc 78">
              <a:extLst>
                <a:ext uri="{FF2B5EF4-FFF2-40B4-BE49-F238E27FC236}">
                  <a16:creationId xmlns:a16="http://schemas.microsoft.com/office/drawing/2014/main" xmlns="" id="{4DA72250-9624-5844-A487-A71858FE5AF7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</a:endParaRPr>
            </a:p>
          </p:txBody>
        </p:sp>
        <p:sp>
          <p:nvSpPr>
            <p:cNvPr id="80" name="Arc 79">
              <a:extLst>
                <a:ext uri="{FF2B5EF4-FFF2-40B4-BE49-F238E27FC236}">
                  <a16:creationId xmlns:a16="http://schemas.microsoft.com/office/drawing/2014/main" xmlns="" id="{9FF70E8E-E0E9-EA43-AB4C-9B1CA971B0C5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</a:endParaRPr>
            </a:p>
          </p:txBody>
        </p:sp>
        <p:sp>
          <p:nvSpPr>
            <p:cNvPr id="81" name="Google Shape;443;p66">
              <a:extLst>
                <a:ext uri="{FF2B5EF4-FFF2-40B4-BE49-F238E27FC236}">
                  <a16:creationId xmlns:a16="http://schemas.microsoft.com/office/drawing/2014/main" xmlns="" id="{15E26998-BBA4-AD4E-A909-93BED6DF3B6E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82" name="Google Shape;453;p66">
              <a:extLst>
                <a:ext uri="{FF2B5EF4-FFF2-40B4-BE49-F238E27FC236}">
                  <a16:creationId xmlns:a16="http://schemas.microsoft.com/office/drawing/2014/main" xmlns="" id="{0F455282-C86D-1944-8667-A5FCCD15CD2A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3. Bring your apps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(.exe, packages, licenses...)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83" name="Google Shape;443;p66">
              <a:extLst>
                <a:ext uri="{FF2B5EF4-FFF2-40B4-BE49-F238E27FC236}">
                  <a16:creationId xmlns:a16="http://schemas.microsoft.com/office/drawing/2014/main" xmlns="" id="{1B4DB193-D4F8-364F-96D1-8E131CABD447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84" name="Google Shape;454;p66">
              <a:extLst>
                <a:ext uri="{FF2B5EF4-FFF2-40B4-BE49-F238E27FC236}">
                  <a16:creationId xmlns:a16="http://schemas.microsoft.com/office/drawing/2014/main" xmlns="" id="{9559A862-909F-EA49-9BEB-CF3AFA14FEE2}"/>
                </a:ext>
              </a:extLst>
            </p:cNvPr>
            <p:cNvSpPr/>
            <p:nvPr/>
          </p:nvSpPr>
          <p:spPr>
            <a:xfrm>
              <a:off x="8161109" y="4029806"/>
              <a:ext cx="2104658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4. Connect files </a:t>
              </a: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Gotham Book" pitchFamily="2" charset="0"/>
                  <a:cs typeface="Gotham Book" pitchFamily="2" charset="0"/>
                  <a:sym typeface="Lato"/>
                </a:rPr>
                <a:t>(storage)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2516BBA-33F2-2849-81D4-10E8313B4951}"/>
              </a:ext>
            </a:extLst>
          </p:cNvPr>
          <p:cNvGrpSpPr/>
          <p:nvPr/>
        </p:nvGrpSpPr>
        <p:grpSpPr>
          <a:xfrm>
            <a:off x="1408762" y="3020114"/>
            <a:ext cx="2534377" cy="1274400"/>
            <a:chOff x="1408762" y="3020114"/>
            <a:chExt cx="2534377" cy="1274400"/>
          </a:xfrm>
        </p:grpSpPr>
        <p:sp>
          <p:nvSpPr>
            <p:cNvPr id="11" name="Google Shape;441;p66">
              <a:extLst>
                <a:ext uri="{FF2B5EF4-FFF2-40B4-BE49-F238E27FC236}">
                  <a16:creationId xmlns:a16="http://schemas.microsoft.com/office/drawing/2014/main" xmlns="" id="{BE8ABE64-FE0C-2641-BD2D-B1F0B31F3F16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810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12" name="Google Shape;452;p66">
              <a:extLst>
                <a:ext uri="{FF2B5EF4-FFF2-40B4-BE49-F238E27FC236}">
                  <a16:creationId xmlns:a16="http://schemas.microsoft.com/office/drawing/2014/main" xmlns="" id="{79923F1D-B98D-DE4F-8C12-03C83FFD9B43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1. 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인프라 선택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(Compute, Graphics, Network)</a:t>
              </a:r>
              <a:endParaRPr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1994A688-2520-7A41-B722-50A605F4EC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38973"/>
          <a:stretch/>
        </p:blipFill>
        <p:spPr>
          <a:xfrm>
            <a:off x="4317587" y="1069436"/>
            <a:ext cx="4189736" cy="4443307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10000"/>
              </a:prstClr>
            </a:outerShdw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A2340026-E257-A541-A881-E4935F8E69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612"/>
          <a:stretch/>
        </p:blipFill>
        <p:spPr>
          <a:xfrm>
            <a:off x="7608371" y="3340332"/>
            <a:ext cx="3980059" cy="272427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sx="101000" sy="1010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32" name="Group 1">
            <a:extLst>
              <a:ext uri="{FF2B5EF4-FFF2-40B4-BE49-F238E27FC236}">
                <a16:creationId xmlns:a16="http://schemas.microsoft.com/office/drawing/2014/main" xmlns="" id="{497DD973-1C31-3F43-AD8B-8EA2089E4027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33" name="Google Shape;439;p66">
              <a:extLst>
                <a:ext uri="{FF2B5EF4-FFF2-40B4-BE49-F238E27FC236}">
                  <a16:creationId xmlns:a16="http://schemas.microsoft.com/office/drawing/2014/main" xmlns="" id="{92614FA8-0E7F-D144-8D7C-3BAB12A50F09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441;p66">
              <a:extLst>
                <a:ext uri="{FF2B5EF4-FFF2-40B4-BE49-F238E27FC236}">
                  <a16:creationId xmlns:a16="http://schemas.microsoft.com/office/drawing/2014/main" xmlns="" id="{814F6F55-51DC-D740-8CBB-4AA406994974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35" name="Google Shape;452;p66">
              <a:extLst>
                <a:ext uri="{FF2B5EF4-FFF2-40B4-BE49-F238E27FC236}">
                  <a16:creationId xmlns:a16="http://schemas.microsoft.com/office/drawing/2014/main" xmlns="" id="{175FA28E-6609-E446-A780-EF9E38B722C1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36" name="Google Shape;440;p66">
              <a:extLst>
                <a:ext uri="{FF2B5EF4-FFF2-40B4-BE49-F238E27FC236}">
                  <a16:creationId xmlns:a16="http://schemas.microsoft.com/office/drawing/2014/main" xmlns="" id="{5AF1F4E6-727B-0347-AE00-EF0E5900ADC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37" name="Google Shape;456;p66">
              <a:extLst>
                <a:ext uri="{FF2B5EF4-FFF2-40B4-BE49-F238E27FC236}">
                  <a16:creationId xmlns:a16="http://schemas.microsoft.com/office/drawing/2014/main" xmlns="" id="{110DE704-AF12-4943-A0BC-BC1B6200CD27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38" name="Arc 49">
              <a:extLst>
                <a:ext uri="{FF2B5EF4-FFF2-40B4-BE49-F238E27FC236}">
                  <a16:creationId xmlns:a16="http://schemas.microsoft.com/office/drawing/2014/main" xmlns="" id="{B5026201-F306-0346-B82A-703D6C24AA04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39" name="Google Shape;451;p66">
              <a:extLst>
                <a:ext uri="{FF2B5EF4-FFF2-40B4-BE49-F238E27FC236}">
                  <a16:creationId xmlns:a16="http://schemas.microsoft.com/office/drawing/2014/main" xmlns="" id="{88EDE5BA-E44E-B347-B16D-9C1A5D26A1C4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0" name="Google Shape;455;p66">
              <a:extLst>
                <a:ext uri="{FF2B5EF4-FFF2-40B4-BE49-F238E27FC236}">
                  <a16:creationId xmlns:a16="http://schemas.microsoft.com/office/drawing/2014/main" xmlns="" id="{57CFD7DD-5B9C-A749-9B3F-952E134C45F1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41" name="Arc 50">
              <a:extLst>
                <a:ext uri="{FF2B5EF4-FFF2-40B4-BE49-F238E27FC236}">
                  <a16:creationId xmlns:a16="http://schemas.microsoft.com/office/drawing/2014/main" xmlns="" id="{AA24B28C-179F-6B46-95C9-815FB0F2603A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42" name="Picture 56">
              <a:extLst>
                <a:ext uri="{FF2B5EF4-FFF2-40B4-BE49-F238E27FC236}">
                  <a16:creationId xmlns:a16="http://schemas.microsoft.com/office/drawing/2014/main" xmlns="" id="{ADE45F54-E8FE-2547-9B8F-32FF83D324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43" name="Rectangle 57">
              <a:extLst>
                <a:ext uri="{FF2B5EF4-FFF2-40B4-BE49-F238E27FC236}">
                  <a16:creationId xmlns:a16="http://schemas.microsoft.com/office/drawing/2014/main" xmlns="" id="{5A0A354C-42B1-9549-B5C7-AC6D0F219904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44" name="Google Shape;443;p66">
              <a:extLst>
                <a:ext uri="{FF2B5EF4-FFF2-40B4-BE49-F238E27FC236}">
                  <a16:creationId xmlns:a16="http://schemas.microsoft.com/office/drawing/2014/main" xmlns="" id="{742C3A30-B36D-4B44-A34B-4C9D99109147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5" name="Arc 48">
              <a:extLst>
                <a:ext uri="{FF2B5EF4-FFF2-40B4-BE49-F238E27FC236}">
                  <a16:creationId xmlns:a16="http://schemas.microsoft.com/office/drawing/2014/main" xmlns="" id="{1AE0BC3A-BBB6-D140-A3FD-B1EE2027C7F4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46" name="Google Shape;453;p66">
              <a:extLst>
                <a:ext uri="{FF2B5EF4-FFF2-40B4-BE49-F238E27FC236}">
                  <a16:creationId xmlns:a16="http://schemas.microsoft.com/office/drawing/2014/main" xmlns="" id="{498DA0F8-35DF-3247-B59D-650BF2BC5120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47" name="Google Shape;443;p66">
              <a:extLst>
                <a:ext uri="{FF2B5EF4-FFF2-40B4-BE49-F238E27FC236}">
                  <a16:creationId xmlns:a16="http://schemas.microsoft.com/office/drawing/2014/main" xmlns="" id="{8C4151FE-4DEB-7E43-8370-AB2C5578335E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8" name="Google Shape;454;p66">
              <a:extLst>
                <a:ext uri="{FF2B5EF4-FFF2-40B4-BE49-F238E27FC236}">
                  <a16:creationId xmlns:a16="http://schemas.microsoft.com/office/drawing/2014/main" xmlns="" id="{FB97519E-DE93-524C-8964-5104E5252A22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49" name="Title 1">
            <a:extLst>
              <a:ext uri="{FF2B5EF4-FFF2-40B4-BE49-F238E27FC236}">
                <a16:creationId xmlns:a16="http://schemas.microsoft.com/office/drawing/2014/main" xmlns="" id="{34428664-E975-264A-BB58-54820951E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/>
              <a:t>1. </a:t>
            </a:r>
            <a:r>
              <a:rPr lang="ko-KR" altLang="en-US" sz="3600" dirty="0"/>
              <a:t>인프라</a:t>
            </a:r>
            <a:r>
              <a:rPr lang="en-US" altLang="ko-KR" sz="3600" dirty="0"/>
              <a:t>,</a:t>
            </a:r>
            <a:r>
              <a:rPr lang="ko-KR" altLang="en-US" sz="3600" dirty="0"/>
              <a:t> </a:t>
            </a:r>
            <a:r>
              <a:rPr lang="ko-KR" altLang="en-US" sz="3600" dirty="0" err="1"/>
              <a:t>리전</a:t>
            </a:r>
            <a:r>
              <a:rPr lang="en-US" altLang="ko-KR" sz="3600" dirty="0"/>
              <a:t>,</a:t>
            </a:r>
            <a:r>
              <a:rPr lang="ko-KR" altLang="en-US" sz="3600" dirty="0"/>
              <a:t> 가상 </a:t>
            </a:r>
            <a:r>
              <a:rPr lang="ko-KR" altLang="en-US" sz="3600" dirty="0" err="1"/>
              <a:t>데스크탑</a:t>
            </a:r>
            <a:r>
              <a:rPr lang="ko-KR" altLang="en-US" sz="3600" dirty="0"/>
              <a:t> 사양 선택</a:t>
            </a:r>
            <a:endParaRPr lang="en-US" sz="3600" dirty="0"/>
          </a:p>
        </p:txBody>
      </p:sp>
      <p:pic>
        <p:nvPicPr>
          <p:cNvPr id="50" name="Google Shape;491;p66">
            <a:extLst>
              <a:ext uri="{FF2B5EF4-FFF2-40B4-BE49-F238E27FC236}">
                <a16:creationId xmlns:a16="http://schemas.microsoft.com/office/drawing/2014/main" xmlns="" id="{4AF6D46D-10F2-7C4C-97A5-0C0B1718468F}"/>
              </a:ext>
            </a:extLst>
          </p:cNvPr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0779" y="3830626"/>
            <a:ext cx="422225" cy="2996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Picture 46">
            <a:extLst>
              <a:ext uri="{FF2B5EF4-FFF2-40B4-BE49-F238E27FC236}">
                <a16:creationId xmlns:a16="http://schemas.microsoft.com/office/drawing/2014/main" xmlns="" id="{D3A7D42D-DCB7-7F4F-AC4E-FCCBBDBAA7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9966" y="3855414"/>
            <a:ext cx="607917" cy="175688"/>
          </a:xfrm>
          <a:prstGeom prst="rect">
            <a:avLst/>
          </a:prstGeom>
        </p:spPr>
      </p:pic>
      <p:pic>
        <p:nvPicPr>
          <p:cNvPr id="52" name="Picture 47">
            <a:extLst>
              <a:ext uri="{FF2B5EF4-FFF2-40B4-BE49-F238E27FC236}">
                <a16:creationId xmlns:a16="http://schemas.microsoft.com/office/drawing/2014/main" xmlns="" id="{B4CEFB63-0459-FB43-A919-FF079F3DE3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5507" y="3800341"/>
            <a:ext cx="329920" cy="329920"/>
          </a:xfrm>
          <a:prstGeom prst="rect">
            <a:avLst/>
          </a:prstGeom>
        </p:spPr>
      </p:pic>
      <p:pic>
        <p:nvPicPr>
          <p:cNvPr id="53" name="Picture 25">
            <a:extLst>
              <a:ext uri="{FF2B5EF4-FFF2-40B4-BE49-F238E27FC236}">
                <a16:creationId xmlns:a16="http://schemas.microsoft.com/office/drawing/2014/main" xmlns="" id="{866505C6-7044-3745-BE47-23A0BF5BE19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3136" y="3797761"/>
            <a:ext cx="465359" cy="33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820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8FD6A70B-9EF2-744F-BB67-EC9151208AD9}"/>
              </a:ext>
            </a:extLst>
          </p:cNvPr>
          <p:cNvGrpSpPr/>
          <p:nvPr/>
        </p:nvGrpSpPr>
        <p:grpSpPr>
          <a:xfrm>
            <a:off x="1408762" y="1135259"/>
            <a:ext cx="8878238" cy="5332800"/>
            <a:chOff x="1408762" y="1135259"/>
            <a:chExt cx="8878238" cy="5332800"/>
          </a:xfrm>
        </p:grpSpPr>
        <p:sp>
          <p:nvSpPr>
            <p:cNvPr id="30" name="Google Shape;440;p66">
              <a:extLst>
                <a:ext uri="{FF2B5EF4-FFF2-40B4-BE49-F238E27FC236}">
                  <a16:creationId xmlns:a16="http://schemas.microsoft.com/office/drawing/2014/main" xmlns="" id="{538E9730-9E32-7648-B3A4-76CDB9FEC398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1" name="Google Shape;456;p66">
              <a:extLst>
                <a:ext uri="{FF2B5EF4-FFF2-40B4-BE49-F238E27FC236}">
                  <a16:creationId xmlns:a16="http://schemas.microsoft.com/office/drawing/2014/main" xmlns="" id="{5730C22C-3FEB-D447-8FFB-1F25ABD4F353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Deliver to users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2" name="Google Shape;451;p66">
              <a:extLst>
                <a:ext uri="{FF2B5EF4-FFF2-40B4-BE49-F238E27FC236}">
                  <a16:creationId xmlns:a16="http://schemas.microsoft.com/office/drawing/2014/main" xmlns="" id="{9DE98F7C-9CD9-7D44-8021-A4246E743C90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0" name="Google Shape;455;p66">
              <a:extLst>
                <a:ext uri="{FF2B5EF4-FFF2-40B4-BE49-F238E27FC236}">
                  <a16:creationId xmlns:a16="http://schemas.microsoft.com/office/drawing/2014/main" xmlns="" id="{45467F58-D981-E94E-8ACF-72C5C78529C0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2. Authorize users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(Plug in to your domain)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41" name="Google Shape;474;p66">
              <a:extLst>
                <a:ext uri="{FF2B5EF4-FFF2-40B4-BE49-F238E27FC236}">
                  <a16:creationId xmlns:a16="http://schemas.microsoft.com/office/drawing/2014/main" xmlns="" id="{08CE70C3-E565-8243-BFC8-099430EAC070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AD/ADFS</a:t>
              </a:r>
              <a:endParaRPr sz="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42" name="Google Shape;479;p66">
              <a:extLst>
                <a:ext uri="{FF2B5EF4-FFF2-40B4-BE49-F238E27FC236}">
                  <a16:creationId xmlns:a16="http://schemas.microsoft.com/office/drawing/2014/main" xmlns="" id="{1BE8683B-FF0B-AC4C-84AF-A48151A8999B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Custom</a:t>
              </a:r>
              <a:endParaRPr sz="10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43" name="Google Shape;441;p66">
              <a:extLst>
                <a:ext uri="{FF2B5EF4-FFF2-40B4-BE49-F238E27FC236}">
                  <a16:creationId xmlns:a16="http://schemas.microsoft.com/office/drawing/2014/main" xmlns="" id="{EDA96DE5-2AC7-B242-9745-4FE01F57CE81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44" name="Google Shape;452;p66">
              <a:extLst>
                <a:ext uri="{FF2B5EF4-FFF2-40B4-BE49-F238E27FC236}">
                  <a16:creationId xmlns:a16="http://schemas.microsoft.com/office/drawing/2014/main" xmlns="" id="{BE59E97B-98E4-3A4D-A8B4-9E7E01ACE466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1. Pick infrastructure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(Compute, Graphics, Network)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xmlns="" id="{36D550C2-FE0A-944A-B5E3-B9735C640BD3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6" name="Arc 45">
              <a:extLst>
                <a:ext uri="{FF2B5EF4-FFF2-40B4-BE49-F238E27FC236}">
                  <a16:creationId xmlns:a16="http://schemas.microsoft.com/office/drawing/2014/main" xmlns="" id="{1E70A18A-233B-6845-A962-F31FCB088A98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7" name="Arc 46">
              <a:extLst>
                <a:ext uri="{FF2B5EF4-FFF2-40B4-BE49-F238E27FC236}">
                  <a16:creationId xmlns:a16="http://schemas.microsoft.com/office/drawing/2014/main" xmlns="" id="{07C97810-E7FC-E041-B93A-922955B1C5F7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8" name="Google Shape;443;p66">
              <a:extLst>
                <a:ext uri="{FF2B5EF4-FFF2-40B4-BE49-F238E27FC236}">
                  <a16:creationId xmlns:a16="http://schemas.microsoft.com/office/drawing/2014/main" xmlns="" id="{E8E3F486-3C62-6547-BA75-69269E0DFD23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9" name="Google Shape;453;p66">
              <a:extLst>
                <a:ext uri="{FF2B5EF4-FFF2-40B4-BE49-F238E27FC236}">
                  <a16:creationId xmlns:a16="http://schemas.microsoft.com/office/drawing/2014/main" xmlns="" id="{EA26F0E1-0ACF-9342-AFC8-FCEF65802D5D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3. Bring your apps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(.exe, packages, licenses...)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50" name="Google Shape;443;p66">
              <a:extLst>
                <a:ext uri="{FF2B5EF4-FFF2-40B4-BE49-F238E27FC236}">
                  <a16:creationId xmlns:a16="http://schemas.microsoft.com/office/drawing/2014/main" xmlns="" id="{3F00B2D2-BEED-ED4D-BC13-231F9479A525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51" name="Google Shape;454;p66">
              <a:extLst>
                <a:ext uri="{FF2B5EF4-FFF2-40B4-BE49-F238E27FC236}">
                  <a16:creationId xmlns:a16="http://schemas.microsoft.com/office/drawing/2014/main" xmlns="" id="{EC5D924B-209C-5045-A7D0-90952E294BF2}"/>
                </a:ext>
              </a:extLst>
            </p:cNvPr>
            <p:cNvSpPr/>
            <p:nvPr/>
          </p:nvSpPr>
          <p:spPr>
            <a:xfrm>
              <a:off x="8161109" y="4029806"/>
              <a:ext cx="2104658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Connect files </a:t>
              </a: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(storage)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sp>
        <p:nvSpPr>
          <p:cNvPr id="16" name="Google Shape;451;p66">
            <a:extLst>
              <a:ext uri="{FF2B5EF4-FFF2-40B4-BE49-F238E27FC236}">
                <a16:creationId xmlns:a16="http://schemas.microsoft.com/office/drawing/2014/main" xmlns="" id="{5645489C-D88C-544F-ABAC-7FF2835EE0A8}"/>
              </a:ext>
            </a:extLst>
          </p:cNvPr>
          <p:cNvSpPr/>
          <p:nvPr/>
        </p:nvSpPr>
        <p:spPr>
          <a:xfrm>
            <a:off x="4810790" y="1135259"/>
            <a:ext cx="2262287" cy="122888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81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sz="1600">
              <a:solidFill>
                <a:schemeClr val="accent4"/>
              </a:solidFill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</p:txBody>
      </p:sp>
      <p:sp>
        <p:nvSpPr>
          <p:cNvPr id="17" name="Google Shape;455;p66">
            <a:extLst>
              <a:ext uri="{FF2B5EF4-FFF2-40B4-BE49-F238E27FC236}">
                <a16:creationId xmlns:a16="http://schemas.microsoft.com/office/drawing/2014/main" xmlns="" id="{51990973-9AFE-FE42-8883-A1EE846E97E5}"/>
              </a:ext>
            </a:extLst>
          </p:cNvPr>
          <p:cNvSpPr/>
          <p:nvPr/>
        </p:nvSpPr>
        <p:spPr>
          <a:xfrm>
            <a:off x="4751300" y="1171287"/>
            <a:ext cx="2333981" cy="571800"/>
          </a:xfrm>
          <a:prstGeom prst="roundRect">
            <a:avLst>
              <a:gd name="adj" fmla="val 7013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lt1"/>
              </a:buClr>
            </a:pPr>
            <a:r>
              <a:rPr lang="en-US"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2. </a:t>
            </a:r>
            <a:r>
              <a:rPr lang="ko-KR" altLang="en-US"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사용자 인증</a:t>
            </a:r>
            <a:endParaRPr sz="1600" b="1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19" name="Google Shape;474;p66">
            <a:extLst>
              <a:ext uri="{FF2B5EF4-FFF2-40B4-BE49-F238E27FC236}">
                <a16:creationId xmlns:a16="http://schemas.microsoft.com/office/drawing/2014/main" xmlns="" id="{A870BAE8-D46A-1946-BFA5-27AA7EFAF766}"/>
              </a:ext>
            </a:extLst>
          </p:cNvPr>
          <p:cNvSpPr/>
          <p:nvPr/>
        </p:nvSpPr>
        <p:spPr>
          <a:xfrm>
            <a:off x="4863179" y="1787648"/>
            <a:ext cx="750300" cy="2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/>
            <a:r>
              <a:rPr lang="en-US" sz="8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AD/ADFS</a:t>
            </a:r>
            <a:endParaRPr sz="800" dirty="0">
              <a:solidFill>
                <a:srgbClr val="000000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25" name="Google Shape;479;p66">
            <a:extLst>
              <a:ext uri="{FF2B5EF4-FFF2-40B4-BE49-F238E27FC236}">
                <a16:creationId xmlns:a16="http://schemas.microsoft.com/office/drawing/2014/main" xmlns="" id="{CC8259C9-1605-5442-99BD-7B308A01BEBA}"/>
              </a:ext>
            </a:extLst>
          </p:cNvPr>
          <p:cNvSpPr/>
          <p:nvPr/>
        </p:nvSpPr>
        <p:spPr>
          <a:xfrm>
            <a:off x="6092373" y="2034178"/>
            <a:ext cx="788400" cy="2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r"/>
            <a:r>
              <a:rPr lang="en-US" sz="10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Custom</a:t>
            </a:r>
            <a:endParaRPr sz="1000" dirty="0">
              <a:solidFill>
                <a:srgbClr val="000000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pic>
        <p:nvPicPr>
          <p:cNvPr id="38" name="Google Shape;473;p66">
            <a:extLst>
              <a:ext uri="{FF2B5EF4-FFF2-40B4-BE49-F238E27FC236}">
                <a16:creationId xmlns:a16="http://schemas.microsoft.com/office/drawing/2014/main" xmlns="" id="{6AC20913-BBA7-4C47-8840-7FCE6FE117DD}"/>
              </a:ext>
            </a:extLst>
          </p:cNvPr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337"/>
          <a:stretch/>
        </p:blipFill>
        <p:spPr>
          <a:xfrm>
            <a:off x="5631938" y="1811285"/>
            <a:ext cx="268800" cy="21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475;p66">
            <a:extLst>
              <a:ext uri="{FF2B5EF4-FFF2-40B4-BE49-F238E27FC236}">
                <a16:creationId xmlns:a16="http://schemas.microsoft.com/office/drawing/2014/main" xmlns="" id="{E6A6F64F-2F9B-EC41-B747-D750CFD4BB5B}"/>
              </a:ext>
            </a:extLst>
          </p:cNvPr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9388" y="1845924"/>
            <a:ext cx="459987" cy="167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476;p66">
            <a:extLst>
              <a:ext uri="{FF2B5EF4-FFF2-40B4-BE49-F238E27FC236}">
                <a16:creationId xmlns:a16="http://schemas.microsoft.com/office/drawing/2014/main" xmlns="" id="{E513AF7F-20A8-F14B-9CEB-217D040EEB70}"/>
              </a:ext>
            </a:extLst>
          </p:cNvPr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835" y="1995758"/>
            <a:ext cx="337139" cy="244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477;p66">
            <a:extLst>
              <a:ext uri="{FF2B5EF4-FFF2-40B4-BE49-F238E27FC236}">
                <a16:creationId xmlns:a16="http://schemas.microsoft.com/office/drawing/2014/main" xmlns="" id="{931B5D73-8870-3A46-8EBD-736328C1108F}"/>
              </a:ext>
            </a:extLst>
          </p:cNvPr>
          <p:cNvPicPr preferRelativeResize="0"/>
          <p:nvPr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0458" y="1818436"/>
            <a:ext cx="514495" cy="219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478;p66">
            <a:extLst>
              <a:ext uri="{FF2B5EF4-FFF2-40B4-BE49-F238E27FC236}">
                <a16:creationId xmlns:a16="http://schemas.microsoft.com/office/drawing/2014/main" xmlns="" id="{D764CF50-0D99-CA47-B64F-6B0CE94529EB}"/>
              </a:ext>
            </a:extLst>
          </p:cNvPr>
          <p:cNvPicPr preferRelativeResize="0"/>
          <p:nvPr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1431" y="2076625"/>
            <a:ext cx="750300" cy="16471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110B2CF4-51A4-AB4C-A184-2F524DD7019C}"/>
              </a:ext>
            </a:extLst>
          </p:cNvPr>
          <p:cNvGrpSpPr/>
          <p:nvPr/>
        </p:nvGrpSpPr>
        <p:grpSpPr>
          <a:xfrm>
            <a:off x="321917" y="2887490"/>
            <a:ext cx="3482829" cy="2815658"/>
            <a:chOff x="321916" y="2887490"/>
            <a:chExt cx="3482829" cy="2815658"/>
          </a:xfrm>
        </p:grpSpPr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xmlns="" id="{913DF9A7-E326-4344-A78E-94DFA24FA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8573" y="3639171"/>
              <a:ext cx="3476172" cy="2063977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58" name="Google Shape;455;p66">
              <a:extLst>
                <a:ext uri="{FF2B5EF4-FFF2-40B4-BE49-F238E27FC236}">
                  <a16:creationId xmlns:a16="http://schemas.microsoft.com/office/drawing/2014/main" xmlns="" id="{19A1372D-41E4-A74E-A538-F06EEECD52C7}"/>
                </a:ext>
              </a:extLst>
            </p:cNvPr>
            <p:cNvSpPr/>
            <p:nvPr/>
          </p:nvSpPr>
          <p:spPr>
            <a:xfrm>
              <a:off x="321916" y="2887490"/>
              <a:ext cx="3482829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Authentication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</a:t>
              </a:r>
              <a:r>
                <a:rPr lang="en-US" altLang="ko-KR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-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인증</a:t>
              </a: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</a:t>
              </a:r>
              <a:b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</a:br>
              <a:r>
                <a: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</a:t>
              </a:r>
              <a:r>
                <a:rPr lang="en-US" sz="1400" dirty="0" err="1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Okta</a:t>
              </a:r>
              <a:r>
                <a: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, Ping, Google</a:t>
              </a:r>
              <a:r>
                <a:rPr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등을 활용한 </a:t>
              </a:r>
              <a:r>
                <a:rPr lang="en-US" altLang="ko-KR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SSO</a:t>
              </a:r>
              <a:r>
                <a: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)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9673E41F-F460-664E-B8D4-3293CA6F2647}"/>
              </a:ext>
            </a:extLst>
          </p:cNvPr>
          <p:cNvGrpSpPr/>
          <p:nvPr/>
        </p:nvGrpSpPr>
        <p:grpSpPr>
          <a:xfrm>
            <a:off x="7947249" y="3104183"/>
            <a:ext cx="3447613" cy="2657106"/>
            <a:chOff x="7947249" y="3104182"/>
            <a:chExt cx="3447613" cy="2657106"/>
          </a:xfrm>
        </p:grpSpPr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xmlns="" id="{9BCD8593-C809-FD4D-9946-2777DF7EE8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47249" y="3657314"/>
              <a:ext cx="3447613" cy="2103974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59" name="Google Shape;455;p66">
              <a:extLst>
                <a:ext uri="{FF2B5EF4-FFF2-40B4-BE49-F238E27FC236}">
                  <a16:creationId xmlns:a16="http://schemas.microsoft.com/office/drawing/2014/main" xmlns="" id="{69AAC8D8-781F-CC46-8E65-5A856573D8D0}"/>
                </a:ext>
              </a:extLst>
            </p:cNvPr>
            <p:cNvSpPr/>
            <p:nvPr/>
          </p:nvSpPr>
          <p:spPr>
            <a:xfrm>
              <a:off x="7947249" y="3104182"/>
              <a:ext cx="3447613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Authorization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</a:t>
              </a:r>
              <a:r>
                <a:rPr lang="en-US" altLang="ko-KR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-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권한</a:t>
              </a: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/>
              </a:r>
              <a:b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</a:br>
              <a:r>
                <a:rPr lang="en-US" sz="14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(Role-based Access Control)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C0741DF-BBA9-E647-92E2-D77CFF8F01ED}"/>
              </a:ext>
            </a:extLst>
          </p:cNvPr>
          <p:cNvGrpSpPr/>
          <p:nvPr/>
        </p:nvGrpSpPr>
        <p:grpSpPr>
          <a:xfrm>
            <a:off x="4189925" y="2651024"/>
            <a:ext cx="3482829" cy="4004695"/>
            <a:chOff x="4189924" y="2651024"/>
            <a:chExt cx="3482829" cy="4004695"/>
          </a:xfrm>
        </p:grpSpPr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xmlns="" id="{C7B17182-C8BD-8048-A328-AAEB07B4A2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50818" y="3114631"/>
              <a:ext cx="3134942" cy="3541088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60" name="Google Shape;455;p66">
              <a:extLst>
                <a:ext uri="{FF2B5EF4-FFF2-40B4-BE49-F238E27FC236}">
                  <a16:creationId xmlns:a16="http://schemas.microsoft.com/office/drawing/2014/main" xmlns="" id="{A9476E13-9B31-9B42-8052-1AD963EBC781}"/>
                </a:ext>
              </a:extLst>
            </p:cNvPr>
            <p:cNvSpPr/>
            <p:nvPr/>
          </p:nvSpPr>
          <p:spPr>
            <a:xfrm>
              <a:off x="4189924" y="2651024"/>
              <a:ext cx="3482829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Identity Provider 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설정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37" name="Group 1">
            <a:extLst>
              <a:ext uri="{FF2B5EF4-FFF2-40B4-BE49-F238E27FC236}">
                <a16:creationId xmlns:a16="http://schemas.microsoft.com/office/drawing/2014/main" xmlns="" id="{11D30806-EF54-CB40-BEDF-0EDAAEF88A9C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61" name="Google Shape;439;p66">
              <a:extLst>
                <a:ext uri="{FF2B5EF4-FFF2-40B4-BE49-F238E27FC236}">
                  <a16:creationId xmlns:a16="http://schemas.microsoft.com/office/drawing/2014/main" xmlns="" id="{8E0BED7C-69D2-9B42-B513-26E463F902CC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441;p66">
              <a:extLst>
                <a:ext uri="{FF2B5EF4-FFF2-40B4-BE49-F238E27FC236}">
                  <a16:creationId xmlns:a16="http://schemas.microsoft.com/office/drawing/2014/main" xmlns="" id="{50CB7DFF-B614-914F-A529-E7A390A51872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63" name="Google Shape;452;p66">
              <a:extLst>
                <a:ext uri="{FF2B5EF4-FFF2-40B4-BE49-F238E27FC236}">
                  <a16:creationId xmlns:a16="http://schemas.microsoft.com/office/drawing/2014/main" xmlns="" id="{F5E2CC22-0695-2F4A-8ECA-0C1C139CAFE6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4" name="Google Shape;440;p66">
              <a:extLst>
                <a:ext uri="{FF2B5EF4-FFF2-40B4-BE49-F238E27FC236}">
                  <a16:creationId xmlns:a16="http://schemas.microsoft.com/office/drawing/2014/main" xmlns="" id="{B2028028-66DC-FB47-990F-3F33B65A40EF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5" name="Google Shape;456;p66">
              <a:extLst>
                <a:ext uri="{FF2B5EF4-FFF2-40B4-BE49-F238E27FC236}">
                  <a16:creationId xmlns:a16="http://schemas.microsoft.com/office/drawing/2014/main" xmlns="" id="{2F078DD3-A983-224A-8EAF-CC79424F1C47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6" name="Arc 49">
              <a:extLst>
                <a:ext uri="{FF2B5EF4-FFF2-40B4-BE49-F238E27FC236}">
                  <a16:creationId xmlns:a16="http://schemas.microsoft.com/office/drawing/2014/main" xmlns="" id="{AE38D591-F9B4-9244-8D96-7C61AEE9DE3F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7" name="Google Shape;451;p66">
              <a:extLst>
                <a:ext uri="{FF2B5EF4-FFF2-40B4-BE49-F238E27FC236}">
                  <a16:creationId xmlns:a16="http://schemas.microsoft.com/office/drawing/2014/main" xmlns="" id="{1CCE241F-8F08-5347-9F2C-8539C0619313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8" name="Google Shape;455;p66">
              <a:extLst>
                <a:ext uri="{FF2B5EF4-FFF2-40B4-BE49-F238E27FC236}">
                  <a16:creationId xmlns:a16="http://schemas.microsoft.com/office/drawing/2014/main" xmlns="" id="{205869BA-48E9-3546-B877-4D9E68749024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9" name="Arc 50">
              <a:extLst>
                <a:ext uri="{FF2B5EF4-FFF2-40B4-BE49-F238E27FC236}">
                  <a16:creationId xmlns:a16="http://schemas.microsoft.com/office/drawing/2014/main" xmlns="" id="{4518C16A-360D-5A49-B4AA-B615EBF91968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70" name="Picture 56">
              <a:extLst>
                <a:ext uri="{FF2B5EF4-FFF2-40B4-BE49-F238E27FC236}">
                  <a16:creationId xmlns:a16="http://schemas.microsoft.com/office/drawing/2014/main" xmlns="" id="{BEB31072-A041-244E-BB92-3845CC8E67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71" name="Rectangle 57">
              <a:extLst>
                <a:ext uri="{FF2B5EF4-FFF2-40B4-BE49-F238E27FC236}">
                  <a16:creationId xmlns:a16="http://schemas.microsoft.com/office/drawing/2014/main" xmlns="" id="{1AC1FE86-10A6-874C-A06B-38F29BC7D80E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72" name="Google Shape;443;p66">
              <a:extLst>
                <a:ext uri="{FF2B5EF4-FFF2-40B4-BE49-F238E27FC236}">
                  <a16:creationId xmlns:a16="http://schemas.microsoft.com/office/drawing/2014/main" xmlns="" id="{A30ED00A-23EC-594C-9C34-BAA7B28AFC1E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73" name="Arc 48">
              <a:extLst>
                <a:ext uri="{FF2B5EF4-FFF2-40B4-BE49-F238E27FC236}">
                  <a16:creationId xmlns:a16="http://schemas.microsoft.com/office/drawing/2014/main" xmlns="" id="{1115153E-1FEA-6841-B5BA-2A1B5CD265EA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74" name="Google Shape;453;p66">
              <a:extLst>
                <a:ext uri="{FF2B5EF4-FFF2-40B4-BE49-F238E27FC236}">
                  <a16:creationId xmlns:a16="http://schemas.microsoft.com/office/drawing/2014/main" xmlns="" id="{D7B40992-A6E2-CF43-9494-EFBDBE3172D5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75" name="Google Shape;443;p66">
              <a:extLst>
                <a:ext uri="{FF2B5EF4-FFF2-40B4-BE49-F238E27FC236}">
                  <a16:creationId xmlns:a16="http://schemas.microsoft.com/office/drawing/2014/main" xmlns="" id="{07975AB8-8D6C-1E44-9899-7742BF96AD47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76" name="Google Shape;454;p66">
              <a:extLst>
                <a:ext uri="{FF2B5EF4-FFF2-40B4-BE49-F238E27FC236}">
                  <a16:creationId xmlns:a16="http://schemas.microsoft.com/office/drawing/2014/main" xmlns="" id="{BB79E0C7-97FE-1E47-8299-035CEFFD94E3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77" name="Title 1">
            <a:extLst>
              <a:ext uri="{FF2B5EF4-FFF2-40B4-BE49-F238E27FC236}">
                <a16:creationId xmlns:a16="http://schemas.microsoft.com/office/drawing/2014/main" xmlns="" id="{66E7CA41-8289-BC40-8899-79F8F3865C76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en-US" altLang="ko-KR" sz="3600" dirty="0"/>
              <a:t>2.</a:t>
            </a:r>
            <a:r>
              <a:rPr lang="ko-KR" altLang="en-US" sz="3600" dirty="0"/>
              <a:t> 인증 방법 및 권한 선택</a:t>
            </a:r>
            <a:endParaRPr lang="en-SG" sz="3600" dirty="0"/>
          </a:p>
        </p:txBody>
      </p:sp>
    </p:spTree>
    <p:extLst>
      <p:ext uri="{BB962C8B-B14F-4D97-AF65-F5344CB8AC3E}">
        <p14:creationId xmlns:p14="http://schemas.microsoft.com/office/powerpoint/2010/main" val="1975755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936B133B-23F9-4D47-8784-A374F7C1D8A1}"/>
              </a:ext>
            </a:extLst>
          </p:cNvPr>
          <p:cNvGrpSpPr/>
          <p:nvPr/>
        </p:nvGrpSpPr>
        <p:grpSpPr>
          <a:xfrm>
            <a:off x="1408762" y="1135259"/>
            <a:ext cx="8878238" cy="5332800"/>
            <a:chOff x="1408762" y="1135259"/>
            <a:chExt cx="8878238" cy="5332800"/>
          </a:xfrm>
        </p:grpSpPr>
        <p:sp>
          <p:nvSpPr>
            <p:cNvPr id="28" name="Google Shape;440;p66">
              <a:extLst>
                <a:ext uri="{FF2B5EF4-FFF2-40B4-BE49-F238E27FC236}">
                  <a16:creationId xmlns:a16="http://schemas.microsoft.com/office/drawing/2014/main" xmlns="" id="{7BD357C4-2371-864C-9981-8E85F83568A3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29" name="Google Shape;456;p66">
              <a:extLst>
                <a:ext uri="{FF2B5EF4-FFF2-40B4-BE49-F238E27FC236}">
                  <a16:creationId xmlns:a16="http://schemas.microsoft.com/office/drawing/2014/main" xmlns="" id="{9129144F-FB5A-AB4E-B6F3-02394F67F67D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Deliver to users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0" name="Google Shape;451;p66">
              <a:extLst>
                <a:ext uri="{FF2B5EF4-FFF2-40B4-BE49-F238E27FC236}">
                  <a16:creationId xmlns:a16="http://schemas.microsoft.com/office/drawing/2014/main" xmlns="" id="{B518487C-FDD7-BB46-80E3-F5C54658EC7D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1" name="Google Shape;455;p66">
              <a:extLst>
                <a:ext uri="{FF2B5EF4-FFF2-40B4-BE49-F238E27FC236}">
                  <a16:creationId xmlns:a16="http://schemas.microsoft.com/office/drawing/2014/main" xmlns="" id="{58666BB2-5F8F-114B-817A-3216ED03564E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2. Authorize users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(Plug in to your domain)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2" name="Google Shape;474;p66">
              <a:extLst>
                <a:ext uri="{FF2B5EF4-FFF2-40B4-BE49-F238E27FC236}">
                  <a16:creationId xmlns:a16="http://schemas.microsoft.com/office/drawing/2014/main" xmlns="" id="{9E0A6C29-E3D5-3648-B178-4237BDAD7F5E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AD/ADFS</a:t>
              </a:r>
              <a:endParaRPr sz="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33" name="Google Shape;479;p66">
              <a:extLst>
                <a:ext uri="{FF2B5EF4-FFF2-40B4-BE49-F238E27FC236}">
                  <a16:creationId xmlns:a16="http://schemas.microsoft.com/office/drawing/2014/main" xmlns="" id="{4205C1AA-9570-7B46-8DE0-1C6A3C2F32D1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Custom</a:t>
              </a:r>
              <a:endParaRPr sz="10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34" name="Google Shape;441;p66">
              <a:extLst>
                <a:ext uri="{FF2B5EF4-FFF2-40B4-BE49-F238E27FC236}">
                  <a16:creationId xmlns:a16="http://schemas.microsoft.com/office/drawing/2014/main" xmlns="" id="{57AADB12-5137-E34C-BB37-7249D8B27BC4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35" name="Google Shape;452;p66">
              <a:extLst>
                <a:ext uri="{FF2B5EF4-FFF2-40B4-BE49-F238E27FC236}">
                  <a16:creationId xmlns:a16="http://schemas.microsoft.com/office/drawing/2014/main" xmlns="" id="{719A4ED9-8374-E945-B0E9-FCA43434D112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1. Pick infrastructure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(Compute, Graphics, Network)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6" name="Arc 35">
              <a:extLst>
                <a:ext uri="{FF2B5EF4-FFF2-40B4-BE49-F238E27FC236}">
                  <a16:creationId xmlns:a16="http://schemas.microsoft.com/office/drawing/2014/main" xmlns="" id="{C43781B5-B137-534F-8EA2-8025C6C4DA0B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xmlns="" id="{39F98E7A-5665-704B-A5A1-806D07D0E5B0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8" name="Arc 37">
              <a:extLst>
                <a:ext uri="{FF2B5EF4-FFF2-40B4-BE49-F238E27FC236}">
                  <a16:creationId xmlns:a16="http://schemas.microsoft.com/office/drawing/2014/main" xmlns="" id="{2B4057CA-ED41-9D4D-B74E-1EEDFFDEF823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9" name="Google Shape;443;p66">
              <a:extLst>
                <a:ext uri="{FF2B5EF4-FFF2-40B4-BE49-F238E27FC236}">
                  <a16:creationId xmlns:a16="http://schemas.microsoft.com/office/drawing/2014/main" xmlns="" id="{8D847DFD-B768-B047-AAF7-53B06CA72CED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0" name="Google Shape;453;p66">
              <a:extLst>
                <a:ext uri="{FF2B5EF4-FFF2-40B4-BE49-F238E27FC236}">
                  <a16:creationId xmlns:a16="http://schemas.microsoft.com/office/drawing/2014/main" xmlns="" id="{3E7BE6DC-BF18-AC4D-98DB-5A25992373A8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3. Bring your apps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(.exe, packages, licenses...)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41" name="Google Shape;443;p66">
              <a:extLst>
                <a:ext uri="{FF2B5EF4-FFF2-40B4-BE49-F238E27FC236}">
                  <a16:creationId xmlns:a16="http://schemas.microsoft.com/office/drawing/2014/main" xmlns="" id="{DD99EDE0-1AD8-2945-8460-2BE7255B4092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2" name="Google Shape;454;p66">
              <a:extLst>
                <a:ext uri="{FF2B5EF4-FFF2-40B4-BE49-F238E27FC236}">
                  <a16:creationId xmlns:a16="http://schemas.microsoft.com/office/drawing/2014/main" xmlns="" id="{3F4EFD08-7A11-B44B-8478-C7BAADE3F6E2}"/>
                </a:ext>
              </a:extLst>
            </p:cNvPr>
            <p:cNvSpPr/>
            <p:nvPr/>
          </p:nvSpPr>
          <p:spPr>
            <a:xfrm>
              <a:off x="8161109" y="4029806"/>
              <a:ext cx="2104658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Connect files </a:t>
              </a: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(storage)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sp>
        <p:nvSpPr>
          <p:cNvPr id="12" name="Google Shape;443;p66">
            <a:extLst>
              <a:ext uri="{FF2B5EF4-FFF2-40B4-BE49-F238E27FC236}">
                <a16:creationId xmlns:a16="http://schemas.microsoft.com/office/drawing/2014/main" xmlns="" id="{C317B54D-B090-2549-BDD4-048335F7B258}"/>
              </a:ext>
            </a:extLst>
          </p:cNvPr>
          <p:cNvSpPr/>
          <p:nvPr/>
        </p:nvSpPr>
        <p:spPr>
          <a:xfrm>
            <a:off x="8051700" y="2549305"/>
            <a:ext cx="2235300" cy="128132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8100" cap="flat" cmpd="sng">
            <a:solidFill>
              <a:schemeClr val="bg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rgbClr val="000000"/>
              </a:buClr>
            </a:pPr>
            <a:endParaRPr sz="1600">
              <a:solidFill>
                <a:schemeClr val="accent4"/>
              </a:solidFill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</p:txBody>
      </p:sp>
      <p:sp>
        <p:nvSpPr>
          <p:cNvPr id="20" name="Google Shape;453;p66">
            <a:extLst>
              <a:ext uri="{FF2B5EF4-FFF2-40B4-BE49-F238E27FC236}">
                <a16:creationId xmlns:a16="http://schemas.microsoft.com/office/drawing/2014/main" xmlns="" id="{EDCFF212-305D-2744-AD34-A9CA65AA57C5}"/>
              </a:ext>
            </a:extLst>
          </p:cNvPr>
          <p:cNvSpPr/>
          <p:nvPr/>
        </p:nvSpPr>
        <p:spPr>
          <a:xfrm>
            <a:off x="8047047" y="2576924"/>
            <a:ext cx="2235300" cy="6459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lt1"/>
              </a:buClr>
            </a:pPr>
            <a:r>
              <a:rPr lang="en-US"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3. </a:t>
            </a:r>
            <a:r>
              <a:rPr lang="en-US" altLang="x-none"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App</a:t>
            </a:r>
            <a:r>
              <a:rPr lang="ko-KR" altLang="en-US"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등록</a:t>
            </a:r>
            <a:endParaRPr sz="1600" b="1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algn="ctr">
              <a:buClr>
                <a:schemeClr val="lt1"/>
              </a:buClr>
            </a:pPr>
            <a:r>
              <a:rPr lang="en-US"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(.exe, packages, licenses...)</a:t>
            </a:r>
            <a:endParaRPr sz="1400" b="1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pic>
        <p:nvPicPr>
          <p:cNvPr id="13" name="Google Shape;458;p66">
            <a:extLst>
              <a:ext uri="{FF2B5EF4-FFF2-40B4-BE49-F238E27FC236}">
                <a16:creationId xmlns:a16="http://schemas.microsoft.com/office/drawing/2014/main" xmlns="" id="{26BCA19E-C153-F841-AFD5-9BD5CDEF386F}"/>
              </a:ext>
            </a:extLst>
          </p:cNvPr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0648" y="3348671"/>
            <a:ext cx="248008" cy="248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459;p66">
            <a:extLst>
              <a:ext uri="{FF2B5EF4-FFF2-40B4-BE49-F238E27FC236}">
                <a16:creationId xmlns:a16="http://schemas.microsoft.com/office/drawing/2014/main" xmlns="" id="{AEB83009-C507-354E-ADD4-A3C44EE0508C}"/>
              </a:ext>
            </a:extLst>
          </p:cNvPr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2630" y="3335361"/>
            <a:ext cx="296626" cy="29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462;p66">
            <a:extLst>
              <a:ext uri="{FF2B5EF4-FFF2-40B4-BE49-F238E27FC236}">
                <a16:creationId xmlns:a16="http://schemas.microsoft.com/office/drawing/2014/main" xmlns="" id="{D226CDBD-211D-AE46-9FC7-ED8144E7B229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30552" y="3201973"/>
            <a:ext cx="490517" cy="544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463;p66">
            <a:extLst>
              <a:ext uri="{FF2B5EF4-FFF2-40B4-BE49-F238E27FC236}">
                <a16:creationId xmlns:a16="http://schemas.microsoft.com/office/drawing/2014/main" xmlns="" id="{C7003CFE-86EB-C248-AB89-5E54E446074F}"/>
              </a:ext>
            </a:extLst>
          </p:cNvPr>
          <p:cNvPicPr preferRelativeResize="0"/>
          <p:nvPr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6102" y="3306472"/>
            <a:ext cx="337140" cy="337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464;p66">
            <a:extLst>
              <a:ext uri="{FF2B5EF4-FFF2-40B4-BE49-F238E27FC236}">
                <a16:creationId xmlns:a16="http://schemas.microsoft.com/office/drawing/2014/main" xmlns="" id="{7BA75283-6E59-9248-A248-297427E62AE4}"/>
              </a:ext>
            </a:extLst>
          </p:cNvPr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7252" y="3193207"/>
            <a:ext cx="490517" cy="5719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61479351-28AE-B34F-8822-5393A8C3B34B}"/>
              </a:ext>
            </a:extLst>
          </p:cNvPr>
          <p:cNvGrpSpPr/>
          <p:nvPr/>
        </p:nvGrpSpPr>
        <p:grpSpPr>
          <a:xfrm>
            <a:off x="314478" y="952501"/>
            <a:ext cx="4172993" cy="3342014"/>
            <a:chOff x="314477" y="952500"/>
            <a:chExt cx="4172993" cy="334201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xmlns="" id="{D1DD3A53-B77D-8441-AE2B-17F6EC9249D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4477" y="1412405"/>
              <a:ext cx="4172993" cy="2882109"/>
            </a:xfrm>
            <a:prstGeom prst="rect">
              <a:avLst/>
            </a:prstGeom>
          </p:spPr>
        </p:pic>
        <p:sp>
          <p:nvSpPr>
            <p:cNvPr id="43" name="Google Shape;455;p66">
              <a:extLst>
                <a:ext uri="{FF2B5EF4-FFF2-40B4-BE49-F238E27FC236}">
                  <a16:creationId xmlns:a16="http://schemas.microsoft.com/office/drawing/2014/main" xmlns="" id="{F0F8DA9E-C68D-6848-89BD-D7AD8659E3EA}"/>
                </a:ext>
              </a:extLst>
            </p:cNvPr>
            <p:cNvSpPr/>
            <p:nvPr/>
          </p:nvSpPr>
          <p:spPr>
            <a:xfrm>
              <a:off x="627440" y="952500"/>
              <a:ext cx="3447613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Sandbox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에 있는 </a:t>
              </a:r>
              <a:r>
                <a:rPr lang="en-US" altLang="ko-KR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App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등록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EF3D8E85-D3F7-C842-8687-0BD5948C787A}"/>
              </a:ext>
            </a:extLst>
          </p:cNvPr>
          <p:cNvGrpSpPr/>
          <p:nvPr/>
        </p:nvGrpSpPr>
        <p:grpSpPr>
          <a:xfrm>
            <a:off x="3841068" y="2891542"/>
            <a:ext cx="4209007" cy="3193591"/>
            <a:chOff x="3841067" y="2891541"/>
            <a:chExt cx="4209007" cy="3193591"/>
          </a:xfrm>
        </p:grpSpPr>
        <p:sp>
          <p:nvSpPr>
            <p:cNvPr id="44" name="Google Shape;455;p66">
              <a:extLst>
                <a:ext uri="{FF2B5EF4-FFF2-40B4-BE49-F238E27FC236}">
                  <a16:creationId xmlns:a16="http://schemas.microsoft.com/office/drawing/2014/main" xmlns="" id="{34FC9867-B1AB-7943-BC23-F51CA415A4EF}"/>
                </a:ext>
              </a:extLst>
            </p:cNvPr>
            <p:cNvSpPr/>
            <p:nvPr/>
          </p:nvSpPr>
          <p:spPr>
            <a:xfrm>
              <a:off x="4135496" y="2891541"/>
              <a:ext cx="3914578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GPU</a:t>
              </a:r>
              <a:r>
                <a:rPr lang="ko-KR" altLang="en-US" sz="1600" dirty="0" err="1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를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통한 다양한 그래픽 </a:t>
              </a:r>
              <a:r>
                <a:rPr lang="en-US" altLang="ko-KR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App 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지원 </a:t>
              </a: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(e.g. CAD)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xmlns="" id="{7948943E-1145-4E4F-8DEB-62274D06492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41067" y="3509408"/>
              <a:ext cx="4121159" cy="2575724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</p:grpSp>
      <p:grpSp>
        <p:nvGrpSpPr>
          <p:cNvPr id="46" name="Group 1">
            <a:extLst>
              <a:ext uri="{FF2B5EF4-FFF2-40B4-BE49-F238E27FC236}">
                <a16:creationId xmlns:a16="http://schemas.microsoft.com/office/drawing/2014/main" xmlns="" id="{E591DFBB-7D2D-EB42-967F-BBEDFE860F40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47" name="Google Shape;439;p66">
              <a:extLst>
                <a:ext uri="{FF2B5EF4-FFF2-40B4-BE49-F238E27FC236}">
                  <a16:creationId xmlns:a16="http://schemas.microsoft.com/office/drawing/2014/main" xmlns="" id="{E7CD117A-1D04-734D-888C-41C95CFF9F73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41;p66">
              <a:extLst>
                <a:ext uri="{FF2B5EF4-FFF2-40B4-BE49-F238E27FC236}">
                  <a16:creationId xmlns:a16="http://schemas.microsoft.com/office/drawing/2014/main" xmlns="" id="{991190F5-F61B-A24C-9272-0982F9D3B5D6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49" name="Google Shape;452;p66">
              <a:extLst>
                <a:ext uri="{FF2B5EF4-FFF2-40B4-BE49-F238E27FC236}">
                  <a16:creationId xmlns:a16="http://schemas.microsoft.com/office/drawing/2014/main" xmlns="" id="{525286FA-DC98-7E4E-88DD-DF5D58A895FC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0" name="Google Shape;440;p66">
              <a:extLst>
                <a:ext uri="{FF2B5EF4-FFF2-40B4-BE49-F238E27FC236}">
                  <a16:creationId xmlns:a16="http://schemas.microsoft.com/office/drawing/2014/main" xmlns="" id="{CB7DD02F-42A1-8D4D-9AD9-CE95034EA0B6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1" name="Google Shape;456;p66">
              <a:extLst>
                <a:ext uri="{FF2B5EF4-FFF2-40B4-BE49-F238E27FC236}">
                  <a16:creationId xmlns:a16="http://schemas.microsoft.com/office/drawing/2014/main" xmlns="" id="{5CFBCA06-5ED3-104B-B8BB-9C58E2552E49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2" name="Arc 49">
              <a:extLst>
                <a:ext uri="{FF2B5EF4-FFF2-40B4-BE49-F238E27FC236}">
                  <a16:creationId xmlns:a16="http://schemas.microsoft.com/office/drawing/2014/main" xmlns="" id="{5CBE9D1A-93DE-7243-81F3-073FAB7CB04B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53" name="Google Shape;451;p66">
              <a:extLst>
                <a:ext uri="{FF2B5EF4-FFF2-40B4-BE49-F238E27FC236}">
                  <a16:creationId xmlns:a16="http://schemas.microsoft.com/office/drawing/2014/main" xmlns="" id="{22152845-836E-F241-B22B-F4D1B1410519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4" name="Google Shape;455;p66">
              <a:extLst>
                <a:ext uri="{FF2B5EF4-FFF2-40B4-BE49-F238E27FC236}">
                  <a16:creationId xmlns:a16="http://schemas.microsoft.com/office/drawing/2014/main" xmlns="" id="{3F05ACBE-0F0D-294C-857D-ED4A2E3F1DA5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5" name="Arc 50">
              <a:extLst>
                <a:ext uri="{FF2B5EF4-FFF2-40B4-BE49-F238E27FC236}">
                  <a16:creationId xmlns:a16="http://schemas.microsoft.com/office/drawing/2014/main" xmlns="" id="{3F0092D8-299F-2747-9D82-AE7E6A8679B3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56" name="Picture 56">
              <a:extLst>
                <a:ext uri="{FF2B5EF4-FFF2-40B4-BE49-F238E27FC236}">
                  <a16:creationId xmlns:a16="http://schemas.microsoft.com/office/drawing/2014/main" xmlns="" id="{409D525E-EBBC-2245-8D6D-F39478C6F1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57" name="Rectangle 57">
              <a:extLst>
                <a:ext uri="{FF2B5EF4-FFF2-40B4-BE49-F238E27FC236}">
                  <a16:creationId xmlns:a16="http://schemas.microsoft.com/office/drawing/2014/main" xmlns="" id="{7AAC47D0-71AB-CD44-9A67-E46FFC541D26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58" name="Google Shape;443;p66">
              <a:extLst>
                <a:ext uri="{FF2B5EF4-FFF2-40B4-BE49-F238E27FC236}">
                  <a16:creationId xmlns:a16="http://schemas.microsoft.com/office/drawing/2014/main" xmlns="" id="{7B58E8C6-844C-C44C-BE1F-EA749221E2A4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9" name="Arc 48">
              <a:extLst>
                <a:ext uri="{FF2B5EF4-FFF2-40B4-BE49-F238E27FC236}">
                  <a16:creationId xmlns:a16="http://schemas.microsoft.com/office/drawing/2014/main" xmlns="" id="{BD0022AA-4AC3-8E42-B712-DCA9B8478BF6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0" name="Google Shape;453;p66">
              <a:extLst>
                <a:ext uri="{FF2B5EF4-FFF2-40B4-BE49-F238E27FC236}">
                  <a16:creationId xmlns:a16="http://schemas.microsoft.com/office/drawing/2014/main" xmlns="" id="{D6693B23-9859-4C49-BF6B-D4AD7A459D1B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1" name="Google Shape;443;p66">
              <a:extLst>
                <a:ext uri="{FF2B5EF4-FFF2-40B4-BE49-F238E27FC236}">
                  <a16:creationId xmlns:a16="http://schemas.microsoft.com/office/drawing/2014/main" xmlns="" id="{B3AF10F1-0820-2E46-9475-1C74C4F998C2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2" name="Google Shape;454;p66">
              <a:extLst>
                <a:ext uri="{FF2B5EF4-FFF2-40B4-BE49-F238E27FC236}">
                  <a16:creationId xmlns:a16="http://schemas.microsoft.com/office/drawing/2014/main" xmlns="" id="{E5353A28-BB88-AD46-8B3E-0A4DA19C0D93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63" name="Title 1">
            <a:extLst>
              <a:ext uri="{FF2B5EF4-FFF2-40B4-BE49-F238E27FC236}">
                <a16:creationId xmlns:a16="http://schemas.microsoft.com/office/drawing/2014/main" xmlns="" id="{14D1F6D8-46A9-6A4E-9D74-171FABF8A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altLang="ko-KR" sz="3600" dirty="0"/>
              <a:t>3.</a:t>
            </a:r>
            <a:r>
              <a:rPr lang="ko-KR" altLang="en-US" sz="3600" dirty="0"/>
              <a:t> 애플리케이션 구성</a:t>
            </a:r>
            <a:endParaRPr lang="en-SG" sz="3600" dirty="0"/>
          </a:p>
        </p:txBody>
      </p:sp>
    </p:spTree>
    <p:extLst>
      <p:ext uri="{BB962C8B-B14F-4D97-AF65-F5344CB8AC3E}">
        <p14:creationId xmlns:p14="http://schemas.microsoft.com/office/powerpoint/2010/main" val="14095918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356590C-B0D4-444B-80E8-160173E5826E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15" name="Google Shape;439;p66">
              <a:extLst>
                <a:ext uri="{FF2B5EF4-FFF2-40B4-BE49-F238E27FC236}">
                  <a16:creationId xmlns:a16="http://schemas.microsoft.com/office/drawing/2014/main" xmlns="" id="{F47F0093-9B9C-D444-9B03-C4B7E8A65DF0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441;p66">
              <a:extLst>
                <a:ext uri="{FF2B5EF4-FFF2-40B4-BE49-F238E27FC236}">
                  <a16:creationId xmlns:a16="http://schemas.microsoft.com/office/drawing/2014/main" xmlns="" id="{9A0D0059-3D26-4D47-A60E-41947C89348F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23" name="Google Shape;452;p66">
              <a:extLst>
                <a:ext uri="{FF2B5EF4-FFF2-40B4-BE49-F238E27FC236}">
                  <a16:creationId xmlns:a16="http://schemas.microsoft.com/office/drawing/2014/main" xmlns="" id="{F317D702-78B9-D742-A44D-4B84B3B40321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6" name="Google Shape;440;p66">
              <a:extLst>
                <a:ext uri="{FF2B5EF4-FFF2-40B4-BE49-F238E27FC236}">
                  <a16:creationId xmlns:a16="http://schemas.microsoft.com/office/drawing/2014/main" xmlns="" id="{8157609B-2C48-934D-A855-EAC6977D4A8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7" name="Google Shape;456;p66">
              <a:extLst>
                <a:ext uri="{FF2B5EF4-FFF2-40B4-BE49-F238E27FC236}">
                  <a16:creationId xmlns:a16="http://schemas.microsoft.com/office/drawing/2014/main" xmlns="" id="{5D6EEA6A-A043-8548-8E45-5B619B0F12FC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0" name="Arc 49">
              <a:extLst>
                <a:ext uri="{FF2B5EF4-FFF2-40B4-BE49-F238E27FC236}">
                  <a16:creationId xmlns:a16="http://schemas.microsoft.com/office/drawing/2014/main" xmlns="" id="{86C745BE-FB1C-1149-8DD6-5FE01C96662A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22" name="Google Shape;451;p66">
              <a:extLst>
                <a:ext uri="{FF2B5EF4-FFF2-40B4-BE49-F238E27FC236}">
                  <a16:creationId xmlns:a16="http://schemas.microsoft.com/office/drawing/2014/main" xmlns="" id="{1C6FBD85-9992-8847-984A-ADE5C51686DB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6" name="Google Shape;455;p66">
              <a:extLst>
                <a:ext uri="{FF2B5EF4-FFF2-40B4-BE49-F238E27FC236}">
                  <a16:creationId xmlns:a16="http://schemas.microsoft.com/office/drawing/2014/main" xmlns="" id="{CE96B8F1-0998-A249-A504-31F3F390301A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1" name="Arc 50">
              <a:extLst>
                <a:ext uri="{FF2B5EF4-FFF2-40B4-BE49-F238E27FC236}">
                  <a16:creationId xmlns:a16="http://schemas.microsoft.com/office/drawing/2014/main" xmlns="" id="{4D613F29-EE17-764C-9C66-FF6440FED071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xmlns="" id="{C1FF088F-B470-AA41-80FD-7A3BED41F9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3FD5229F-1208-6842-913D-3BC680405DAF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18" name="Google Shape;443;p66">
              <a:extLst>
                <a:ext uri="{FF2B5EF4-FFF2-40B4-BE49-F238E27FC236}">
                  <a16:creationId xmlns:a16="http://schemas.microsoft.com/office/drawing/2014/main" xmlns="" id="{74236894-3EF6-B94A-87A8-7F920428A4C4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xmlns="" id="{483AEC01-0A73-EE47-9E39-5740498A9A56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5" name="Google Shape;453;p66">
              <a:extLst>
                <a:ext uri="{FF2B5EF4-FFF2-40B4-BE49-F238E27FC236}">
                  <a16:creationId xmlns:a16="http://schemas.microsoft.com/office/drawing/2014/main" xmlns="" id="{871641D9-98F2-4047-92DD-0C3051757076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4" name="Google Shape;443;p66">
              <a:extLst>
                <a:ext uri="{FF2B5EF4-FFF2-40B4-BE49-F238E27FC236}">
                  <a16:creationId xmlns:a16="http://schemas.microsoft.com/office/drawing/2014/main" xmlns="" id="{43C0FE43-08DB-BD49-9F7B-5FD66D6BAE30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5" name="Google Shape;454;p66">
              <a:extLst>
                <a:ext uri="{FF2B5EF4-FFF2-40B4-BE49-F238E27FC236}">
                  <a16:creationId xmlns:a16="http://schemas.microsoft.com/office/drawing/2014/main" xmlns="" id="{9FC883F4-2094-A240-A09B-C447B1B33908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B521AE5-98A0-5F41-BE67-B8C8E525A6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6981" y="2291347"/>
            <a:ext cx="4711486" cy="29307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50741C7-B578-EA40-A83F-72BC8D7F41C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6676" y="2291347"/>
            <a:ext cx="4721528" cy="2930737"/>
          </a:xfrm>
          <a:prstGeom prst="rect">
            <a:avLst/>
          </a:prstGeom>
        </p:spPr>
      </p:pic>
      <p:sp>
        <p:nvSpPr>
          <p:cNvPr id="28" name="Google Shape;455;p66">
            <a:extLst>
              <a:ext uri="{FF2B5EF4-FFF2-40B4-BE49-F238E27FC236}">
                <a16:creationId xmlns:a16="http://schemas.microsoft.com/office/drawing/2014/main" xmlns="" id="{95D64980-DDE0-1242-996A-88547EE0B7FF}"/>
              </a:ext>
            </a:extLst>
          </p:cNvPr>
          <p:cNvSpPr/>
          <p:nvPr/>
        </p:nvSpPr>
        <p:spPr>
          <a:xfrm>
            <a:off x="1271695" y="1635916"/>
            <a:ext cx="4002057" cy="571800"/>
          </a:xfrm>
          <a:prstGeom prst="roundRect">
            <a:avLst>
              <a:gd name="adj" fmla="val 7013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lt1"/>
              </a:buClr>
            </a:pPr>
            <a:r>
              <a:rPr lang="ko-KR" altLang="en-US" dirty="0" err="1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데스크탑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화면에서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App 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실행</a:t>
            </a:r>
            <a:endParaRPr sz="1600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29" name="Google Shape;455;p66">
            <a:extLst>
              <a:ext uri="{FF2B5EF4-FFF2-40B4-BE49-F238E27FC236}">
                <a16:creationId xmlns:a16="http://schemas.microsoft.com/office/drawing/2014/main" xmlns="" id="{858E7E28-D230-E047-9BAD-7BD047FF403B}"/>
              </a:ext>
            </a:extLst>
          </p:cNvPr>
          <p:cNvSpPr/>
          <p:nvPr/>
        </p:nvSpPr>
        <p:spPr>
          <a:xfrm>
            <a:off x="6916411" y="1635916"/>
            <a:ext cx="4002057" cy="571800"/>
          </a:xfrm>
          <a:prstGeom prst="roundRect">
            <a:avLst>
              <a:gd name="adj" fmla="val 7013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buClr>
                <a:schemeClr val="lt1"/>
              </a:buClr>
            </a:pPr>
            <a:r>
              <a:rPr 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Frame Launchpad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에서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App 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실행</a:t>
            </a:r>
            <a:endParaRPr sz="1600" dirty="0"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xmlns="" id="{7014E329-E71C-664E-87E0-7785E7C8F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/>
              <a:t>다양한 </a:t>
            </a:r>
            <a:r>
              <a:rPr lang="en-US" altLang="ko-KR" sz="3600" dirty="0"/>
              <a:t>App </a:t>
            </a:r>
            <a:r>
              <a:rPr lang="ko-KR" altLang="en-US" sz="3600" dirty="0"/>
              <a:t>실행 환경</a:t>
            </a:r>
            <a:endParaRPr lang="en-SG" sz="3600" dirty="0"/>
          </a:p>
        </p:txBody>
      </p:sp>
    </p:spTree>
    <p:extLst>
      <p:ext uri="{BB962C8B-B14F-4D97-AF65-F5344CB8AC3E}">
        <p14:creationId xmlns:p14="http://schemas.microsoft.com/office/powerpoint/2010/main" val="15299115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B480926F-9BE6-1F42-98AD-91EEE264B6C7}"/>
              </a:ext>
            </a:extLst>
          </p:cNvPr>
          <p:cNvGrpSpPr/>
          <p:nvPr/>
        </p:nvGrpSpPr>
        <p:grpSpPr>
          <a:xfrm>
            <a:off x="1408762" y="1135259"/>
            <a:ext cx="8878238" cy="5332800"/>
            <a:chOff x="1408762" y="1135259"/>
            <a:chExt cx="8878238" cy="5332800"/>
          </a:xfrm>
        </p:grpSpPr>
        <p:sp>
          <p:nvSpPr>
            <p:cNvPr id="32" name="Google Shape;440;p66">
              <a:extLst>
                <a:ext uri="{FF2B5EF4-FFF2-40B4-BE49-F238E27FC236}">
                  <a16:creationId xmlns:a16="http://schemas.microsoft.com/office/drawing/2014/main" xmlns="" id="{7CA86F64-758C-2943-9EED-5BEBA3572DE3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3" name="Google Shape;456;p66">
              <a:extLst>
                <a:ext uri="{FF2B5EF4-FFF2-40B4-BE49-F238E27FC236}">
                  <a16:creationId xmlns:a16="http://schemas.microsoft.com/office/drawing/2014/main" xmlns="" id="{33C185B8-F8B2-6149-A215-FA2BBAA1A3F4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Deliver to users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4" name="Google Shape;451;p66">
              <a:extLst>
                <a:ext uri="{FF2B5EF4-FFF2-40B4-BE49-F238E27FC236}">
                  <a16:creationId xmlns:a16="http://schemas.microsoft.com/office/drawing/2014/main" xmlns="" id="{BA1C628B-25CA-E843-95B3-B2BE9CAC41F6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5" name="Google Shape;455;p66">
              <a:extLst>
                <a:ext uri="{FF2B5EF4-FFF2-40B4-BE49-F238E27FC236}">
                  <a16:creationId xmlns:a16="http://schemas.microsoft.com/office/drawing/2014/main" xmlns="" id="{3B02DBA8-7800-6A49-B67E-F4750244DCE5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2. Authorize users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(Plug in to your domain)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8" name="Google Shape;474;p66">
              <a:extLst>
                <a:ext uri="{FF2B5EF4-FFF2-40B4-BE49-F238E27FC236}">
                  <a16:creationId xmlns:a16="http://schemas.microsoft.com/office/drawing/2014/main" xmlns="" id="{272FBF19-DF2C-DF46-AC84-1F7643E1B7A7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AD/ADFS</a:t>
              </a:r>
              <a:endParaRPr sz="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39" name="Google Shape;479;p66">
              <a:extLst>
                <a:ext uri="{FF2B5EF4-FFF2-40B4-BE49-F238E27FC236}">
                  <a16:creationId xmlns:a16="http://schemas.microsoft.com/office/drawing/2014/main" xmlns="" id="{A09B4EE3-CA8F-C544-9759-E2CAC6A22471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Custom</a:t>
              </a:r>
              <a:endParaRPr sz="10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40" name="Google Shape;441;p66">
              <a:extLst>
                <a:ext uri="{FF2B5EF4-FFF2-40B4-BE49-F238E27FC236}">
                  <a16:creationId xmlns:a16="http://schemas.microsoft.com/office/drawing/2014/main" xmlns="" id="{2C4B45C2-BD72-EF40-8366-A67338610765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41" name="Google Shape;452;p66">
              <a:extLst>
                <a:ext uri="{FF2B5EF4-FFF2-40B4-BE49-F238E27FC236}">
                  <a16:creationId xmlns:a16="http://schemas.microsoft.com/office/drawing/2014/main" xmlns="" id="{4780AAA3-A692-2743-85EF-3AFFE619E21F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1. Pick infrastructure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(Compute, Graphics, Network)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42" name="Arc 41">
              <a:extLst>
                <a:ext uri="{FF2B5EF4-FFF2-40B4-BE49-F238E27FC236}">
                  <a16:creationId xmlns:a16="http://schemas.microsoft.com/office/drawing/2014/main" xmlns="" id="{85C99B2E-26F7-1246-B631-84EB624C250C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3" name="Arc 42">
              <a:extLst>
                <a:ext uri="{FF2B5EF4-FFF2-40B4-BE49-F238E27FC236}">
                  <a16:creationId xmlns:a16="http://schemas.microsoft.com/office/drawing/2014/main" xmlns="" id="{D610E019-F369-894E-88E4-41BA44C864B0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4" name="Arc 43">
              <a:extLst>
                <a:ext uri="{FF2B5EF4-FFF2-40B4-BE49-F238E27FC236}">
                  <a16:creationId xmlns:a16="http://schemas.microsoft.com/office/drawing/2014/main" xmlns="" id="{51A14650-523F-344B-B794-A710D6C4C498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5" name="Google Shape;443;p66">
              <a:extLst>
                <a:ext uri="{FF2B5EF4-FFF2-40B4-BE49-F238E27FC236}">
                  <a16:creationId xmlns:a16="http://schemas.microsoft.com/office/drawing/2014/main" xmlns="" id="{141E549C-E3ED-EF4C-9F4C-89A96E9D6A2F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6" name="Google Shape;453;p66">
              <a:extLst>
                <a:ext uri="{FF2B5EF4-FFF2-40B4-BE49-F238E27FC236}">
                  <a16:creationId xmlns:a16="http://schemas.microsoft.com/office/drawing/2014/main" xmlns="" id="{BF28D4CD-7E57-6147-8CF2-EFC5D25BF6A6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3. Bring your apps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(.exe, packages, licenses...)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47" name="Google Shape;443;p66">
              <a:extLst>
                <a:ext uri="{FF2B5EF4-FFF2-40B4-BE49-F238E27FC236}">
                  <a16:creationId xmlns:a16="http://schemas.microsoft.com/office/drawing/2014/main" xmlns="" id="{A0E31359-A653-C547-999A-56CFD852F25F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48" name="Google Shape;454;p66">
              <a:extLst>
                <a:ext uri="{FF2B5EF4-FFF2-40B4-BE49-F238E27FC236}">
                  <a16:creationId xmlns:a16="http://schemas.microsoft.com/office/drawing/2014/main" xmlns="" id="{ACE9AFC5-81AB-F344-AB8B-B709B4995E87}"/>
                </a:ext>
              </a:extLst>
            </p:cNvPr>
            <p:cNvSpPr/>
            <p:nvPr/>
          </p:nvSpPr>
          <p:spPr>
            <a:xfrm>
              <a:off x="8161109" y="4029806"/>
              <a:ext cx="2104658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Connect files </a:t>
              </a: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(storage)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xmlns="" id="{7C000EA0-D4E6-C943-9927-6B39C233C3D9}"/>
              </a:ext>
            </a:extLst>
          </p:cNvPr>
          <p:cNvGrpSpPr/>
          <p:nvPr/>
        </p:nvGrpSpPr>
        <p:grpSpPr>
          <a:xfrm>
            <a:off x="8030467" y="3966148"/>
            <a:ext cx="2256533" cy="1281322"/>
            <a:chOff x="8030467" y="3966148"/>
            <a:chExt cx="2256533" cy="1281322"/>
          </a:xfrm>
        </p:grpSpPr>
        <p:sp>
          <p:nvSpPr>
            <p:cNvPr id="14" name="Google Shape;443;p66">
              <a:extLst>
                <a:ext uri="{FF2B5EF4-FFF2-40B4-BE49-F238E27FC236}">
                  <a16:creationId xmlns:a16="http://schemas.microsoft.com/office/drawing/2014/main" xmlns="" id="{0B4E9048-A628-1A44-87B0-85456B1620E8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810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15" name="Google Shape;454;p66">
              <a:extLst>
                <a:ext uri="{FF2B5EF4-FFF2-40B4-BE49-F238E27FC236}">
                  <a16:creationId xmlns:a16="http://schemas.microsoft.com/office/drawing/2014/main" xmlns="" id="{F5E14F48-CB3C-A642-A0E5-299B626631A1}"/>
                </a:ext>
              </a:extLst>
            </p:cNvPr>
            <p:cNvSpPr/>
            <p:nvPr/>
          </p:nvSpPr>
          <p:spPr>
            <a:xfrm>
              <a:off x="8030467" y="4029806"/>
              <a:ext cx="2235300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클라우드 스토리지 연결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18" name="Google Shape;482;p66">
              <a:extLst>
                <a:ext uri="{FF2B5EF4-FFF2-40B4-BE49-F238E27FC236}">
                  <a16:creationId xmlns:a16="http://schemas.microsoft.com/office/drawing/2014/main" xmlns="" id="{E396E154-2B91-5647-BD01-82B4DB64E8D0}"/>
                </a:ext>
              </a:extLst>
            </p:cNvPr>
            <p:cNvSpPr/>
            <p:nvPr/>
          </p:nvSpPr>
          <p:spPr>
            <a:xfrm>
              <a:off x="8715368" y="4866779"/>
              <a:ext cx="1013500" cy="3765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9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Shared drives</a:t>
              </a:r>
              <a:endParaRPr sz="9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22" name="Google Shape;482;p66">
              <a:extLst>
                <a:ext uri="{FF2B5EF4-FFF2-40B4-BE49-F238E27FC236}">
                  <a16:creationId xmlns:a16="http://schemas.microsoft.com/office/drawing/2014/main" xmlns="" id="{29BAED11-1553-B743-98D6-24D316B6B24D}"/>
                </a:ext>
              </a:extLst>
            </p:cNvPr>
            <p:cNvSpPr/>
            <p:nvPr/>
          </p:nvSpPr>
          <p:spPr>
            <a:xfrm>
              <a:off x="9058459" y="4868672"/>
              <a:ext cx="1013500" cy="3765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900" dirty="0">
                  <a:solidFill>
                    <a:srgbClr val="000000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SMB</a:t>
              </a:r>
              <a:endParaRPr sz="900" dirty="0">
                <a:solidFill>
                  <a:srgbClr val="00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</p:grpSp>
      <p:pic>
        <p:nvPicPr>
          <p:cNvPr id="24" name="Google Shape;480;p66">
            <a:extLst>
              <a:ext uri="{FF2B5EF4-FFF2-40B4-BE49-F238E27FC236}">
                <a16:creationId xmlns:a16="http://schemas.microsoft.com/office/drawing/2014/main" xmlns="" id="{C6622FB8-C95E-D849-84B5-7039F6EA9523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85897" y="4641847"/>
            <a:ext cx="262682" cy="260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481;p66">
            <a:extLst>
              <a:ext uri="{FF2B5EF4-FFF2-40B4-BE49-F238E27FC236}">
                <a16:creationId xmlns:a16="http://schemas.microsoft.com/office/drawing/2014/main" xmlns="" id="{6589CCF2-58AF-8149-AAA0-8C079F553540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9740" y="4685604"/>
            <a:ext cx="197012" cy="155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484;p66">
            <a:extLst>
              <a:ext uri="{FF2B5EF4-FFF2-40B4-BE49-F238E27FC236}">
                <a16:creationId xmlns:a16="http://schemas.microsoft.com/office/drawing/2014/main" xmlns="" id="{5D5532FC-9475-F245-97A1-AEC41FB856BE}"/>
              </a:ext>
            </a:extLst>
          </p:cNvPr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20997" y="4903128"/>
            <a:ext cx="625137" cy="149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486;p66">
            <a:extLst>
              <a:ext uri="{FF2B5EF4-FFF2-40B4-BE49-F238E27FC236}">
                <a16:creationId xmlns:a16="http://schemas.microsoft.com/office/drawing/2014/main" xmlns="" id="{CCC94DFC-777C-5F40-9041-FE256F904010}"/>
              </a:ext>
            </a:extLst>
          </p:cNvPr>
          <p:cNvPicPr preferRelativeResize="0"/>
          <p:nvPr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8550" y="4710016"/>
            <a:ext cx="625144" cy="105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487;p66">
            <a:extLst>
              <a:ext uri="{FF2B5EF4-FFF2-40B4-BE49-F238E27FC236}">
                <a16:creationId xmlns:a16="http://schemas.microsoft.com/office/drawing/2014/main" xmlns="" id="{62E446F1-79EE-FF41-8DAA-BBC64D1DC444}"/>
              </a:ext>
            </a:extLst>
          </p:cNvPr>
          <p:cNvPicPr preferRelativeResize="0"/>
          <p:nvPr/>
        </p:nvPicPr>
        <p:blipFill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5306" y="4588384"/>
            <a:ext cx="323274" cy="3232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5A901AF8-4397-6D40-82DA-9FC3673858B3}"/>
              </a:ext>
            </a:extLst>
          </p:cNvPr>
          <p:cNvGrpSpPr/>
          <p:nvPr/>
        </p:nvGrpSpPr>
        <p:grpSpPr>
          <a:xfrm>
            <a:off x="3000444" y="3903698"/>
            <a:ext cx="3350502" cy="2677995"/>
            <a:chOff x="3000444" y="3903697"/>
            <a:chExt cx="3350502" cy="2677995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4A239719-5DC0-C84D-BEF6-545671399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00444" y="4424484"/>
              <a:ext cx="3350502" cy="2157208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51" name="Google Shape;455;p66">
              <a:extLst>
                <a:ext uri="{FF2B5EF4-FFF2-40B4-BE49-F238E27FC236}">
                  <a16:creationId xmlns:a16="http://schemas.microsoft.com/office/drawing/2014/main" xmlns="" id="{38C1978E-BD24-B645-9D37-56EEB90071CD}"/>
                </a:ext>
              </a:extLst>
            </p:cNvPr>
            <p:cNvSpPr/>
            <p:nvPr/>
          </p:nvSpPr>
          <p:spPr>
            <a:xfrm>
              <a:off x="3273862" y="3903697"/>
              <a:ext cx="2702457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Drag-n-drop 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업로드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EFE8045F-6E63-0D47-BDC1-99BE09234377}"/>
              </a:ext>
            </a:extLst>
          </p:cNvPr>
          <p:cNvGrpSpPr/>
          <p:nvPr/>
        </p:nvGrpSpPr>
        <p:grpSpPr>
          <a:xfrm>
            <a:off x="1111245" y="990024"/>
            <a:ext cx="3339061" cy="2801690"/>
            <a:chOff x="1111244" y="990024"/>
            <a:chExt cx="3339061" cy="2801690"/>
          </a:xfrm>
        </p:grpSpPr>
        <p:sp>
          <p:nvSpPr>
            <p:cNvPr id="49" name="Google Shape;455;p66">
              <a:extLst>
                <a:ext uri="{FF2B5EF4-FFF2-40B4-BE49-F238E27FC236}">
                  <a16:creationId xmlns:a16="http://schemas.microsoft.com/office/drawing/2014/main" xmlns="" id="{A9AE4D7F-8FE6-7648-BBE2-7A2A62A3D069}"/>
                </a:ext>
              </a:extLst>
            </p:cNvPr>
            <p:cNvSpPr/>
            <p:nvPr/>
          </p:nvSpPr>
          <p:spPr>
            <a:xfrm>
              <a:off x="1599325" y="990024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1-click 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연결 지원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xmlns="" id="{E691B597-CB3C-F04E-8AC0-2B42EC78DF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11244" y="1496109"/>
              <a:ext cx="3339061" cy="2295605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88440406-1716-4544-9C89-93C1C2C56B69}"/>
              </a:ext>
            </a:extLst>
          </p:cNvPr>
          <p:cNvGrpSpPr/>
          <p:nvPr/>
        </p:nvGrpSpPr>
        <p:grpSpPr>
          <a:xfrm>
            <a:off x="5120252" y="996074"/>
            <a:ext cx="4687677" cy="2831063"/>
            <a:chOff x="5120252" y="996074"/>
            <a:chExt cx="4687677" cy="2831063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xmlns="" id="{56B99BF9-F7F7-4440-B079-3DAC15362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20252" y="1480144"/>
              <a:ext cx="4687677" cy="2346993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</p:pic>
        <p:sp>
          <p:nvSpPr>
            <p:cNvPr id="53" name="Google Shape;455;p66">
              <a:extLst>
                <a:ext uri="{FF2B5EF4-FFF2-40B4-BE49-F238E27FC236}">
                  <a16:creationId xmlns:a16="http://schemas.microsoft.com/office/drawing/2014/main" xmlns="" id="{D00CD3C2-AA29-4446-8A31-BF931775F231}"/>
                </a:ext>
              </a:extLst>
            </p:cNvPr>
            <p:cNvSpPr/>
            <p:nvPr/>
          </p:nvSpPr>
          <p:spPr>
            <a:xfrm>
              <a:off x="5229909" y="996074"/>
              <a:ext cx="4425396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네트워크 드라이브처럼 사용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50" name="Group 1">
            <a:extLst>
              <a:ext uri="{FF2B5EF4-FFF2-40B4-BE49-F238E27FC236}">
                <a16:creationId xmlns:a16="http://schemas.microsoft.com/office/drawing/2014/main" xmlns="" id="{82CBD96C-C1EC-E342-8ECE-9DB4CC4D957F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54" name="Google Shape;439;p66">
              <a:extLst>
                <a:ext uri="{FF2B5EF4-FFF2-40B4-BE49-F238E27FC236}">
                  <a16:creationId xmlns:a16="http://schemas.microsoft.com/office/drawing/2014/main" xmlns="" id="{5472EF38-5E37-834B-9B8E-5047F3B144F5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441;p66">
              <a:extLst>
                <a:ext uri="{FF2B5EF4-FFF2-40B4-BE49-F238E27FC236}">
                  <a16:creationId xmlns:a16="http://schemas.microsoft.com/office/drawing/2014/main" xmlns="" id="{20AF0D96-0B6E-FF48-8A14-66BC09F86C7A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56" name="Google Shape;452;p66">
              <a:extLst>
                <a:ext uri="{FF2B5EF4-FFF2-40B4-BE49-F238E27FC236}">
                  <a16:creationId xmlns:a16="http://schemas.microsoft.com/office/drawing/2014/main" xmlns="" id="{1A89C504-5A12-4A45-B9EB-F650F47A1E68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7" name="Google Shape;440;p66">
              <a:extLst>
                <a:ext uri="{FF2B5EF4-FFF2-40B4-BE49-F238E27FC236}">
                  <a16:creationId xmlns:a16="http://schemas.microsoft.com/office/drawing/2014/main" xmlns="" id="{76AFBAE2-92F5-3F47-8522-5C33D763AC65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8" name="Google Shape;456;p66">
              <a:extLst>
                <a:ext uri="{FF2B5EF4-FFF2-40B4-BE49-F238E27FC236}">
                  <a16:creationId xmlns:a16="http://schemas.microsoft.com/office/drawing/2014/main" xmlns="" id="{401406CC-C853-184B-9836-D70C36E12009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9" name="Arc 49">
              <a:extLst>
                <a:ext uri="{FF2B5EF4-FFF2-40B4-BE49-F238E27FC236}">
                  <a16:creationId xmlns:a16="http://schemas.microsoft.com/office/drawing/2014/main" xmlns="" id="{2E035FB1-3F37-5740-8AB5-BC0A5DE3C3F1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0" name="Google Shape;451;p66">
              <a:extLst>
                <a:ext uri="{FF2B5EF4-FFF2-40B4-BE49-F238E27FC236}">
                  <a16:creationId xmlns:a16="http://schemas.microsoft.com/office/drawing/2014/main" xmlns="" id="{30782631-CCDB-6A44-A74A-DD70CC9A8BE9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1" name="Google Shape;455;p66">
              <a:extLst>
                <a:ext uri="{FF2B5EF4-FFF2-40B4-BE49-F238E27FC236}">
                  <a16:creationId xmlns:a16="http://schemas.microsoft.com/office/drawing/2014/main" xmlns="" id="{1335739B-021B-7344-B697-7723A3AA87CC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2" name="Arc 50">
              <a:extLst>
                <a:ext uri="{FF2B5EF4-FFF2-40B4-BE49-F238E27FC236}">
                  <a16:creationId xmlns:a16="http://schemas.microsoft.com/office/drawing/2014/main" xmlns="" id="{8EA5F292-561B-4348-B92F-6CD872A58BA0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63" name="Picture 56">
              <a:extLst>
                <a:ext uri="{FF2B5EF4-FFF2-40B4-BE49-F238E27FC236}">
                  <a16:creationId xmlns:a16="http://schemas.microsoft.com/office/drawing/2014/main" xmlns="" id="{D8FE1D93-D2D8-A247-B6D3-6F1B2C1A38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64" name="Rectangle 57">
              <a:extLst>
                <a:ext uri="{FF2B5EF4-FFF2-40B4-BE49-F238E27FC236}">
                  <a16:creationId xmlns:a16="http://schemas.microsoft.com/office/drawing/2014/main" xmlns="" id="{D34016D2-3C60-544B-9C89-9700ABEA5BD8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65" name="Google Shape;443;p66">
              <a:extLst>
                <a:ext uri="{FF2B5EF4-FFF2-40B4-BE49-F238E27FC236}">
                  <a16:creationId xmlns:a16="http://schemas.microsoft.com/office/drawing/2014/main" xmlns="" id="{34D36C0A-D924-C84C-8AB0-4CB11C80DB93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6" name="Arc 48">
              <a:extLst>
                <a:ext uri="{FF2B5EF4-FFF2-40B4-BE49-F238E27FC236}">
                  <a16:creationId xmlns:a16="http://schemas.microsoft.com/office/drawing/2014/main" xmlns="" id="{0BD6B739-5971-7E40-87B9-E05E78A0CD44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7" name="Google Shape;453;p66">
              <a:extLst>
                <a:ext uri="{FF2B5EF4-FFF2-40B4-BE49-F238E27FC236}">
                  <a16:creationId xmlns:a16="http://schemas.microsoft.com/office/drawing/2014/main" xmlns="" id="{04559E48-D015-D94B-BF44-20E54FD721DD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68" name="Google Shape;443;p66">
              <a:extLst>
                <a:ext uri="{FF2B5EF4-FFF2-40B4-BE49-F238E27FC236}">
                  <a16:creationId xmlns:a16="http://schemas.microsoft.com/office/drawing/2014/main" xmlns="" id="{ACB8F1DE-D3C8-BB4A-9E83-D6B18CB915CE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69" name="Google Shape;454;p66">
              <a:extLst>
                <a:ext uri="{FF2B5EF4-FFF2-40B4-BE49-F238E27FC236}">
                  <a16:creationId xmlns:a16="http://schemas.microsoft.com/office/drawing/2014/main" xmlns="" id="{97F26BA9-335D-9A4B-8043-AA3E9DD30C25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70" name="Title 1">
            <a:extLst>
              <a:ext uri="{FF2B5EF4-FFF2-40B4-BE49-F238E27FC236}">
                <a16:creationId xmlns:a16="http://schemas.microsoft.com/office/drawing/2014/main" xmlns="" id="{AB925276-99E8-F747-BC9A-71F4920A9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altLang="ko-KR" sz="3600" dirty="0"/>
              <a:t>4.</a:t>
            </a:r>
            <a:r>
              <a:rPr lang="ko-KR" altLang="en-US" sz="3600" dirty="0"/>
              <a:t> 저장 공간 지원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38981147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9356590C-B0D4-444B-80E8-160173E5826E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15" name="Google Shape;439;p66">
              <a:extLst>
                <a:ext uri="{FF2B5EF4-FFF2-40B4-BE49-F238E27FC236}">
                  <a16:creationId xmlns:a16="http://schemas.microsoft.com/office/drawing/2014/main" xmlns="" id="{F47F0093-9B9C-D444-9B03-C4B7E8A65DF0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441;p66">
              <a:extLst>
                <a:ext uri="{FF2B5EF4-FFF2-40B4-BE49-F238E27FC236}">
                  <a16:creationId xmlns:a16="http://schemas.microsoft.com/office/drawing/2014/main" xmlns="" id="{9A0D0059-3D26-4D47-A60E-41947C89348F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23" name="Google Shape;452;p66">
              <a:extLst>
                <a:ext uri="{FF2B5EF4-FFF2-40B4-BE49-F238E27FC236}">
                  <a16:creationId xmlns:a16="http://schemas.microsoft.com/office/drawing/2014/main" xmlns="" id="{F317D702-78B9-D742-A44D-4B84B3B40321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6" name="Google Shape;440;p66">
              <a:extLst>
                <a:ext uri="{FF2B5EF4-FFF2-40B4-BE49-F238E27FC236}">
                  <a16:creationId xmlns:a16="http://schemas.microsoft.com/office/drawing/2014/main" xmlns="" id="{8157609B-2C48-934D-A855-EAC6977D4A8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7" name="Google Shape;456;p66">
              <a:extLst>
                <a:ext uri="{FF2B5EF4-FFF2-40B4-BE49-F238E27FC236}">
                  <a16:creationId xmlns:a16="http://schemas.microsoft.com/office/drawing/2014/main" xmlns="" id="{5D6EEA6A-A043-8548-8E45-5B619B0F12FC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0" name="Arc 49">
              <a:extLst>
                <a:ext uri="{FF2B5EF4-FFF2-40B4-BE49-F238E27FC236}">
                  <a16:creationId xmlns:a16="http://schemas.microsoft.com/office/drawing/2014/main" xmlns="" id="{86C745BE-FB1C-1149-8DD6-5FE01C96662A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22" name="Google Shape;451;p66">
              <a:extLst>
                <a:ext uri="{FF2B5EF4-FFF2-40B4-BE49-F238E27FC236}">
                  <a16:creationId xmlns:a16="http://schemas.microsoft.com/office/drawing/2014/main" xmlns="" id="{1C6FBD85-9992-8847-984A-ADE5C51686DB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6" name="Google Shape;455;p66">
              <a:extLst>
                <a:ext uri="{FF2B5EF4-FFF2-40B4-BE49-F238E27FC236}">
                  <a16:creationId xmlns:a16="http://schemas.microsoft.com/office/drawing/2014/main" xmlns="" id="{CE96B8F1-0998-A249-A504-31F3F390301A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1" name="Arc 50">
              <a:extLst>
                <a:ext uri="{FF2B5EF4-FFF2-40B4-BE49-F238E27FC236}">
                  <a16:creationId xmlns:a16="http://schemas.microsoft.com/office/drawing/2014/main" xmlns="" id="{4D613F29-EE17-764C-9C66-FF6440FED071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xmlns="" id="{C1FF088F-B470-AA41-80FD-7A3BED41F9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xmlns="" id="{3FD5229F-1208-6842-913D-3BC680405DAF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18" name="Google Shape;443;p66">
              <a:extLst>
                <a:ext uri="{FF2B5EF4-FFF2-40B4-BE49-F238E27FC236}">
                  <a16:creationId xmlns:a16="http://schemas.microsoft.com/office/drawing/2014/main" xmlns="" id="{74236894-3EF6-B94A-87A8-7F920428A4C4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9" name="Arc 48">
              <a:extLst>
                <a:ext uri="{FF2B5EF4-FFF2-40B4-BE49-F238E27FC236}">
                  <a16:creationId xmlns:a16="http://schemas.microsoft.com/office/drawing/2014/main" xmlns="" id="{483AEC01-0A73-EE47-9E39-5740498A9A56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65" name="Google Shape;453;p66">
              <a:extLst>
                <a:ext uri="{FF2B5EF4-FFF2-40B4-BE49-F238E27FC236}">
                  <a16:creationId xmlns:a16="http://schemas.microsoft.com/office/drawing/2014/main" xmlns="" id="{871641D9-98F2-4047-92DD-0C3051757076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4" name="Google Shape;443;p66">
              <a:extLst>
                <a:ext uri="{FF2B5EF4-FFF2-40B4-BE49-F238E27FC236}">
                  <a16:creationId xmlns:a16="http://schemas.microsoft.com/office/drawing/2014/main" xmlns="" id="{43C0FE43-08DB-BD49-9F7B-5FD66D6BAE30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5" name="Google Shape;454;p66">
              <a:extLst>
                <a:ext uri="{FF2B5EF4-FFF2-40B4-BE49-F238E27FC236}">
                  <a16:creationId xmlns:a16="http://schemas.microsoft.com/office/drawing/2014/main" xmlns="" id="{9FC883F4-2094-A240-A09B-C447B1B33908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81AFD74-0491-654F-8FDC-CAEF4A99159B}"/>
              </a:ext>
            </a:extLst>
          </p:cNvPr>
          <p:cNvSpPr/>
          <p:nvPr/>
        </p:nvSpPr>
        <p:spPr>
          <a:xfrm>
            <a:off x="1101879" y="1781940"/>
            <a:ext cx="89554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algun Gothic" panose="020B0503020000020004" pitchFamily="34" charset="-127"/>
              </a:rPr>
              <a:t>1-click </a:t>
            </a:r>
            <a:r>
              <a:rPr lang="ko-KR" altLang="en-US" sz="2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스토리지 지원</a:t>
            </a:r>
            <a:r>
              <a:rPr lang="en-US" sz="2400" dirty="0">
                <a:latin typeface="Malgun Gothic" panose="020B0503020000020004" pitchFamily="34" charset="-127"/>
              </a:rPr>
              <a:t/>
            </a:r>
            <a:br>
              <a:rPr lang="en-US" sz="2400" dirty="0">
                <a:latin typeface="Malgun Gothic" panose="020B0503020000020004" pitchFamily="34" charset="-127"/>
              </a:rPr>
            </a:br>
            <a:endParaRPr lang="en-US" sz="2400" dirty="0">
              <a:latin typeface="Malgun Gothic" panose="020B0503020000020004" pitchFamily="34" charset="-127"/>
            </a:endParaRP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파일 서버로 </a:t>
            </a:r>
            <a:r>
              <a:rPr lang="en-US" sz="2400" dirty="0">
                <a:latin typeface="Malgun Gothic" panose="020B0503020000020004" pitchFamily="34" charset="-127"/>
              </a:rPr>
              <a:t>Frame utility server 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사용 가능</a:t>
            </a:r>
            <a:r>
              <a:rPr lang="en-US" sz="2400" dirty="0">
                <a:latin typeface="Malgun Gothic" panose="020B0503020000020004" pitchFamily="34" charset="-127"/>
              </a:rPr>
              <a:t/>
            </a:r>
            <a:br>
              <a:rPr lang="en-US" sz="2400" dirty="0">
                <a:latin typeface="Malgun Gothic" panose="020B0503020000020004" pitchFamily="34" charset="-127"/>
              </a:rPr>
            </a:br>
            <a:endParaRPr lang="en-US" sz="2400" dirty="0">
              <a:latin typeface="Malgun Gothic" panose="020B0503020000020004" pitchFamily="34" charset="-127"/>
            </a:endParaRP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algun Gothic" panose="020B0503020000020004" pitchFamily="34" charset="-127"/>
              </a:rPr>
              <a:t>Frame Personal Drive 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기능</a:t>
            </a:r>
            <a:r>
              <a:rPr lang="en-US" sz="2400" dirty="0">
                <a:latin typeface="Malgun Gothic" panose="020B0503020000020004" pitchFamily="34" charset="-127"/>
              </a:rPr>
              <a:t/>
            </a:r>
            <a:br>
              <a:rPr lang="en-US" sz="2400" dirty="0">
                <a:latin typeface="Malgun Gothic" panose="020B0503020000020004" pitchFamily="34" charset="-127"/>
              </a:rPr>
            </a:br>
            <a:endParaRPr lang="en-US" sz="2400" dirty="0">
              <a:latin typeface="Malgun Gothic" panose="020B0503020000020004" pitchFamily="34" charset="-127"/>
            </a:endParaRP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algun Gothic" panose="020B0503020000020004" pitchFamily="34" charset="-127"/>
              </a:rPr>
              <a:t>Persistent Desktops (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로컬 스토리지</a:t>
            </a:r>
            <a:r>
              <a:rPr lang="en-US" sz="2400" dirty="0">
                <a:latin typeface="Malgun Gothic" panose="020B0503020000020004" pitchFamily="34" charset="-127"/>
              </a:rPr>
              <a:t>)</a:t>
            </a:r>
            <a:br>
              <a:rPr lang="en-US" sz="2400" dirty="0">
                <a:latin typeface="Malgun Gothic" panose="020B0503020000020004" pitchFamily="34" charset="-127"/>
              </a:rPr>
            </a:br>
            <a:endParaRPr lang="en-US" sz="2400" dirty="0">
              <a:latin typeface="Malgun Gothic" panose="020B0503020000020004" pitchFamily="34" charset="-127"/>
            </a:endParaRP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algun Gothic" panose="020B0503020000020004" pitchFamily="34" charset="-127"/>
              </a:rPr>
              <a:t>VPN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을 통해</a:t>
            </a:r>
            <a:r>
              <a:rPr lang="ko-KR" altLang="en-US" sz="2400" dirty="0">
                <a:latin typeface="Malgun Gothic" panose="020B0503020000020004" pitchFamily="34" charset="-127"/>
              </a:rPr>
              <a:t> </a:t>
            </a:r>
            <a:r>
              <a:rPr lang="en-US" sz="2400" dirty="0">
                <a:latin typeface="Malgun Gothic" panose="020B0503020000020004" pitchFamily="34" charset="-127"/>
              </a:rPr>
              <a:t>on-premises</a:t>
            </a:r>
            <a:r>
              <a:rPr lang="ko-KR" altLang="en-US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에 위치한 스토리지 사용</a:t>
            </a:r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Malgun Gothic" panose="020B0503020000020004" pitchFamily="34" charset="-12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F05C0C6-031B-FF44-93C8-A48A5F53A3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6623" y="4165313"/>
            <a:ext cx="565045" cy="5273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309A15C-1E37-A741-AB84-BED0D6E0750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11216" y="5021554"/>
            <a:ext cx="608148" cy="608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1EE9877-4FF0-C242-91EC-BB3771FADEC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4833" y="4186172"/>
            <a:ext cx="798168" cy="4926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CF40727-8773-0947-9DD0-EDCF0CA668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3874" y="5253604"/>
            <a:ext cx="608148" cy="33495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8CAB2E9B-7574-8A41-9F0E-1E85FB60DFD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4821" y="2826986"/>
            <a:ext cx="938482" cy="737180"/>
          </a:xfrm>
          <a:prstGeom prst="rect">
            <a:avLst/>
          </a:prstGeom>
        </p:spPr>
      </p:pic>
      <p:sp>
        <p:nvSpPr>
          <p:cNvPr id="29" name="Google Shape;455;p66">
            <a:extLst>
              <a:ext uri="{FF2B5EF4-FFF2-40B4-BE49-F238E27FC236}">
                <a16:creationId xmlns:a16="http://schemas.microsoft.com/office/drawing/2014/main" xmlns="" id="{F7A828D0-E3FC-9442-A742-250272E4100B}"/>
              </a:ext>
            </a:extLst>
          </p:cNvPr>
          <p:cNvSpPr/>
          <p:nvPr/>
        </p:nvSpPr>
        <p:spPr>
          <a:xfrm>
            <a:off x="9130343" y="3441718"/>
            <a:ext cx="2082402" cy="514586"/>
          </a:xfrm>
          <a:prstGeom prst="roundRect">
            <a:avLst>
              <a:gd name="adj" fmla="val 7013"/>
            </a:avLst>
          </a:prstGeom>
          <a:noFill/>
          <a:ln>
            <a:noFill/>
          </a:ln>
        </p:spPr>
        <p:txBody>
          <a:bodyPr spcFirstLastPara="1" wrap="square" lIns="109710" tIns="109710" rIns="109710" bIns="109710" anchor="ctr" anchorCtr="0">
            <a:noAutofit/>
          </a:bodyPr>
          <a:lstStyle/>
          <a:p>
            <a:pPr algn="ctr">
              <a:buClr>
                <a:schemeClr val="lt1"/>
              </a:buClr>
            </a:pPr>
            <a:r>
              <a:rPr lang="en-US" sz="1600" dirty="0">
                <a:latin typeface="Malgun Gothic" panose="020B0503020000020004" pitchFamily="34" charset="-127"/>
                <a:cs typeface="Gotham Book" pitchFamily="2" charset="0"/>
                <a:sym typeface="Lato"/>
              </a:rPr>
              <a:t>Files</a:t>
            </a:r>
            <a:endParaRPr sz="1400" dirty="0">
              <a:latin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AEBD5CBB-130B-0743-93F6-6939C182867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5182" y="1567282"/>
            <a:ext cx="844597" cy="924883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BB42A5D0-A7B0-724B-A56B-A483309DCE9D}"/>
              </a:ext>
            </a:extLst>
          </p:cNvPr>
          <p:cNvSpPr/>
          <p:nvPr/>
        </p:nvSpPr>
        <p:spPr>
          <a:xfrm>
            <a:off x="9387983" y="2408746"/>
            <a:ext cx="15183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chemeClr val="lt1"/>
              </a:buClr>
            </a:pPr>
            <a:r>
              <a:rPr lang="en-US" sz="1600" dirty="0">
                <a:latin typeface="Malgun Gothic" panose="020B0503020000020004" pitchFamily="34" charset="-127"/>
                <a:cs typeface="Gotham Book" pitchFamily="2" charset="0"/>
                <a:sym typeface="Lato"/>
              </a:rPr>
              <a:t>Personal Drive</a:t>
            </a:r>
            <a:endParaRPr lang="en-US" sz="1400" dirty="0">
              <a:latin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xmlns="" id="{AD79C9C0-4819-DB46-B00C-C28B19380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/>
              <a:t>다양한 저장 공간 지원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3942796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C410D2-DB10-4E81-BF40-030A7CEE8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현재의 가상 </a:t>
            </a:r>
            <a:r>
              <a:rPr lang="ko-KR" altLang="en-US" sz="36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데스크탑</a:t>
            </a:r>
            <a:endParaRPr lang="en-SG" sz="3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DC7BF19-B60C-4625-8532-D65ECF0931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0634" y="393569"/>
            <a:ext cx="117020" cy="123111"/>
          </a:xfrm>
        </p:spPr>
        <p:txBody>
          <a:bodyPr/>
          <a:lstStyle/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2</a:t>
            </a:fld>
            <a:endParaRPr lang="en-US" dirty="0">
              <a:latin typeface="Malgun Gothic" panose="020B0503020000020004" pitchFamily="34" charset="-127"/>
            </a:endParaRPr>
          </a:p>
        </p:txBody>
      </p:sp>
      <p:pic>
        <p:nvPicPr>
          <p:cNvPr id="9" name="Picture 135">
            <a:extLst>
              <a:ext uri="{FF2B5EF4-FFF2-40B4-BE49-F238E27FC236}">
                <a16:creationId xmlns:a16="http://schemas.microsoft.com/office/drawing/2014/main" xmlns="" id="{5D248601-D6AA-6041-BC37-0B23675E6E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33" y="3686506"/>
            <a:ext cx="957566" cy="5486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FEC07D8-BA89-1F4A-A2BF-FB0EF0574045}"/>
              </a:ext>
            </a:extLst>
          </p:cNvPr>
          <p:cNvSpPr txBox="1"/>
          <p:nvPr/>
        </p:nvSpPr>
        <p:spPr>
          <a:xfrm>
            <a:off x="956681" y="4344874"/>
            <a:ext cx="752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Users</a:t>
            </a:r>
            <a:endParaRPr kumimoji="1" lang="x-none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1" name="Rectangle 26">
            <a:extLst>
              <a:ext uri="{FF2B5EF4-FFF2-40B4-BE49-F238E27FC236}">
                <a16:creationId xmlns:a16="http://schemas.microsoft.com/office/drawing/2014/main" xmlns="" id="{FBA5153B-824D-6344-876E-9D1BCA561BB1}"/>
              </a:ext>
            </a:extLst>
          </p:cNvPr>
          <p:cNvSpPr/>
          <p:nvPr/>
        </p:nvSpPr>
        <p:spPr>
          <a:xfrm>
            <a:off x="5830726" y="2899991"/>
            <a:ext cx="5781911" cy="29225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xmlns="" id="{48C833E7-4473-EA42-8DA3-0FD2DBC966AC}"/>
              </a:ext>
            </a:extLst>
          </p:cNvPr>
          <p:cNvSpPr/>
          <p:nvPr/>
        </p:nvSpPr>
        <p:spPr>
          <a:xfrm>
            <a:off x="6463218" y="3468182"/>
            <a:ext cx="3801014" cy="3474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940636E-6073-234A-B57F-6023A0F456DF}"/>
              </a:ext>
            </a:extLst>
          </p:cNvPr>
          <p:cNvSpPr txBox="1"/>
          <p:nvPr/>
        </p:nvSpPr>
        <p:spPr>
          <a:xfrm>
            <a:off x="7223373" y="3152070"/>
            <a:ext cx="2124990" cy="1757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데이터 센터</a:t>
            </a:r>
            <a:endParaRPr lang="en-US" sz="14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B8FF96F-B4B1-0743-8C5C-E5BD11F20F97}"/>
              </a:ext>
            </a:extLst>
          </p:cNvPr>
          <p:cNvSpPr txBox="1"/>
          <p:nvPr/>
        </p:nvSpPr>
        <p:spPr>
          <a:xfrm>
            <a:off x="7455530" y="3564831"/>
            <a:ext cx="1929318" cy="1757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200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Corporate Network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289EA4F-5F89-114D-970A-1C0F8F25865E}"/>
              </a:ext>
            </a:extLst>
          </p:cNvPr>
          <p:cNvSpPr txBox="1"/>
          <p:nvPr/>
        </p:nvSpPr>
        <p:spPr>
          <a:xfrm>
            <a:off x="8390554" y="4862504"/>
            <a:ext cx="2655811" cy="6099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5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관리 서버 군</a:t>
            </a:r>
            <a:endParaRPr lang="en-US" altLang="ko-KR" sz="105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VDI </a:t>
            </a:r>
            <a:r>
              <a:rPr lang="ko-KR" alt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솔루션</a:t>
            </a:r>
            <a:r>
              <a:rPr lang="en-US" altLang="ko-KR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(</a:t>
            </a:r>
            <a:r>
              <a:rPr lang="en-US" altLang="ko-KR" sz="105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XenDesktop</a:t>
            </a:r>
            <a:r>
              <a:rPr lang="en-US" altLang="ko-KR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, Horizon, </a:t>
            </a:r>
            <a:r>
              <a:rPr lang="en-US" altLang="ko-KR" sz="105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etc</a:t>
            </a:r>
            <a:r>
              <a:rPr lang="en-US" altLang="ko-KR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…)</a:t>
            </a:r>
            <a:endParaRPr lang="en-US" sz="105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171450" indent="-171450">
              <a:lnSpc>
                <a:spcPts val="146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Active Directory, Database</a:t>
            </a:r>
          </a:p>
          <a:p>
            <a:pPr marL="171450" indent="-171450">
              <a:lnSpc>
                <a:spcPts val="1460"/>
              </a:lnSpc>
              <a:buFont typeface="Arial" panose="020B0604020202020204" pitchFamily="34" charset="0"/>
              <a:buChar char="•"/>
            </a:pPr>
            <a:r>
              <a:rPr 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License Server, DNS</a:t>
            </a:r>
            <a:r>
              <a:rPr lang="ko-KR" alt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등</a:t>
            </a:r>
            <a:endParaRPr lang="en-US" sz="105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6" name="Picture 31">
            <a:extLst>
              <a:ext uri="{FF2B5EF4-FFF2-40B4-BE49-F238E27FC236}">
                <a16:creationId xmlns:a16="http://schemas.microsoft.com/office/drawing/2014/main" xmlns="" id="{E8FFE19E-1E93-4E4E-BC9E-2F0E9EB28C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820" y="4241953"/>
            <a:ext cx="1929318" cy="649434"/>
          </a:xfrm>
          <a:prstGeom prst="rect">
            <a:avLst/>
          </a:prstGeom>
        </p:spPr>
      </p:pic>
      <p:cxnSp>
        <p:nvCxnSpPr>
          <p:cNvPr id="17" name="Straight Connector 32">
            <a:extLst>
              <a:ext uri="{FF2B5EF4-FFF2-40B4-BE49-F238E27FC236}">
                <a16:creationId xmlns:a16="http://schemas.microsoft.com/office/drawing/2014/main" xmlns="" id="{BCA1D2F8-3C75-4241-B9BA-F29B0C4F40B4}"/>
              </a:ext>
            </a:extLst>
          </p:cNvPr>
          <p:cNvCxnSpPr/>
          <p:nvPr/>
        </p:nvCxnSpPr>
        <p:spPr>
          <a:xfrm>
            <a:off x="8799510" y="3826583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3">
            <a:extLst>
              <a:ext uri="{FF2B5EF4-FFF2-40B4-BE49-F238E27FC236}">
                <a16:creationId xmlns:a16="http://schemas.microsoft.com/office/drawing/2014/main" xmlns="" id="{259BD667-BA1B-1341-A367-017AA17514C2}"/>
              </a:ext>
            </a:extLst>
          </p:cNvPr>
          <p:cNvCxnSpPr/>
          <p:nvPr/>
        </p:nvCxnSpPr>
        <p:spPr>
          <a:xfrm>
            <a:off x="9355214" y="3826583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34">
            <a:extLst>
              <a:ext uri="{FF2B5EF4-FFF2-40B4-BE49-F238E27FC236}">
                <a16:creationId xmlns:a16="http://schemas.microsoft.com/office/drawing/2014/main" xmlns="" id="{3FCF175A-16D5-9741-8355-70431F6527BF}"/>
              </a:ext>
            </a:extLst>
          </p:cNvPr>
          <p:cNvCxnSpPr/>
          <p:nvPr/>
        </p:nvCxnSpPr>
        <p:spPr>
          <a:xfrm>
            <a:off x="10048461" y="3835270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2">
            <a:extLst>
              <a:ext uri="{FF2B5EF4-FFF2-40B4-BE49-F238E27FC236}">
                <a16:creationId xmlns:a16="http://schemas.microsoft.com/office/drawing/2014/main" xmlns="" id="{159A9B38-56B9-5F4B-98EE-AA2BCF9385C1}"/>
              </a:ext>
            </a:extLst>
          </p:cNvPr>
          <p:cNvGrpSpPr/>
          <p:nvPr/>
        </p:nvGrpSpPr>
        <p:grpSpPr>
          <a:xfrm>
            <a:off x="6374116" y="3987299"/>
            <a:ext cx="1475361" cy="1117785"/>
            <a:chOff x="6966914" y="3179072"/>
            <a:chExt cx="990600" cy="735385"/>
          </a:xfrm>
        </p:grpSpPr>
        <p:pic>
          <p:nvPicPr>
            <p:cNvPr id="21" name="Picture 76">
              <a:extLst>
                <a:ext uri="{FF2B5EF4-FFF2-40B4-BE49-F238E27FC236}">
                  <a16:creationId xmlns:a16="http://schemas.microsoft.com/office/drawing/2014/main" xmlns="" id="{18C64F74-F50A-5142-A32A-8CA031DA6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7830" y="3179453"/>
              <a:ext cx="288489" cy="263783"/>
            </a:xfrm>
            <a:prstGeom prst="rect">
              <a:avLst/>
            </a:prstGeom>
          </p:spPr>
        </p:pic>
        <p:pic>
          <p:nvPicPr>
            <p:cNvPr id="22" name="Picture 79">
              <a:extLst>
                <a:ext uri="{FF2B5EF4-FFF2-40B4-BE49-F238E27FC236}">
                  <a16:creationId xmlns:a16="http://schemas.microsoft.com/office/drawing/2014/main" xmlns="" id="{7A6312BC-75D6-1942-A489-96B2C477D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371" y="3179453"/>
              <a:ext cx="288489" cy="263783"/>
            </a:xfrm>
            <a:prstGeom prst="rect">
              <a:avLst/>
            </a:prstGeom>
          </p:spPr>
        </p:pic>
        <p:pic>
          <p:nvPicPr>
            <p:cNvPr id="23" name="Picture 80">
              <a:extLst>
                <a:ext uri="{FF2B5EF4-FFF2-40B4-BE49-F238E27FC236}">
                  <a16:creationId xmlns:a16="http://schemas.microsoft.com/office/drawing/2014/main" xmlns="" id="{5BEBC7E9-893A-DD4C-85B6-179332ED6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6740" y="3484253"/>
              <a:ext cx="288489" cy="263783"/>
            </a:xfrm>
            <a:prstGeom prst="rect">
              <a:avLst/>
            </a:prstGeom>
          </p:spPr>
        </p:pic>
        <p:pic>
          <p:nvPicPr>
            <p:cNvPr id="24" name="Picture 81">
              <a:extLst>
                <a:ext uri="{FF2B5EF4-FFF2-40B4-BE49-F238E27FC236}">
                  <a16:creationId xmlns:a16="http://schemas.microsoft.com/office/drawing/2014/main" xmlns="" id="{F241F578-05AB-BD49-B5E3-034583CB0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371" y="3485598"/>
              <a:ext cx="288489" cy="263783"/>
            </a:xfrm>
            <a:prstGeom prst="rect">
              <a:avLst/>
            </a:prstGeom>
          </p:spPr>
        </p:pic>
        <p:pic>
          <p:nvPicPr>
            <p:cNvPr id="25" name="Picture 82">
              <a:extLst>
                <a:ext uri="{FF2B5EF4-FFF2-40B4-BE49-F238E27FC236}">
                  <a16:creationId xmlns:a16="http://schemas.microsoft.com/office/drawing/2014/main" xmlns="" id="{3CBC59FC-99B3-C145-B816-A51CB1406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9025" y="3179072"/>
              <a:ext cx="288489" cy="263783"/>
            </a:xfrm>
            <a:prstGeom prst="rect">
              <a:avLst/>
            </a:prstGeom>
          </p:spPr>
        </p:pic>
        <p:pic>
          <p:nvPicPr>
            <p:cNvPr id="26" name="Picture 83">
              <a:extLst>
                <a:ext uri="{FF2B5EF4-FFF2-40B4-BE49-F238E27FC236}">
                  <a16:creationId xmlns:a16="http://schemas.microsoft.com/office/drawing/2014/main" xmlns="" id="{CF604515-B529-F341-A727-1C10E3755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9025" y="3484252"/>
              <a:ext cx="288489" cy="263783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3EF372B2-4C97-4441-9973-14E7A3EA500F}"/>
                </a:ext>
              </a:extLst>
            </p:cNvPr>
            <p:cNvSpPr txBox="1"/>
            <p:nvPr/>
          </p:nvSpPr>
          <p:spPr>
            <a:xfrm>
              <a:off x="6966914" y="3801771"/>
              <a:ext cx="990600" cy="1126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1050" b="1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가상 </a:t>
              </a:r>
              <a:r>
                <a:rPr lang="ko-KR" altLang="en-US" sz="1050" b="1" dirty="0" err="1">
                  <a:latin typeface="Malgun Gothic" panose="020B0503020000020004" pitchFamily="34" charset="-127"/>
                  <a:ea typeface="Malgun Gothic" panose="020B0503020000020004" pitchFamily="34" charset="-127"/>
                </a:rPr>
                <a:t>데스크탑</a:t>
              </a:r>
              <a:endParaRPr lang="en-US" sz="1050" b="1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cxnSp>
        <p:nvCxnSpPr>
          <p:cNvPr id="28" name="Straight Connector 85">
            <a:extLst>
              <a:ext uri="{FF2B5EF4-FFF2-40B4-BE49-F238E27FC236}">
                <a16:creationId xmlns:a16="http://schemas.microsoft.com/office/drawing/2014/main" xmlns="" id="{42738CA8-0791-034D-9D67-B36E43F00D18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7154096" y="3778815"/>
            <a:ext cx="1" cy="209063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12E34C61-B01F-E645-9936-9F11D8FC6E36}"/>
              </a:ext>
            </a:extLst>
          </p:cNvPr>
          <p:cNvGrpSpPr/>
          <p:nvPr/>
        </p:nvGrpSpPr>
        <p:grpSpPr>
          <a:xfrm>
            <a:off x="3043710" y="3645448"/>
            <a:ext cx="1752600" cy="1068758"/>
            <a:chOff x="3043710" y="3645448"/>
            <a:chExt cx="1752600" cy="1068758"/>
          </a:xfrm>
        </p:grpSpPr>
        <p:pic>
          <p:nvPicPr>
            <p:cNvPr id="30" name="Picture 74">
              <a:extLst>
                <a:ext uri="{FF2B5EF4-FFF2-40B4-BE49-F238E27FC236}">
                  <a16:creationId xmlns:a16="http://schemas.microsoft.com/office/drawing/2014/main" xmlns="" id="{063185E1-32E2-9249-82AD-C710298DEE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3710" y="3645448"/>
              <a:ext cx="1752600" cy="1068758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5ECF5175-D284-BD43-854F-4B1EBB58AE49}"/>
                </a:ext>
              </a:extLst>
            </p:cNvPr>
            <p:cNvSpPr txBox="1"/>
            <p:nvPr/>
          </p:nvSpPr>
          <p:spPr>
            <a:xfrm>
              <a:off x="3160780" y="4150980"/>
              <a:ext cx="1524000" cy="524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Network/WAN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VPN, MPLS, SSL</a:t>
              </a:r>
            </a:p>
          </p:txBody>
        </p:sp>
      </p:grpSp>
      <p:cxnSp>
        <p:nvCxnSpPr>
          <p:cNvPr id="32" name="Straight Connector 43">
            <a:extLst>
              <a:ext uri="{FF2B5EF4-FFF2-40B4-BE49-F238E27FC236}">
                <a16:creationId xmlns:a16="http://schemas.microsoft.com/office/drawing/2014/main" xmlns="" id="{938502D0-8BAC-9649-A80E-766EE3AD235B}"/>
              </a:ext>
            </a:extLst>
          </p:cNvPr>
          <p:cNvCxnSpPr>
            <a:cxnSpLocks/>
          </p:cNvCxnSpPr>
          <p:nvPr/>
        </p:nvCxnSpPr>
        <p:spPr>
          <a:xfrm>
            <a:off x="4782465" y="4120543"/>
            <a:ext cx="530102" cy="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43">
            <a:extLst>
              <a:ext uri="{FF2B5EF4-FFF2-40B4-BE49-F238E27FC236}">
                <a16:creationId xmlns:a16="http://schemas.microsoft.com/office/drawing/2014/main" xmlns="" id="{1477958B-C94C-7B41-B74C-F3F6EA7B6EE5}"/>
              </a:ext>
            </a:extLst>
          </p:cNvPr>
          <p:cNvCxnSpPr>
            <a:cxnSpLocks/>
          </p:cNvCxnSpPr>
          <p:nvPr/>
        </p:nvCxnSpPr>
        <p:spPr>
          <a:xfrm flipH="1" flipV="1">
            <a:off x="5314997" y="2265483"/>
            <a:ext cx="4094" cy="185506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8CE7D154-4D73-B64D-8504-656EF0680FE2}"/>
              </a:ext>
            </a:extLst>
          </p:cNvPr>
          <p:cNvCxnSpPr>
            <a:cxnSpLocks/>
          </p:cNvCxnSpPr>
          <p:nvPr/>
        </p:nvCxnSpPr>
        <p:spPr>
          <a:xfrm flipH="1">
            <a:off x="5304001" y="2265483"/>
            <a:ext cx="4119807" cy="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4">
            <a:extLst>
              <a:ext uri="{FF2B5EF4-FFF2-40B4-BE49-F238E27FC236}">
                <a16:creationId xmlns:a16="http://schemas.microsoft.com/office/drawing/2014/main" xmlns="" id="{EE90B043-ABD3-0540-AFA9-90C840168298}"/>
              </a:ext>
            </a:extLst>
          </p:cNvPr>
          <p:cNvCxnSpPr>
            <a:cxnSpLocks/>
          </p:cNvCxnSpPr>
          <p:nvPr/>
        </p:nvCxnSpPr>
        <p:spPr>
          <a:xfrm>
            <a:off x="9415911" y="2265483"/>
            <a:ext cx="0" cy="119177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70">
            <a:extLst>
              <a:ext uri="{FF2B5EF4-FFF2-40B4-BE49-F238E27FC236}">
                <a16:creationId xmlns:a16="http://schemas.microsoft.com/office/drawing/2014/main" xmlns="" id="{730ECF46-4302-0046-B82D-843943AC693D}"/>
              </a:ext>
            </a:extLst>
          </p:cNvPr>
          <p:cNvCxnSpPr>
            <a:cxnSpLocks/>
          </p:cNvCxnSpPr>
          <p:nvPr/>
        </p:nvCxnSpPr>
        <p:spPr>
          <a:xfrm>
            <a:off x="7845455" y="4451173"/>
            <a:ext cx="549532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  <a:miter lim="800000"/>
            <a:headEnd type="triangl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0E148F56-A0BE-FD4C-AD95-060C05ED1512}"/>
              </a:ext>
            </a:extLst>
          </p:cNvPr>
          <p:cNvGrpSpPr/>
          <p:nvPr/>
        </p:nvGrpSpPr>
        <p:grpSpPr>
          <a:xfrm>
            <a:off x="10181831" y="3806150"/>
            <a:ext cx="1442699" cy="523220"/>
            <a:chOff x="10181831" y="3806150"/>
            <a:chExt cx="1442699" cy="52322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xmlns="" id="{E33D4790-285B-FA49-AABA-5C6BF3D2C848}"/>
                </a:ext>
              </a:extLst>
            </p:cNvPr>
            <p:cNvSpPr txBox="1"/>
            <p:nvPr/>
          </p:nvSpPr>
          <p:spPr>
            <a:xfrm>
              <a:off x="10434781" y="3806150"/>
              <a:ext cx="11897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사용자 인증</a:t>
              </a:r>
              <a:r>
                <a:rPr kumimoji="1" lang="en-US" altLang="ko-KR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,</a:t>
              </a:r>
            </a:p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VD </a:t>
              </a:r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요청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9" name="타원 38">
              <a:extLst>
                <a:ext uri="{FF2B5EF4-FFF2-40B4-BE49-F238E27FC236}">
                  <a16:creationId xmlns:a16="http://schemas.microsoft.com/office/drawing/2014/main" xmlns="" id="{10431B9E-C2EC-8940-A74B-8BECFFBF0E99}"/>
                </a:ext>
              </a:extLst>
            </p:cNvPr>
            <p:cNvSpPr/>
            <p:nvPr/>
          </p:nvSpPr>
          <p:spPr>
            <a:xfrm>
              <a:off x="10181831" y="3890762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C5E9448F-D6A2-F345-9F87-AE9387792E67}"/>
              </a:ext>
            </a:extLst>
          </p:cNvPr>
          <p:cNvGrpSpPr/>
          <p:nvPr/>
        </p:nvGrpSpPr>
        <p:grpSpPr>
          <a:xfrm>
            <a:off x="1874423" y="3778815"/>
            <a:ext cx="1170432" cy="341728"/>
            <a:chOff x="1874423" y="3778815"/>
            <a:chExt cx="1170432" cy="341728"/>
          </a:xfrm>
        </p:grpSpPr>
        <p:cxnSp>
          <p:nvCxnSpPr>
            <p:cNvPr id="33" name="Straight Connector 44">
              <a:extLst>
                <a:ext uri="{FF2B5EF4-FFF2-40B4-BE49-F238E27FC236}">
                  <a16:creationId xmlns:a16="http://schemas.microsoft.com/office/drawing/2014/main" xmlns="" id="{13F7BE38-2434-3E4A-9549-03E421014231}"/>
                </a:ext>
              </a:extLst>
            </p:cNvPr>
            <p:cNvCxnSpPr>
              <a:cxnSpLocks/>
            </p:cNvCxnSpPr>
            <p:nvPr/>
          </p:nvCxnSpPr>
          <p:spPr>
            <a:xfrm>
              <a:off x="1874423" y="4120543"/>
              <a:ext cx="1170432" cy="0"/>
            </a:xfrm>
            <a:prstGeom prst="line">
              <a:avLst/>
            </a:prstGeom>
            <a:ln w="19050">
              <a:solidFill>
                <a:schemeClr val="accent4"/>
              </a:solidFill>
              <a:miter lim="800000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타원 3">
              <a:extLst>
                <a:ext uri="{FF2B5EF4-FFF2-40B4-BE49-F238E27FC236}">
                  <a16:creationId xmlns:a16="http://schemas.microsoft.com/office/drawing/2014/main" xmlns="" id="{4C361256-E99E-CB49-81B7-D15E48089BE7}"/>
                </a:ext>
              </a:extLst>
            </p:cNvPr>
            <p:cNvSpPr/>
            <p:nvPr/>
          </p:nvSpPr>
          <p:spPr>
            <a:xfrm>
              <a:off x="1945873" y="3807277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x-none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1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C41A0002-CF02-E141-B071-9CBA96B0FDD3}"/>
                </a:ext>
              </a:extLst>
            </p:cNvPr>
            <p:cNvSpPr txBox="1"/>
            <p:nvPr/>
          </p:nvSpPr>
          <p:spPr>
            <a:xfrm>
              <a:off x="2170623" y="3778815"/>
              <a:ext cx="833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Request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ECFB73A9-D5CD-3C47-923A-B6E69DB4C250}"/>
              </a:ext>
            </a:extLst>
          </p:cNvPr>
          <p:cNvGrpSpPr/>
          <p:nvPr/>
        </p:nvGrpSpPr>
        <p:grpSpPr>
          <a:xfrm>
            <a:off x="1805387" y="4355804"/>
            <a:ext cx="1176894" cy="364754"/>
            <a:chOff x="1805387" y="4355804"/>
            <a:chExt cx="1176894" cy="364754"/>
          </a:xfrm>
        </p:grpSpPr>
        <p:cxnSp>
          <p:nvCxnSpPr>
            <p:cNvPr id="69" name="Straight Connector 44">
              <a:extLst>
                <a:ext uri="{FF2B5EF4-FFF2-40B4-BE49-F238E27FC236}">
                  <a16:creationId xmlns:a16="http://schemas.microsoft.com/office/drawing/2014/main" xmlns="" id="{2D6A7783-BED6-224A-B1B7-CC0C6EDBAE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5387" y="4355804"/>
              <a:ext cx="1176894" cy="0"/>
            </a:xfrm>
            <a:prstGeom prst="line">
              <a:avLst/>
            </a:prstGeom>
            <a:ln w="19050">
              <a:solidFill>
                <a:schemeClr val="accent1"/>
              </a:solidFill>
              <a:miter lim="800000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2E1F630B-9CA6-3448-80C1-8FA252F5D1C3}"/>
                </a:ext>
              </a:extLst>
            </p:cNvPr>
            <p:cNvSpPr txBox="1"/>
            <p:nvPr/>
          </p:nvSpPr>
          <p:spPr>
            <a:xfrm>
              <a:off x="2179238" y="4412781"/>
              <a:ext cx="7857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VD</a:t>
              </a:r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연결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43" name="타원 42">
              <a:extLst>
                <a:ext uri="{FF2B5EF4-FFF2-40B4-BE49-F238E27FC236}">
                  <a16:creationId xmlns:a16="http://schemas.microsoft.com/office/drawing/2014/main" xmlns="" id="{9CB8FC60-02D0-4F47-8C53-AA4DFFFE03BF}"/>
                </a:ext>
              </a:extLst>
            </p:cNvPr>
            <p:cNvSpPr/>
            <p:nvPr/>
          </p:nvSpPr>
          <p:spPr>
            <a:xfrm>
              <a:off x="1945872" y="4396128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3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pic>
        <p:nvPicPr>
          <p:cNvPr id="45" name="Picture 135">
            <a:extLst>
              <a:ext uri="{FF2B5EF4-FFF2-40B4-BE49-F238E27FC236}">
                <a16:creationId xmlns:a16="http://schemas.microsoft.com/office/drawing/2014/main" xmlns="" id="{FE90D416-964A-9146-872B-87DF6870C0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32" y="1646248"/>
            <a:ext cx="957566" cy="54864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4D0F0075-FE80-944F-B716-7751A3F4CE15}"/>
              </a:ext>
            </a:extLst>
          </p:cNvPr>
          <p:cNvSpPr txBox="1"/>
          <p:nvPr/>
        </p:nvSpPr>
        <p:spPr>
          <a:xfrm>
            <a:off x="783078" y="2283983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IT</a:t>
            </a:r>
            <a:r>
              <a: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관리자</a:t>
            </a:r>
            <a:endParaRPr kumimoji="1" lang="x-none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xmlns="" id="{98AFD2A3-FE60-2547-97D5-36DB008C9367}"/>
              </a:ext>
            </a:extLst>
          </p:cNvPr>
          <p:cNvSpPr/>
          <p:nvPr/>
        </p:nvSpPr>
        <p:spPr>
          <a:xfrm>
            <a:off x="1895205" y="1641253"/>
            <a:ext cx="276083" cy="276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x-none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1</a:t>
            </a:r>
            <a:endParaRPr kumimoji="1" lang="x-none" altLang="en-US" dirty="0" err="1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D640776D-BE3B-5D4A-924B-310CC461711C}"/>
              </a:ext>
            </a:extLst>
          </p:cNvPr>
          <p:cNvSpPr txBox="1"/>
          <p:nvPr/>
        </p:nvSpPr>
        <p:spPr>
          <a:xfrm>
            <a:off x="2119955" y="1612791"/>
            <a:ext cx="18549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VDI 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환경 구성</a:t>
            </a:r>
            <a:endParaRPr kumimoji="1" lang="en-US" altLang="ko-KR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(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다음 슬라이스 상세</a:t>
            </a:r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endParaRPr kumimoji="1" lang="x-none" altLang="en-US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cxnSp>
        <p:nvCxnSpPr>
          <p:cNvPr id="50" name="Straight Connector 43">
            <a:extLst>
              <a:ext uri="{FF2B5EF4-FFF2-40B4-BE49-F238E27FC236}">
                <a16:creationId xmlns:a16="http://schemas.microsoft.com/office/drawing/2014/main" xmlns="" id="{4E351647-0124-5F46-97A8-323290FB9E06}"/>
              </a:ext>
            </a:extLst>
          </p:cNvPr>
          <p:cNvCxnSpPr>
            <a:cxnSpLocks/>
          </p:cNvCxnSpPr>
          <p:nvPr/>
        </p:nvCxnSpPr>
        <p:spPr>
          <a:xfrm flipV="1">
            <a:off x="7187322" y="5105084"/>
            <a:ext cx="0" cy="1119752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43">
            <a:extLst>
              <a:ext uri="{FF2B5EF4-FFF2-40B4-BE49-F238E27FC236}">
                <a16:creationId xmlns:a16="http://schemas.microsoft.com/office/drawing/2014/main" xmlns="" id="{4DF7A321-541E-C649-96E6-C6A87F39CD38}"/>
              </a:ext>
            </a:extLst>
          </p:cNvPr>
          <p:cNvCxnSpPr>
            <a:cxnSpLocks/>
          </p:cNvCxnSpPr>
          <p:nvPr/>
        </p:nvCxnSpPr>
        <p:spPr>
          <a:xfrm flipH="1" flipV="1">
            <a:off x="5313145" y="6223231"/>
            <a:ext cx="1884996" cy="1604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43">
            <a:extLst>
              <a:ext uri="{FF2B5EF4-FFF2-40B4-BE49-F238E27FC236}">
                <a16:creationId xmlns:a16="http://schemas.microsoft.com/office/drawing/2014/main" xmlns="" id="{22327876-17B9-9B45-B7B3-896CC70B7A92}"/>
              </a:ext>
            </a:extLst>
          </p:cNvPr>
          <p:cNvCxnSpPr>
            <a:cxnSpLocks/>
          </p:cNvCxnSpPr>
          <p:nvPr/>
        </p:nvCxnSpPr>
        <p:spPr>
          <a:xfrm flipH="1" flipV="1">
            <a:off x="5313146" y="4362203"/>
            <a:ext cx="5945" cy="1862632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43">
            <a:extLst>
              <a:ext uri="{FF2B5EF4-FFF2-40B4-BE49-F238E27FC236}">
                <a16:creationId xmlns:a16="http://schemas.microsoft.com/office/drawing/2014/main" xmlns="" id="{77AEED0B-0969-E640-AC47-AE09EDC4AFFF}"/>
              </a:ext>
            </a:extLst>
          </p:cNvPr>
          <p:cNvCxnSpPr>
            <a:cxnSpLocks/>
          </p:cNvCxnSpPr>
          <p:nvPr/>
        </p:nvCxnSpPr>
        <p:spPr>
          <a:xfrm>
            <a:off x="4787166" y="4366169"/>
            <a:ext cx="530102" cy="0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332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8" grpId="0" animBg="1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FC638A-2BF9-0D41-B15A-D8F8C7683078}"/>
              </a:ext>
            </a:extLst>
          </p:cNvPr>
          <p:cNvGrpSpPr/>
          <p:nvPr/>
        </p:nvGrpSpPr>
        <p:grpSpPr>
          <a:xfrm>
            <a:off x="1408762" y="1135259"/>
            <a:ext cx="8878238" cy="5332800"/>
            <a:chOff x="1408762" y="1135259"/>
            <a:chExt cx="8878238" cy="5332800"/>
          </a:xfrm>
        </p:grpSpPr>
        <p:sp>
          <p:nvSpPr>
            <p:cNvPr id="19" name="Google Shape;440;p66">
              <a:extLst>
                <a:ext uri="{FF2B5EF4-FFF2-40B4-BE49-F238E27FC236}">
                  <a16:creationId xmlns:a16="http://schemas.microsoft.com/office/drawing/2014/main" xmlns="" id="{2DA4C2F8-D109-3948-97A9-428EF2ED75C2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20" name="Google Shape;456;p66">
              <a:extLst>
                <a:ext uri="{FF2B5EF4-FFF2-40B4-BE49-F238E27FC236}">
                  <a16:creationId xmlns:a16="http://schemas.microsoft.com/office/drawing/2014/main" xmlns="" id="{45E2DBF9-6823-7A48-B21F-C10AE1756BC7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Deliver to users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21" name="Google Shape;451;p66">
              <a:extLst>
                <a:ext uri="{FF2B5EF4-FFF2-40B4-BE49-F238E27FC236}">
                  <a16:creationId xmlns:a16="http://schemas.microsoft.com/office/drawing/2014/main" xmlns="" id="{064AB63F-F72D-3E49-8FBF-D9809FBD2A3E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22" name="Google Shape;455;p66">
              <a:extLst>
                <a:ext uri="{FF2B5EF4-FFF2-40B4-BE49-F238E27FC236}">
                  <a16:creationId xmlns:a16="http://schemas.microsoft.com/office/drawing/2014/main" xmlns="" id="{D781A29C-DD16-9047-B7BA-8729EB59EC13}"/>
                </a:ext>
              </a:extLst>
            </p:cNvPr>
            <p:cNvSpPr/>
            <p:nvPr/>
          </p:nvSpPr>
          <p:spPr>
            <a:xfrm>
              <a:off x="4751299" y="1171287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2. Authorize users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(Plug in to your domain)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23" name="Google Shape;474;p66">
              <a:extLst>
                <a:ext uri="{FF2B5EF4-FFF2-40B4-BE49-F238E27FC236}">
                  <a16:creationId xmlns:a16="http://schemas.microsoft.com/office/drawing/2014/main" xmlns="" id="{C7072C17-1D31-E641-8287-69566C696EDD}"/>
                </a:ext>
              </a:extLst>
            </p:cNvPr>
            <p:cNvSpPr/>
            <p:nvPr/>
          </p:nvSpPr>
          <p:spPr>
            <a:xfrm>
              <a:off x="4863179" y="1787648"/>
              <a:ext cx="750300" cy="245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8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AD/ADFS</a:t>
              </a:r>
              <a:endParaRPr sz="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24" name="Google Shape;479;p66">
              <a:extLst>
                <a:ext uri="{FF2B5EF4-FFF2-40B4-BE49-F238E27FC236}">
                  <a16:creationId xmlns:a16="http://schemas.microsoft.com/office/drawing/2014/main" xmlns="" id="{1C3E7490-606D-DC48-BB00-DB2D459178C6}"/>
                </a:ext>
              </a:extLst>
            </p:cNvPr>
            <p:cNvSpPr/>
            <p:nvPr/>
          </p:nvSpPr>
          <p:spPr>
            <a:xfrm>
              <a:off x="6092373" y="2034178"/>
              <a:ext cx="788400" cy="249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algn="r"/>
              <a:r>
                <a:rPr lang="en-US" sz="1000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Lato"/>
                  <a:sym typeface="Lato"/>
                </a:rPr>
                <a:t>Custom</a:t>
              </a:r>
              <a:endParaRPr sz="10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25" name="Google Shape;441;p66">
              <a:extLst>
                <a:ext uri="{FF2B5EF4-FFF2-40B4-BE49-F238E27FC236}">
                  <a16:creationId xmlns:a16="http://schemas.microsoft.com/office/drawing/2014/main" xmlns="" id="{3119E51D-D0AF-754C-8FAE-BA89756FABDA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endParaRPr>
            </a:p>
          </p:txBody>
        </p:sp>
        <p:sp>
          <p:nvSpPr>
            <p:cNvPr id="26" name="Google Shape;452;p66">
              <a:extLst>
                <a:ext uri="{FF2B5EF4-FFF2-40B4-BE49-F238E27FC236}">
                  <a16:creationId xmlns:a16="http://schemas.microsoft.com/office/drawing/2014/main" xmlns="" id="{61A02915-559E-E643-9D82-1DCE296DF1C4}"/>
                </a:ext>
              </a:extLst>
            </p:cNvPr>
            <p:cNvSpPr/>
            <p:nvPr/>
          </p:nvSpPr>
          <p:spPr>
            <a:xfrm>
              <a:off x="1408762" y="307898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1. Pick infrastructure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(Compute, Graphics, Network)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27" name="Arc 26">
              <a:extLst>
                <a:ext uri="{FF2B5EF4-FFF2-40B4-BE49-F238E27FC236}">
                  <a16:creationId xmlns:a16="http://schemas.microsoft.com/office/drawing/2014/main" xmlns="" id="{43AE6C79-0138-3E4D-B28D-4D0591AB0693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28" name="Arc 27">
              <a:extLst>
                <a:ext uri="{FF2B5EF4-FFF2-40B4-BE49-F238E27FC236}">
                  <a16:creationId xmlns:a16="http://schemas.microsoft.com/office/drawing/2014/main" xmlns="" id="{14FFDF60-62E0-FF4B-BAFC-C23271BF1EBF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29" name="Arc 28">
              <a:extLst>
                <a:ext uri="{FF2B5EF4-FFF2-40B4-BE49-F238E27FC236}">
                  <a16:creationId xmlns:a16="http://schemas.microsoft.com/office/drawing/2014/main" xmlns="" id="{AE7C5460-32A5-5F4C-A33D-A60F78C01D66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bg1">
                  <a:lumMod val="95000"/>
                </a:schemeClr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4800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30" name="Google Shape;443;p66">
              <a:extLst>
                <a:ext uri="{FF2B5EF4-FFF2-40B4-BE49-F238E27FC236}">
                  <a16:creationId xmlns:a16="http://schemas.microsoft.com/office/drawing/2014/main" xmlns="" id="{F694E55B-75B1-2343-A4AE-379FE37578D1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1" name="Google Shape;453;p66">
              <a:extLst>
                <a:ext uri="{FF2B5EF4-FFF2-40B4-BE49-F238E27FC236}">
                  <a16:creationId xmlns:a16="http://schemas.microsoft.com/office/drawing/2014/main" xmlns="" id="{D72F76CC-9DD0-674B-88F6-27D72BF1A330}"/>
                </a:ext>
              </a:extLst>
            </p:cNvPr>
            <p:cNvSpPr/>
            <p:nvPr/>
          </p:nvSpPr>
          <p:spPr>
            <a:xfrm>
              <a:off x="8047047" y="2576924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3. Bring your apps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(.exe, packages, licenses...)</a:t>
              </a:r>
              <a:endParaRPr sz="1167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sp>
          <p:nvSpPr>
            <p:cNvPr id="32" name="Google Shape;443;p66">
              <a:extLst>
                <a:ext uri="{FF2B5EF4-FFF2-40B4-BE49-F238E27FC236}">
                  <a16:creationId xmlns:a16="http://schemas.microsoft.com/office/drawing/2014/main" xmlns="" id="{59C286EF-B2A3-0C4D-965E-CA3FB34C5937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33" name="Google Shape;454;p66">
              <a:extLst>
                <a:ext uri="{FF2B5EF4-FFF2-40B4-BE49-F238E27FC236}">
                  <a16:creationId xmlns:a16="http://schemas.microsoft.com/office/drawing/2014/main" xmlns="" id="{D79571C0-4D81-204E-B7D4-FEDB425538C6}"/>
                </a:ext>
              </a:extLst>
            </p:cNvPr>
            <p:cNvSpPr/>
            <p:nvPr/>
          </p:nvSpPr>
          <p:spPr>
            <a:xfrm>
              <a:off x="8161109" y="4029806"/>
              <a:ext cx="2104658" cy="544500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333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4. Connect files </a:t>
              </a:r>
              <a:r>
                <a:rPr lang="en-US" sz="1167" dirty="0">
                  <a:solidFill>
                    <a:schemeClr val="bg1">
                      <a:lumMod val="95000"/>
                    </a:schemeClr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(storage) </a:t>
              </a:r>
              <a:endParaRPr sz="1333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5055B104-812C-EE40-8C6A-E1A1FD5FCAC0}"/>
              </a:ext>
            </a:extLst>
          </p:cNvPr>
          <p:cNvGrpSpPr/>
          <p:nvPr/>
        </p:nvGrpSpPr>
        <p:grpSpPr>
          <a:xfrm>
            <a:off x="4751211" y="5255724"/>
            <a:ext cx="2539991" cy="1083524"/>
            <a:chOff x="4751210" y="5255723"/>
            <a:chExt cx="2539991" cy="1083524"/>
          </a:xfrm>
        </p:grpSpPr>
        <p:sp>
          <p:nvSpPr>
            <p:cNvPr id="7" name="Google Shape;440;p66">
              <a:extLst>
                <a:ext uri="{FF2B5EF4-FFF2-40B4-BE49-F238E27FC236}">
                  <a16:creationId xmlns:a16="http://schemas.microsoft.com/office/drawing/2014/main" xmlns="" id="{92B4A75F-D672-FE43-8855-0921B89ED6CE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8100" cap="flat" cmpd="sng">
              <a:solidFill>
                <a:schemeClr val="bg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1600">
                <a:solidFill>
                  <a:schemeClr val="accent4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endParaRPr>
            </a:p>
          </p:txBody>
        </p:sp>
        <p:sp>
          <p:nvSpPr>
            <p:cNvPr id="11" name="Google Shape;456;p66">
              <a:extLst>
                <a:ext uri="{FF2B5EF4-FFF2-40B4-BE49-F238E27FC236}">
                  <a16:creationId xmlns:a16="http://schemas.microsoft.com/office/drawing/2014/main" xmlns="" id="{F9E6CCCF-CF16-544D-938C-285169735EB7}"/>
                </a:ext>
              </a:extLst>
            </p:cNvPr>
            <p:cNvSpPr/>
            <p:nvPr/>
          </p:nvSpPr>
          <p:spPr>
            <a:xfrm>
              <a:off x="4751210" y="5255723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5. </a:t>
              </a:r>
              <a:r>
                <a:rPr lang="en-US" altLang="x-none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VDI </a:t>
              </a:r>
              <a:r>
                <a:rPr lang="ko-KR" alt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연결</a:t>
              </a:r>
              <a:r>
                <a:rPr lang="en-US" sz="16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</a:t>
              </a:r>
              <a:endParaRPr sz="16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  <a:p>
              <a:pPr algn="ctr">
                <a:buClr>
                  <a:schemeClr val="lt1"/>
                </a:buClr>
              </a:pPr>
              <a:r>
                <a:rPr lang="en-US" sz="1400" b="1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(Any location, any device)</a:t>
              </a:r>
              <a:endParaRPr sz="14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pic>
        <p:nvPicPr>
          <p:cNvPr id="13" name="Google Shape;448;p66">
            <a:extLst>
              <a:ext uri="{FF2B5EF4-FFF2-40B4-BE49-F238E27FC236}">
                <a16:creationId xmlns:a16="http://schemas.microsoft.com/office/drawing/2014/main" xmlns="" id="{2A73829E-CE6E-2F4B-950F-A0398817C4D1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7495" y="5961277"/>
            <a:ext cx="562200" cy="30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449;p66">
            <a:extLst>
              <a:ext uri="{FF2B5EF4-FFF2-40B4-BE49-F238E27FC236}">
                <a16:creationId xmlns:a16="http://schemas.microsoft.com/office/drawing/2014/main" xmlns="" id="{2C2786F9-ABAD-A647-9627-67086A19D47D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2084" y="5921888"/>
            <a:ext cx="248100" cy="33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450;p66">
            <a:extLst>
              <a:ext uri="{FF2B5EF4-FFF2-40B4-BE49-F238E27FC236}">
                <a16:creationId xmlns:a16="http://schemas.microsoft.com/office/drawing/2014/main" xmlns="" id="{6F6654E4-7CF4-8B42-8A84-BF947F26A01C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4053" y="5980768"/>
            <a:ext cx="153300" cy="258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0F6C444B-C48B-D940-AF82-4BFD24B3C96F}"/>
              </a:ext>
            </a:extLst>
          </p:cNvPr>
          <p:cNvGrpSpPr/>
          <p:nvPr/>
        </p:nvGrpSpPr>
        <p:grpSpPr>
          <a:xfrm>
            <a:off x="1191982" y="1499339"/>
            <a:ext cx="3905418" cy="2885533"/>
            <a:chOff x="1191982" y="1499339"/>
            <a:chExt cx="3905418" cy="2885533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7F43AAB5-802B-1746-9D15-CD0548D512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91982" y="2084580"/>
              <a:ext cx="3905418" cy="2300292"/>
            </a:xfrm>
            <a:prstGeom prst="rect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sx="101000" sy="101000" algn="tl" rotWithShape="0">
                <a:prstClr val="black">
                  <a:alpha val="10000"/>
                </a:prstClr>
              </a:outerShdw>
            </a:effectLst>
          </p:spPr>
        </p:pic>
        <p:sp>
          <p:nvSpPr>
            <p:cNvPr id="34" name="Google Shape;455;p66">
              <a:extLst>
                <a:ext uri="{FF2B5EF4-FFF2-40B4-BE49-F238E27FC236}">
                  <a16:creationId xmlns:a16="http://schemas.microsoft.com/office/drawing/2014/main" xmlns="" id="{EA93ADC0-3846-B64A-9EA6-E1BF058E6BF8}"/>
                </a:ext>
              </a:extLst>
            </p:cNvPr>
            <p:cNvSpPr/>
            <p:nvPr/>
          </p:nvSpPr>
          <p:spPr>
            <a:xfrm>
              <a:off x="1199332" y="1499339"/>
              <a:ext cx="3895016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설정 화면</a:t>
              </a: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/>
              </a:r>
              <a:b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</a:b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(e.g. allow file uploads/downloads)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F9D66147-6553-B947-A71F-59FD70FC41E5}"/>
              </a:ext>
            </a:extLst>
          </p:cNvPr>
          <p:cNvGrpSpPr/>
          <p:nvPr/>
        </p:nvGrpSpPr>
        <p:grpSpPr>
          <a:xfrm>
            <a:off x="6283628" y="1277082"/>
            <a:ext cx="4906953" cy="3606367"/>
            <a:chOff x="6283627" y="1277081"/>
            <a:chExt cx="4906953" cy="360636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xmlns="" id="{9881F5B0-A55E-C047-B688-55A1DF210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83627" y="1650414"/>
              <a:ext cx="4906953" cy="3233034"/>
            </a:xfrm>
            <a:prstGeom prst="rect">
              <a:avLst/>
            </a:prstGeom>
          </p:spPr>
        </p:pic>
        <p:sp>
          <p:nvSpPr>
            <p:cNvPr id="35" name="Google Shape;455;p66">
              <a:extLst>
                <a:ext uri="{FF2B5EF4-FFF2-40B4-BE49-F238E27FC236}">
                  <a16:creationId xmlns:a16="http://schemas.microsoft.com/office/drawing/2014/main" xmlns="" id="{25EB9FCF-A896-014B-80CC-BAE4B7687F34}"/>
                </a:ext>
              </a:extLst>
            </p:cNvPr>
            <p:cNvSpPr/>
            <p:nvPr/>
          </p:nvSpPr>
          <p:spPr>
            <a:xfrm>
              <a:off x="7667320" y="1277081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Capacity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설정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262CD4D3-F38E-B049-94A0-54D68EFB1C25}"/>
              </a:ext>
            </a:extLst>
          </p:cNvPr>
          <p:cNvGrpSpPr/>
          <p:nvPr/>
        </p:nvGrpSpPr>
        <p:grpSpPr>
          <a:xfrm>
            <a:off x="485978" y="4962742"/>
            <a:ext cx="4101577" cy="1618951"/>
            <a:chOff x="485978" y="4962741"/>
            <a:chExt cx="4101577" cy="1618951"/>
          </a:xfrm>
        </p:grpSpPr>
        <p:sp>
          <p:nvSpPr>
            <p:cNvPr id="36" name="Google Shape;455;p66">
              <a:extLst>
                <a:ext uri="{FF2B5EF4-FFF2-40B4-BE49-F238E27FC236}">
                  <a16:creationId xmlns:a16="http://schemas.microsoft.com/office/drawing/2014/main" xmlns="" id="{6B4E5CB2-3275-964D-8A6C-14DEEBF4392A}"/>
                </a:ext>
              </a:extLst>
            </p:cNvPr>
            <p:cNvSpPr/>
            <p:nvPr/>
          </p:nvSpPr>
          <p:spPr>
            <a:xfrm>
              <a:off x="1887205" y="5156441"/>
              <a:ext cx="2700350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lnSpc>
                  <a:spcPts val="2120"/>
                </a:lnSpc>
                <a:buClr>
                  <a:schemeClr val="lt1"/>
                </a:buClr>
              </a:pP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언제 어디서</a:t>
              </a:r>
              <a:r>
                <a:rPr lang="en-US" altLang="ko-KR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,</a:t>
              </a:r>
              <a:r>
                <a:rPr lang="ko-KR" altLang="en-US" sz="1600" dirty="0">
                  <a:latin typeface="Malgun Gothic" panose="020B0503020000020004" pitchFamily="34" charset="-127"/>
                  <a:ea typeface="Malgun Gothic" panose="020B0503020000020004" pitchFamily="34" charset="-127"/>
                  <a:cs typeface="Gotham Book" pitchFamily="2" charset="0"/>
                  <a:sym typeface="Lato"/>
                </a:rPr>
                <a:t> 어떤 디바이스에서도 브라우저를 통한 쉬운 사용</a:t>
              </a:r>
              <a:endParaRPr sz="1400" dirty="0"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endParaRPr>
            </a:p>
          </p:txBody>
        </p:sp>
        <p:pic>
          <p:nvPicPr>
            <p:cNvPr id="37" name="Google Shape;566;p59">
              <a:extLst>
                <a:ext uri="{FF2B5EF4-FFF2-40B4-BE49-F238E27FC236}">
                  <a16:creationId xmlns:a16="http://schemas.microsoft.com/office/drawing/2014/main" xmlns="" id="{21DF6222-DB82-0B43-AE37-E7108FF0A995}"/>
                </a:ext>
              </a:extLst>
            </p:cNvPr>
            <p:cNvPicPr preferRelativeResize="0"/>
            <p:nvPr/>
          </p:nvPicPr>
          <p:blipFill rotWithShape="1">
            <a:blip r:embed="rId8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5978" y="4962741"/>
              <a:ext cx="2333981" cy="161895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9" name="Group 1">
            <a:extLst>
              <a:ext uri="{FF2B5EF4-FFF2-40B4-BE49-F238E27FC236}">
                <a16:creationId xmlns:a16="http://schemas.microsoft.com/office/drawing/2014/main" xmlns="" id="{CB72A61B-FC28-0545-A4B0-82EC725EFB61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40" name="Google Shape;439;p66">
              <a:extLst>
                <a:ext uri="{FF2B5EF4-FFF2-40B4-BE49-F238E27FC236}">
                  <a16:creationId xmlns:a16="http://schemas.microsoft.com/office/drawing/2014/main" xmlns="" id="{6C878C73-8025-0646-BCAD-AAC7B3A3FD1F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41;p66">
              <a:extLst>
                <a:ext uri="{FF2B5EF4-FFF2-40B4-BE49-F238E27FC236}">
                  <a16:creationId xmlns:a16="http://schemas.microsoft.com/office/drawing/2014/main" xmlns="" id="{CA1E8F1A-31AE-AC46-89BF-A484811C4390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42" name="Google Shape;452;p66">
              <a:extLst>
                <a:ext uri="{FF2B5EF4-FFF2-40B4-BE49-F238E27FC236}">
                  <a16:creationId xmlns:a16="http://schemas.microsoft.com/office/drawing/2014/main" xmlns="" id="{F51A91EA-DC98-654D-9688-98523147D96B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43" name="Google Shape;440;p66">
              <a:extLst>
                <a:ext uri="{FF2B5EF4-FFF2-40B4-BE49-F238E27FC236}">
                  <a16:creationId xmlns:a16="http://schemas.microsoft.com/office/drawing/2014/main" xmlns="" id="{890FECF0-5493-0E44-B535-1091E061CE76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4" name="Google Shape;456;p66">
              <a:extLst>
                <a:ext uri="{FF2B5EF4-FFF2-40B4-BE49-F238E27FC236}">
                  <a16:creationId xmlns:a16="http://schemas.microsoft.com/office/drawing/2014/main" xmlns="" id="{6FA62E7F-6981-0E41-B61C-9B82C69D0F69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45" name="Arc 49">
              <a:extLst>
                <a:ext uri="{FF2B5EF4-FFF2-40B4-BE49-F238E27FC236}">
                  <a16:creationId xmlns:a16="http://schemas.microsoft.com/office/drawing/2014/main" xmlns="" id="{F05CDBC3-AA68-A144-A175-775A6D61ED8D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46" name="Google Shape;451;p66">
              <a:extLst>
                <a:ext uri="{FF2B5EF4-FFF2-40B4-BE49-F238E27FC236}">
                  <a16:creationId xmlns:a16="http://schemas.microsoft.com/office/drawing/2014/main" xmlns="" id="{D27C8C4D-108D-6F47-AD9C-C482197E90F3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47" name="Google Shape;455;p66">
              <a:extLst>
                <a:ext uri="{FF2B5EF4-FFF2-40B4-BE49-F238E27FC236}">
                  <a16:creationId xmlns:a16="http://schemas.microsoft.com/office/drawing/2014/main" xmlns="" id="{D7E023AB-62A0-C544-9647-FA6A8F487741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48" name="Arc 50">
              <a:extLst>
                <a:ext uri="{FF2B5EF4-FFF2-40B4-BE49-F238E27FC236}">
                  <a16:creationId xmlns:a16="http://schemas.microsoft.com/office/drawing/2014/main" xmlns="" id="{1340E542-59C2-764C-94D0-6FD9D82AF94F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49" name="Picture 56">
              <a:extLst>
                <a:ext uri="{FF2B5EF4-FFF2-40B4-BE49-F238E27FC236}">
                  <a16:creationId xmlns:a16="http://schemas.microsoft.com/office/drawing/2014/main" xmlns="" id="{6BF4B21C-CB0D-464A-ACC9-1B5D719493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50" name="Rectangle 57">
              <a:extLst>
                <a:ext uri="{FF2B5EF4-FFF2-40B4-BE49-F238E27FC236}">
                  <a16:creationId xmlns:a16="http://schemas.microsoft.com/office/drawing/2014/main" xmlns="" id="{3C2BEAAD-B13B-804B-AE08-174A17410A0E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51" name="Google Shape;443;p66">
              <a:extLst>
                <a:ext uri="{FF2B5EF4-FFF2-40B4-BE49-F238E27FC236}">
                  <a16:creationId xmlns:a16="http://schemas.microsoft.com/office/drawing/2014/main" xmlns="" id="{46E11194-3CE8-CD41-BD3E-69B11AE138B3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2" name="Arc 48">
              <a:extLst>
                <a:ext uri="{FF2B5EF4-FFF2-40B4-BE49-F238E27FC236}">
                  <a16:creationId xmlns:a16="http://schemas.microsoft.com/office/drawing/2014/main" xmlns="" id="{0C5AF6B0-0C1D-C743-BC37-68BC6CF000B5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53" name="Google Shape;453;p66">
              <a:extLst>
                <a:ext uri="{FF2B5EF4-FFF2-40B4-BE49-F238E27FC236}">
                  <a16:creationId xmlns:a16="http://schemas.microsoft.com/office/drawing/2014/main" xmlns="" id="{B9E91244-4F70-0444-9201-835FFD25A468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54" name="Google Shape;443;p66">
              <a:extLst>
                <a:ext uri="{FF2B5EF4-FFF2-40B4-BE49-F238E27FC236}">
                  <a16:creationId xmlns:a16="http://schemas.microsoft.com/office/drawing/2014/main" xmlns="" id="{CC0E3B4E-2FFE-274D-BF89-B5DC12A72E91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55" name="Google Shape;454;p66">
              <a:extLst>
                <a:ext uri="{FF2B5EF4-FFF2-40B4-BE49-F238E27FC236}">
                  <a16:creationId xmlns:a16="http://schemas.microsoft.com/office/drawing/2014/main" xmlns="" id="{FB46FACB-C169-6946-B0E2-F1BF9A9DF087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  <p:sp>
        <p:nvSpPr>
          <p:cNvPr id="56" name="Title 1">
            <a:extLst>
              <a:ext uri="{FF2B5EF4-FFF2-40B4-BE49-F238E27FC236}">
                <a16:creationId xmlns:a16="http://schemas.microsoft.com/office/drawing/2014/main" xmlns="" id="{9BB3F5A0-4D5D-3F47-935F-216722062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altLang="ko-KR" sz="3600" dirty="0"/>
              <a:t>5.</a:t>
            </a:r>
            <a:r>
              <a:rPr lang="ko-KR" altLang="en-US" sz="3600" dirty="0"/>
              <a:t> 사용자 지원 기능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39791720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hape 802">
            <a:extLst>
              <a:ext uri="{FF2B5EF4-FFF2-40B4-BE49-F238E27FC236}">
                <a16:creationId xmlns:a16="http://schemas.microsoft.com/office/drawing/2014/main" xmlns="" id="{EB612DED-E709-F946-AD49-45E649D1AFF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494" y="1905708"/>
            <a:ext cx="6167457" cy="4450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Shape 804">
            <a:extLst>
              <a:ext uri="{FF2B5EF4-FFF2-40B4-BE49-F238E27FC236}">
                <a16:creationId xmlns:a16="http://schemas.microsoft.com/office/drawing/2014/main" xmlns="" id="{6CD5C852-A0A5-9241-8423-12615B8C0984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4841" y="2152891"/>
            <a:ext cx="2091159" cy="2345027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" name="Google Shape;159;p19">
            <a:extLst>
              <a:ext uri="{FF2B5EF4-FFF2-40B4-BE49-F238E27FC236}">
                <a16:creationId xmlns:a16="http://schemas.microsoft.com/office/drawing/2014/main" xmlns="" id="{B0C32878-D9B4-4D48-80C9-8168F0629299}"/>
              </a:ext>
            </a:extLst>
          </p:cNvPr>
          <p:cNvSpPr txBox="1">
            <a:spLocks/>
          </p:cNvSpPr>
          <p:nvPr/>
        </p:nvSpPr>
        <p:spPr>
          <a:xfrm>
            <a:off x="7245458" y="1113866"/>
            <a:ext cx="5247778" cy="6183630"/>
          </a:xfrm>
          <a:prstGeom prst="rect">
            <a:avLst/>
          </a:prstGeom>
        </p:spPr>
        <p:txBody>
          <a:bodyPr/>
          <a:lstStyle>
            <a:lvl1pPr marL="0" indent="0" algn="l" defTabSz="1097280" rtl="0" eaLnBrk="1" latinLnBrk="0" hangingPunct="1">
              <a:lnSpc>
                <a:spcPct val="100000"/>
              </a:lnSpc>
              <a:spcBef>
                <a:spcPts val="1200"/>
              </a:spcBef>
              <a:buFontTx/>
              <a:buNone/>
              <a:defRPr lang="en-US" sz="2500" b="0" i="0" kern="1200" dirty="0">
                <a:solidFill>
                  <a:srgbClr val="4268B0"/>
                </a:solidFill>
                <a:latin typeface="Gotham Medium" charset="0"/>
                <a:ea typeface="+mn-ea"/>
                <a:cs typeface="Gotham Medium" charset="0"/>
              </a:defRPr>
            </a:lvl1pPr>
            <a:lvl2pPr marL="822960" indent="-274320" algn="l" defTabSz="109728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30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2pPr>
            <a:lvl3pPr marL="1371600" indent="-274320" algn="l" defTabSz="109728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1800" dirty="0">
                <a:latin typeface="Gotham Medium" pitchFamily="2" charset="0"/>
                <a:cs typeface="Gotham Medium" pitchFamily="2" charset="0"/>
              </a:rPr>
              <a:t>The Xi Frame Protocol</a:t>
            </a:r>
            <a:r>
              <a:rPr lang="en-US" sz="1800" dirty="0"/>
              <a:t> 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브라우저를 활용한 비디오 스트리밍 기술 적용</a:t>
            </a:r>
            <a:endParaRPr lang="en-US" altLang="ko-KR" sz="1800" dirty="0"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342900" lvl="1" indent="-342900"/>
            <a:r>
              <a:rPr lang="en-US" altLang="ko-KR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H.264 </a:t>
            </a: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기반의 동적 </a:t>
            </a:r>
            <a:r>
              <a:rPr lang="en-US" altLang="ko-KR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QoS</a:t>
            </a:r>
          </a:p>
          <a:p>
            <a:pPr marL="342900" lvl="1" indent="-342900"/>
            <a:r>
              <a:rPr lang="en-US" altLang="ko-KR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WAN </a:t>
            </a: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및 낮은 대역폭에 맞게 최적화</a:t>
            </a:r>
            <a:r>
              <a:rPr lang="en-US" sz="1800" dirty="0">
                <a:sym typeface="Lato"/>
              </a:rPr>
              <a:t/>
            </a:r>
            <a:br>
              <a:rPr lang="en-US" sz="1800" dirty="0">
                <a:sym typeface="Lato"/>
              </a:rPr>
            </a:br>
            <a:endParaRPr lang="en-US" sz="1800" dirty="0"/>
          </a:p>
          <a:p>
            <a:pPr>
              <a:spcBef>
                <a:spcPts val="600"/>
              </a:spcBef>
            </a:pPr>
            <a:r>
              <a:rPr lang="en-US" sz="1800" dirty="0"/>
              <a:t>Includes: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클립 보드 동기화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인쇄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양방향 오디오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드래그 앤 드롭 파일 업로드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파일 다운로드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다중 디스플레이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고품질 모드 </a:t>
            </a:r>
            <a:r>
              <a:rPr lang="en-US" altLang="ko-KR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(60fps, YUV444)</a:t>
            </a: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하드웨어 </a:t>
            </a:r>
            <a:r>
              <a:rPr lang="ko-KR" altLang="en-US" sz="1800" dirty="0" err="1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인코딩</a:t>
            </a: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 </a:t>
            </a:r>
            <a:r>
              <a:rPr lang="en-US" altLang="ko-KR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/ </a:t>
            </a:r>
            <a:r>
              <a:rPr lang="ko-KR" altLang="en-US" sz="1800" dirty="0" err="1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디코딩</a:t>
            </a:r>
            <a:endParaRPr lang="ko-KR" altLang="en-US" sz="1800" dirty="0"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342900" lvl="1" indent="-342900">
              <a:buClr>
                <a:schemeClr val="dk1"/>
              </a:buClr>
            </a:pPr>
            <a:r>
              <a:rPr lang="ko-KR" altLang="en-US" sz="1800" dirty="0"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세션 로밍</a:t>
            </a:r>
            <a:endParaRPr lang="en-US" sz="1800" dirty="0"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75268E82-D6C6-B548-8734-A2F01918542B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ko-KR" altLang="en-US" sz="3600" dirty="0"/>
              <a:t>최종 사용자</a:t>
            </a:r>
            <a:r>
              <a:rPr lang="ko-KR" altLang="en-US" sz="2400" dirty="0"/>
              <a:t> </a:t>
            </a:r>
            <a:r>
              <a:rPr lang="en-US" altLang="ko-KR" sz="2400" dirty="0"/>
              <a:t>:</a:t>
            </a:r>
            <a:r>
              <a:rPr lang="ko-KR" altLang="en-US" sz="2400" dirty="0"/>
              <a:t> 모든 기기의 최신 브라우저에서 실행</a:t>
            </a:r>
            <a:endParaRPr lang="en-US" altLang="x-none" sz="3600" dirty="0"/>
          </a:p>
        </p:txBody>
      </p:sp>
      <p:grpSp>
        <p:nvGrpSpPr>
          <p:cNvPr id="6" name="Group 1">
            <a:extLst>
              <a:ext uri="{FF2B5EF4-FFF2-40B4-BE49-F238E27FC236}">
                <a16:creationId xmlns:a16="http://schemas.microsoft.com/office/drawing/2014/main" xmlns="" id="{89E2F34C-558A-7748-BE83-71E9D573916C}"/>
              </a:ext>
            </a:extLst>
          </p:cNvPr>
          <p:cNvGrpSpPr/>
          <p:nvPr/>
        </p:nvGrpSpPr>
        <p:grpSpPr>
          <a:xfrm>
            <a:off x="9978752" y="276308"/>
            <a:ext cx="1928537" cy="1150741"/>
            <a:chOff x="1377193" y="1135259"/>
            <a:chExt cx="8937288" cy="5332800"/>
          </a:xfrm>
        </p:grpSpPr>
        <p:sp>
          <p:nvSpPr>
            <p:cNvPr id="7" name="Google Shape;439;p66">
              <a:extLst>
                <a:ext uri="{FF2B5EF4-FFF2-40B4-BE49-F238E27FC236}">
                  <a16:creationId xmlns:a16="http://schemas.microsoft.com/office/drawing/2014/main" xmlns="" id="{80EAE974-AFC6-3A4A-B131-B26A685E999C}"/>
                </a:ext>
              </a:extLst>
            </p:cNvPr>
            <p:cNvSpPr/>
            <p:nvPr/>
          </p:nvSpPr>
          <p:spPr>
            <a:xfrm>
              <a:off x="4725541" y="2908180"/>
              <a:ext cx="2453400" cy="1723800"/>
            </a:xfrm>
            <a:prstGeom prst="roundRect">
              <a:avLst>
                <a:gd name="adj" fmla="val 0"/>
              </a:avLst>
            </a:prstGeom>
            <a:noFill/>
            <a:ln w="28575" cap="flat" cmpd="sng">
              <a:solidFill>
                <a:srgbClr val="D24C2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>
                <a:buClr>
                  <a:schemeClr val="dk1"/>
                </a:buClr>
              </a:pPr>
              <a:endParaRPr sz="600">
                <a:solidFill>
                  <a:schemeClr val="dk1"/>
                </a:solidFill>
                <a:latin typeface="Gotham Rounded Medium" panose="02000000000000000000" pitchFamily="2" charset="0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441;p66">
              <a:extLst>
                <a:ext uri="{FF2B5EF4-FFF2-40B4-BE49-F238E27FC236}">
                  <a16:creationId xmlns:a16="http://schemas.microsoft.com/office/drawing/2014/main" xmlns="" id="{2D1C9B52-84F8-C24D-9A9F-597E91323D8F}"/>
                </a:ext>
              </a:extLst>
            </p:cNvPr>
            <p:cNvSpPr/>
            <p:nvPr/>
          </p:nvSpPr>
          <p:spPr>
            <a:xfrm>
              <a:off x="1492737" y="3020114"/>
              <a:ext cx="2381520" cy="1274400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0" name="Google Shape;452;p66">
              <a:extLst>
                <a:ext uri="{FF2B5EF4-FFF2-40B4-BE49-F238E27FC236}">
                  <a16:creationId xmlns:a16="http://schemas.microsoft.com/office/drawing/2014/main" xmlns="" id="{108A556A-2882-BA4C-B96B-6344BD4614A8}"/>
                </a:ext>
              </a:extLst>
            </p:cNvPr>
            <p:cNvSpPr/>
            <p:nvPr/>
          </p:nvSpPr>
          <p:spPr>
            <a:xfrm>
              <a:off x="1377193" y="3349529"/>
              <a:ext cx="2534377" cy="571800"/>
            </a:xfrm>
            <a:prstGeom prst="roundRect">
              <a:avLst>
                <a:gd name="adj" fmla="val 9327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Infra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1" name="Google Shape;440;p66">
              <a:extLst>
                <a:ext uri="{FF2B5EF4-FFF2-40B4-BE49-F238E27FC236}">
                  <a16:creationId xmlns:a16="http://schemas.microsoft.com/office/drawing/2014/main" xmlns="" id="{5449F3CC-8F29-6349-86E3-326A535CABDE}"/>
                </a:ext>
              </a:extLst>
            </p:cNvPr>
            <p:cNvSpPr/>
            <p:nvPr/>
          </p:nvSpPr>
          <p:spPr>
            <a:xfrm>
              <a:off x="4810790" y="5275747"/>
              <a:ext cx="2368151" cy="10635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12" name="Google Shape;456;p66">
              <a:extLst>
                <a:ext uri="{FF2B5EF4-FFF2-40B4-BE49-F238E27FC236}">
                  <a16:creationId xmlns:a16="http://schemas.microsoft.com/office/drawing/2014/main" xmlns="" id="{1DB76E5C-A12A-1C43-A68F-7ABFEE959CF0}"/>
                </a:ext>
              </a:extLst>
            </p:cNvPr>
            <p:cNvSpPr/>
            <p:nvPr/>
          </p:nvSpPr>
          <p:spPr>
            <a:xfrm>
              <a:off x="4751210" y="5492789"/>
              <a:ext cx="2539991" cy="571800"/>
            </a:xfrm>
            <a:prstGeom prst="roundRect">
              <a:avLst>
                <a:gd name="adj" fmla="val 7418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Delivery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3" name="Arc 49">
              <a:extLst>
                <a:ext uri="{FF2B5EF4-FFF2-40B4-BE49-F238E27FC236}">
                  <a16:creationId xmlns:a16="http://schemas.microsoft.com/office/drawing/2014/main" xmlns="" id="{95C050A0-86B2-3B4F-B066-3FEEFE171690}"/>
                </a:ext>
              </a:extLst>
            </p:cNvPr>
            <p:cNvSpPr/>
            <p:nvPr/>
          </p:nvSpPr>
          <p:spPr>
            <a:xfrm>
              <a:off x="3490853" y="3352794"/>
              <a:ext cx="5081753" cy="3115265"/>
            </a:xfrm>
            <a:prstGeom prst="arc">
              <a:avLst>
                <a:gd name="adj1" fmla="val 576748"/>
                <a:gd name="adj2" fmla="val 2750726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14" name="Google Shape;451;p66">
              <a:extLst>
                <a:ext uri="{FF2B5EF4-FFF2-40B4-BE49-F238E27FC236}">
                  <a16:creationId xmlns:a16="http://schemas.microsoft.com/office/drawing/2014/main" xmlns="" id="{732536B7-1F99-0D48-9A1B-31C56DA07B38}"/>
                </a:ext>
              </a:extLst>
            </p:cNvPr>
            <p:cNvSpPr/>
            <p:nvPr/>
          </p:nvSpPr>
          <p:spPr>
            <a:xfrm>
              <a:off x="4810789" y="1135259"/>
              <a:ext cx="2262287" cy="1228883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15" name="Google Shape;455;p66">
              <a:extLst>
                <a:ext uri="{FF2B5EF4-FFF2-40B4-BE49-F238E27FC236}">
                  <a16:creationId xmlns:a16="http://schemas.microsoft.com/office/drawing/2014/main" xmlns="" id="{606B5F86-07FD-E548-BB62-BD92E4152B77}"/>
                </a:ext>
              </a:extLst>
            </p:cNvPr>
            <p:cNvSpPr/>
            <p:nvPr/>
          </p:nvSpPr>
          <p:spPr>
            <a:xfrm>
              <a:off x="4751299" y="1442220"/>
              <a:ext cx="2333981" cy="571800"/>
            </a:xfrm>
            <a:prstGeom prst="roundRect">
              <a:avLst>
                <a:gd name="adj" fmla="val 7013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Auth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16" name="Arc 50">
              <a:extLst>
                <a:ext uri="{FF2B5EF4-FFF2-40B4-BE49-F238E27FC236}">
                  <a16:creationId xmlns:a16="http://schemas.microsoft.com/office/drawing/2014/main" xmlns="" id="{61AEC23D-125B-0E48-9793-4EBA54572DB5}"/>
                </a:ext>
              </a:extLst>
            </p:cNvPr>
            <p:cNvSpPr/>
            <p:nvPr/>
          </p:nvSpPr>
          <p:spPr>
            <a:xfrm>
              <a:off x="2640580" y="1370325"/>
              <a:ext cx="4490778" cy="5097733"/>
            </a:xfrm>
            <a:prstGeom prst="arc">
              <a:avLst>
                <a:gd name="adj1" fmla="val 12287175"/>
                <a:gd name="adj2" fmla="val 16001810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pic>
          <p:nvPicPr>
            <p:cNvPr id="17" name="Picture 56">
              <a:extLst>
                <a:ext uri="{FF2B5EF4-FFF2-40B4-BE49-F238E27FC236}">
                  <a16:creationId xmlns:a16="http://schemas.microsoft.com/office/drawing/2014/main" xmlns="" id="{615E3657-8154-9940-892C-689CA4122EE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34751" y="2854813"/>
              <a:ext cx="1269448" cy="1444532"/>
            </a:xfrm>
            <a:prstGeom prst="rect">
              <a:avLst/>
            </a:prstGeom>
          </p:spPr>
        </p:pic>
        <p:sp>
          <p:nvSpPr>
            <p:cNvPr id="18" name="Rectangle 57">
              <a:extLst>
                <a:ext uri="{FF2B5EF4-FFF2-40B4-BE49-F238E27FC236}">
                  <a16:creationId xmlns:a16="http://schemas.microsoft.com/office/drawing/2014/main" xmlns="" id="{9F76A564-424C-5547-8FB3-6ABF7215B467}"/>
                </a:ext>
              </a:extLst>
            </p:cNvPr>
            <p:cNvSpPr/>
            <p:nvPr/>
          </p:nvSpPr>
          <p:spPr>
            <a:xfrm>
              <a:off x="4855198" y="3892775"/>
              <a:ext cx="2242231" cy="784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00" dirty="0">
                  <a:latin typeface="Gotham Book" pitchFamily="2" charset="0"/>
                  <a:ea typeface="Lato"/>
                  <a:cs typeface="Gotham Book" pitchFamily="2" charset="0"/>
                  <a:sym typeface="Lato"/>
                </a:rPr>
                <a:t>Xi Frame</a:t>
              </a:r>
              <a:endParaRPr lang="en-US" sz="500" dirty="0">
                <a:latin typeface="Malgun Gothic" panose="020B0503020000020004" pitchFamily="34" charset="-127"/>
              </a:endParaRPr>
            </a:p>
          </p:txBody>
        </p:sp>
        <p:sp>
          <p:nvSpPr>
            <p:cNvPr id="22" name="Google Shape;443;p66">
              <a:extLst>
                <a:ext uri="{FF2B5EF4-FFF2-40B4-BE49-F238E27FC236}">
                  <a16:creationId xmlns:a16="http://schemas.microsoft.com/office/drawing/2014/main" xmlns="" id="{F36C300D-7266-9548-8601-79E257C8684D}"/>
                </a:ext>
              </a:extLst>
            </p:cNvPr>
            <p:cNvSpPr/>
            <p:nvPr/>
          </p:nvSpPr>
          <p:spPr>
            <a:xfrm>
              <a:off x="8051700" y="2549305"/>
              <a:ext cx="2235300" cy="1281322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3" name="Arc 48">
              <a:extLst>
                <a:ext uri="{FF2B5EF4-FFF2-40B4-BE49-F238E27FC236}">
                  <a16:creationId xmlns:a16="http://schemas.microsoft.com/office/drawing/2014/main" xmlns="" id="{C4928C3C-106E-754E-9087-73E4E39F01BA}"/>
                </a:ext>
              </a:extLst>
            </p:cNvPr>
            <p:cNvSpPr/>
            <p:nvPr/>
          </p:nvSpPr>
          <p:spPr>
            <a:xfrm>
              <a:off x="4830843" y="1370326"/>
              <a:ext cx="3905418" cy="3905420"/>
            </a:xfrm>
            <a:prstGeom prst="arc">
              <a:avLst>
                <a:gd name="adj1" fmla="val 16875166"/>
                <a:gd name="adj2" fmla="val 19850767"/>
              </a:avLst>
            </a:prstGeom>
            <a:ln w="19050" cap="rnd">
              <a:solidFill>
                <a:schemeClr val="accent6"/>
              </a:solidFill>
              <a:bevel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accent4"/>
                </a:solidFill>
                <a:latin typeface="Gotham Book" pitchFamily="2" charset="0"/>
              </a:endParaRPr>
            </a:p>
          </p:txBody>
        </p:sp>
        <p:sp>
          <p:nvSpPr>
            <p:cNvPr id="24" name="Google Shape;453;p66">
              <a:extLst>
                <a:ext uri="{FF2B5EF4-FFF2-40B4-BE49-F238E27FC236}">
                  <a16:creationId xmlns:a16="http://schemas.microsoft.com/office/drawing/2014/main" xmlns="" id="{2570B1D1-7EC3-7C43-8C4C-5B005F5072EA}"/>
                </a:ext>
              </a:extLst>
            </p:cNvPr>
            <p:cNvSpPr/>
            <p:nvPr/>
          </p:nvSpPr>
          <p:spPr>
            <a:xfrm>
              <a:off x="8047047" y="2830923"/>
              <a:ext cx="2235300" cy="645900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Apps</a:t>
              </a:r>
              <a:endParaRPr sz="5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  <p:sp>
          <p:nvSpPr>
            <p:cNvPr id="25" name="Google Shape;443;p66">
              <a:extLst>
                <a:ext uri="{FF2B5EF4-FFF2-40B4-BE49-F238E27FC236}">
                  <a16:creationId xmlns:a16="http://schemas.microsoft.com/office/drawing/2014/main" xmlns="" id="{F8B7A040-2AF1-9642-A3F7-538ED979EE35}"/>
                </a:ext>
              </a:extLst>
            </p:cNvPr>
            <p:cNvSpPr/>
            <p:nvPr/>
          </p:nvSpPr>
          <p:spPr>
            <a:xfrm>
              <a:off x="8051700" y="3966148"/>
              <a:ext cx="2235300" cy="1281322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rgbClr val="000000"/>
                </a:buClr>
              </a:pPr>
              <a:endParaRPr sz="400">
                <a:solidFill>
                  <a:schemeClr val="accent4"/>
                </a:solidFill>
                <a:latin typeface="Gotham Rounded Medium" panose="02000000000000000000" pitchFamily="2" charset="0"/>
                <a:sym typeface="Lato"/>
              </a:endParaRPr>
            </a:p>
          </p:txBody>
        </p:sp>
        <p:sp>
          <p:nvSpPr>
            <p:cNvPr id="26" name="Google Shape;454;p66">
              <a:extLst>
                <a:ext uri="{FF2B5EF4-FFF2-40B4-BE49-F238E27FC236}">
                  <a16:creationId xmlns:a16="http://schemas.microsoft.com/office/drawing/2014/main" xmlns="" id="{8EF8D9DC-00A1-CD4B-B23F-BE1BBFFA1B3A}"/>
                </a:ext>
              </a:extLst>
            </p:cNvPr>
            <p:cNvSpPr/>
            <p:nvPr/>
          </p:nvSpPr>
          <p:spPr>
            <a:xfrm>
              <a:off x="8030342" y="4283807"/>
              <a:ext cx="2284139" cy="531797"/>
            </a:xfrm>
            <a:prstGeom prst="roundRect">
              <a:avLst>
                <a:gd name="adj" fmla="val 12342"/>
              </a:avLst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>
                <a:buClr>
                  <a:schemeClr val="lt1"/>
                </a:buClr>
              </a:pPr>
              <a:r>
                <a:rPr lang="en-US" sz="600" dirty="0">
                  <a:latin typeface="Gotham Book" pitchFamily="2" charset="0"/>
                  <a:cs typeface="Gotham Book" pitchFamily="2" charset="0"/>
                  <a:sym typeface="Lato"/>
                </a:rPr>
                <a:t>Storage</a:t>
              </a:r>
              <a:endParaRPr sz="600" dirty="0">
                <a:latin typeface="Gotham Book" pitchFamily="2" charset="0"/>
                <a:cs typeface="Gotham Book" pitchFamily="2" charset="0"/>
                <a:sym typeface="Lat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1378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0"/>
          <p:cNvSpPr txBox="1"/>
          <p:nvPr/>
        </p:nvSpPr>
        <p:spPr>
          <a:xfrm>
            <a:off x="8212112" y="791448"/>
            <a:ext cx="3804209" cy="3995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0" tIns="91410" rIns="91410" bIns="9141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kumimoji="0" lang="en" sz="1466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Launchpad</a:t>
            </a:r>
            <a:br>
              <a:rPr kumimoji="0" lang="en" sz="1466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- 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최종 사용자 화면</a:t>
            </a: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- </a:t>
            </a:r>
            <a:r>
              <a:rPr kumimoji="0" lang="ko-KR" altLang="en-US" sz="1466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여러개의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</a:t>
            </a:r>
            <a:r>
              <a:rPr kumimoji="0" lang="en-US" altLang="ko-KR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Launchpad </a:t>
            </a:r>
            <a:r>
              <a:rPr kumimoji="0" lang="ko-KR" altLang="en-US" sz="1466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를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선택할 수 있고</a:t>
            </a:r>
            <a:r>
              <a:rPr kumimoji="0" lang="en-US" altLang="ko-KR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</a:t>
            </a:r>
            <a:endParaRPr kumimoji="0" lang="en-US" altLang="ko-KR" sz="1466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 </a:t>
            </a:r>
            <a:r>
              <a:rPr lang="ko-KR" altLang="en-US" sz="1466" kern="0" dirty="0" err="1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데스크탑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세션 또는 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App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을 실행할 수 </a:t>
            </a:r>
            <a:endParaRPr lang="en-US" altLang="ko-KR" sz="1466" kern="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 있습니다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.</a:t>
            </a:r>
          </a:p>
          <a:p>
            <a:pPr lvl="0">
              <a:lnSpc>
                <a:spcPct val="150000"/>
              </a:lnSpc>
              <a:buClr>
                <a:srgbClr val="000000"/>
              </a:buClr>
              <a:buSzPts val="800"/>
              <a:defRPr/>
            </a:pP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Dashboard</a:t>
            </a:r>
            <a:br>
              <a:rPr kumimoji="0" lang="en" sz="1466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- 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시스템 관리 구성</a:t>
            </a: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-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계정 관리자가 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App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구성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백업 생성 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/ </a:t>
            </a:r>
          </a:p>
          <a:p>
            <a:pPr lvl="0">
              <a:lnSpc>
                <a:spcPct val="150000"/>
              </a:lnSpc>
              <a:buClr>
                <a:srgbClr val="000000"/>
              </a:buClr>
              <a:buSzPts val="800"/>
              <a:defRPr/>
            </a:pP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 복원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유틸리티 서버 구성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워크로드 서버 </a:t>
            </a:r>
            <a:endParaRPr lang="en-US" altLang="ko-KR" sz="1466" kern="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lvl="0">
              <a:lnSpc>
                <a:spcPct val="150000"/>
              </a:lnSpc>
              <a:buClr>
                <a:srgbClr val="000000"/>
              </a:buClr>
              <a:buSzPts val="800"/>
              <a:defRPr/>
            </a:pP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 관리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구성 관리 가능</a:t>
            </a:r>
            <a:endParaRPr lang="en-US" altLang="ko-KR" sz="1466" kern="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lvl="0">
              <a:lnSpc>
                <a:spcPct val="150000"/>
              </a:lnSpc>
              <a:buClr>
                <a:srgbClr val="000000"/>
              </a:buClr>
              <a:buSzPts val="800"/>
              <a:defRPr/>
            </a:pPr>
            <a:endParaRPr kumimoji="0" lang="en-US" sz="1466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lvl="0">
              <a:lnSpc>
                <a:spcPct val="150000"/>
              </a:lnSpc>
              <a:buClr>
                <a:srgbClr val="000000"/>
              </a:buClr>
              <a:buSzPts val="800"/>
              <a:defRPr/>
            </a:pPr>
            <a:r>
              <a:rPr kumimoji="0" lang="en" sz="1466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Super Admin</a:t>
            </a: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- 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고객 및 조직 관리 인터페이스</a:t>
            </a:r>
            <a:endParaRPr kumimoji="0" lang="en" sz="1466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800"/>
              <a:buFont typeface="Arial"/>
              <a:buNone/>
              <a:tabLst/>
              <a:defRPr/>
            </a:pPr>
            <a:r>
              <a:rPr lang="en" sz="1466" b="1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APIs</a:t>
            </a:r>
            <a:r>
              <a:rPr lang="en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: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공개</a:t>
            </a:r>
            <a:r>
              <a:rPr lang="en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문서화 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(</a:t>
            </a:r>
            <a:r>
              <a:rPr lang="en" sz="1466" kern="0" dirty="0" err="1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developer.fra.me</a:t>
            </a:r>
            <a:r>
              <a:rPr lang="en-US" altLang="ko-KR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)</a:t>
            </a:r>
            <a:endParaRPr lang="en" sz="1466" kern="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cxnSp>
        <p:nvCxnSpPr>
          <p:cNvPr id="212" name="Google Shape;212;p30"/>
          <p:cNvCxnSpPr/>
          <p:nvPr/>
        </p:nvCxnSpPr>
        <p:spPr>
          <a:xfrm>
            <a:off x="627791" y="807204"/>
            <a:ext cx="10832778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13" name="Google Shape;213;p30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4601" y="1289790"/>
            <a:ext cx="3298363" cy="2084779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>
            <a:reflection stA="29000" endPos="8000" dist="66675" dir="5400000" fadeDir="5400012" sy="-100000" algn="bl" rotWithShape="0"/>
          </a:effectLst>
        </p:spPr>
      </p:pic>
      <p:pic>
        <p:nvPicPr>
          <p:cNvPr id="214" name="Google Shape;214;p30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003" y="1293353"/>
            <a:ext cx="3559968" cy="2081217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  <a:effectLst>
            <a:reflection stA="82000" endPos="9000" dist="95250" dir="5400000" fadeDir="5400012" sy="-100000" algn="bl" rotWithShape="0"/>
          </a:effectLst>
        </p:spPr>
      </p:pic>
      <p:sp>
        <p:nvSpPr>
          <p:cNvPr id="215" name="Google Shape;215;p30"/>
          <p:cNvSpPr/>
          <p:nvPr/>
        </p:nvSpPr>
        <p:spPr>
          <a:xfrm>
            <a:off x="248843" y="462625"/>
            <a:ext cx="3945772" cy="7590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0" tIns="45688" rIns="91410" bIns="45688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Font typeface="Arial"/>
              <a:buNone/>
              <a:tabLst/>
              <a:defRPr/>
            </a:pP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Launchpad</a:t>
            </a:r>
            <a:r>
              <a:rPr kumimoji="0" lang="en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 </a:t>
            </a:r>
            <a: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/>
            </a:r>
            <a:b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</a:b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(</a:t>
            </a:r>
            <a:r>
              <a:rPr kumimoji="0" lang="ko-KR" altLang="en-US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최종 사용자 화면</a:t>
            </a:r>
            <a:r>
              <a:rPr kumimoji="0" lang="en" sz="1466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)</a:t>
            </a:r>
            <a:endParaRPr kumimoji="0" sz="667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216" name="Google Shape;216;p30"/>
          <p:cNvSpPr/>
          <p:nvPr/>
        </p:nvSpPr>
        <p:spPr>
          <a:xfrm>
            <a:off x="4243662" y="462623"/>
            <a:ext cx="3167975" cy="8665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0" tIns="45688" rIns="91410" bIns="45688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"/>
              <a:buFont typeface="Arial"/>
              <a:buNone/>
              <a:tabLst/>
              <a:defRPr/>
            </a:pPr>
            <a:r>
              <a:rPr kumimoji="0" lang="en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 </a:t>
            </a: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Dashboard</a:t>
            </a:r>
            <a:r>
              <a:rPr kumimoji="0" lang="en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 </a:t>
            </a:r>
            <a: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/>
            </a:r>
            <a:b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</a:br>
            <a:r>
              <a:rPr kumimoji="0" lang="en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(account </a:t>
            </a:r>
            <a:r>
              <a:rPr kumimoji="0" lang="ko-KR" alt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관리자 화면</a:t>
            </a:r>
            <a:r>
              <a:rPr kumimoji="0" lang="en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Lato"/>
                <a:cs typeface="Lato"/>
                <a:sym typeface="Lato"/>
              </a:rPr>
              <a:t>)</a:t>
            </a:r>
            <a:endParaRPr kumimoji="0" sz="667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cs typeface="Arial"/>
              <a:sym typeface="Arial"/>
            </a:endParaRPr>
          </a:p>
        </p:txBody>
      </p:sp>
      <p:sp>
        <p:nvSpPr>
          <p:cNvPr id="217" name="Google Shape;217;p30"/>
          <p:cNvSpPr/>
          <p:nvPr/>
        </p:nvSpPr>
        <p:spPr>
          <a:xfrm>
            <a:off x="2408763" y="4194226"/>
            <a:ext cx="3945772" cy="692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0" tIns="45688" rIns="91410" bIns="45688" anchor="t" anchorCtr="0">
            <a:noAutofit/>
          </a:bodyPr>
          <a:lstStyle/>
          <a:p>
            <a:pPr lvl="0" algn="ctr">
              <a:buClr>
                <a:srgbClr val="FFFFFF"/>
              </a:buClr>
              <a:buSzPts val="500"/>
              <a:defRPr/>
            </a:pP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Super</a:t>
            </a:r>
            <a:r>
              <a:rPr kumimoji="0" lang="en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</a:t>
            </a:r>
            <a:r>
              <a:rPr kumimoji="0" lang="en" sz="20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Admin</a:t>
            </a:r>
            <a:r>
              <a:rPr kumimoji="0" lang="en" sz="20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</a:t>
            </a:r>
            <a: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kumimoji="0" lang="en" sz="1733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r>
              <a:rPr lang="ko-KR" altLang="en-US" sz="1466" kern="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고객 및 조직 관리</a:t>
            </a:r>
          </a:p>
        </p:txBody>
      </p:sp>
      <p:pic>
        <p:nvPicPr>
          <p:cNvPr id="218" name="Google Shape;218;p30"/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4147" y="4886446"/>
            <a:ext cx="2164616" cy="1548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30"/>
          <p:cNvPicPr preferRelativeResize="0"/>
          <p:nvPr/>
        </p:nvPicPr>
        <p:blipFill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7787" y="4886451"/>
            <a:ext cx="3040736" cy="15483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30"/>
          <p:cNvPicPr preferRelativeResize="0"/>
          <p:nvPr/>
        </p:nvPicPr>
        <p:blipFill>
          <a:blip r:embed="rId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5710" y="4886453"/>
            <a:ext cx="2235328" cy="1548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30"/>
          <p:cNvPicPr preferRelativeResize="0"/>
          <p:nvPr/>
        </p:nvPicPr>
        <p:blipFill>
          <a:blip r:embed="rId8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10" y="1293358"/>
            <a:ext cx="3352800" cy="18673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79722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urved Connector 8">
            <a:extLst>
              <a:ext uri="{FF2B5EF4-FFF2-40B4-BE49-F238E27FC236}">
                <a16:creationId xmlns:a16="http://schemas.microsoft.com/office/drawing/2014/main" xmlns="" id="{4EEBD2AD-8BEF-8C48-951B-9CEDFFC53EEC}"/>
              </a:ext>
            </a:extLst>
          </p:cNvPr>
          <p:cNvCxnSpPr>
            <a:cxnSpLocks/>
            <a:stCxn id="46" idx="2"/>
          </p:cNvCxnSpPr>
          <p:nvPr/>
        </p:nvCxnSpPr>
        <p:spPr>
          <a:xfrm rot="16200000" flipH="1">
            <a:off x="717038" y="2607598"/>
            <a:ext cx="777055" cy="794535"/>
          </a:xfrm>
          <a:prstGeom prst="curvedConnector2">
            <a:avLst/>
          </a:prstGeom>
          <a:ln w="19050" cap="rnd">
            <a:solidFill>
              <a:schemeClr val="bg2"/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7A6ECA6-DF0C-4EB9-BFC2-A1035DCB844D}"/>
              </a:ext>
            </a:extLst>
          </p:cNvPr>
          <p:cNvSpPr/>
          <p:nvPr/>
        </p:nvSpPr>
        <p:spPr>
          <a:xfrm>
            <a:off x="9113991" y="4206932"/>
            <a:ext cx="300117" cy="131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200" tIns="38100" rIns="76200" bIns="381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17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84" name="Shape 630">
            <a:extLst>
              <a:ext uri="{FF2B5EF4-FFF2-40B4-BE49-F238E27FC236}">
                <a16:creationId xmlns:a16="http://schemas.microsoft.com/office/drawing/2014/main" xmlns="" id="{DAB00C3B-ED23-4F47-9338-F31FFF1F6CD1}"/>
              </a:ext>
            </a:extLst>
          </p:cNvPr>
          <p:cNvSpPr/>
          <p:nvPr/>
        </p:nvSpPr>
        <p:spPr>
          <a:xfrm>
            <a:off x="4855942" y="3375002"/>
            <a:ext cx="1872899" cy="17016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160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85" name="Shape 634">
            <a:extLst>
              <a:ext uri="{FF2B5EF4-FFF2-40B4-BE49-F238E27FC236}">
                <a16:creationId xmlns:a16="http://schemas.microsoft.com/office/drawing/2014/main" xmlns="" id="{FFF97E9E-669A-A24C-873F-1ED28F6F0F8B}"/>
              </a:ext>
            </a:extLst>
          </p:cNvPr>
          <p:cNvSpPr/>
          <p:nvPr/>
        </p:nvSpPr>
        <p:spPr>
          <a:xfrm>
            <a:off x="4526191" y="3112902"/>
            <a:ext cx="1872900" cy="17016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160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86" name="Shape 647">
            <a:extLst>
              <a:ext uri="{FF2B5EF4-FFF2-40B4-BE49-F238E27FC236}">
                <a16:creationId xmlns:a16="http://schemas.microsoft.com/office/drawing/2014/main" xmlns="" id="{907AE4A9-37DF-764F-852A-26BCACE937E6}"/>
              </a:ext>
            </a:extLst>
          </p:cNvPr>
          <p:cNvSpPr/>
          <p:nvPr/>
        </p:nvSpPr>
        <p:spPr>
          <a:xfrm>
            <a:off x="5020811" y="4571189"/>
            <a:ext cx="926400" cy="292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VM type A</a:t>
            </a:r>
          </a:p>
        </p:txBody>
      </p:sp>
      <p:sp>
        <p:nvSpPr>
          <p:cNvPr id="87" name="Shape 648">
            <a:extLst>
              <a:ext uri="{FF2B5EF4-FFF2-40B4-BE49-F238E27FC236}">
                <a16:creationId xmlns:a16="http://schemas.microsoft.com/office/drawing/2014/main" xmlns="" id="{47760AC6-65C3-CE44-BDC3-288A6B1A6E73}"/>
              </a:ext>
            </a:extLst>
          </p:cNvPr>
          <p:cNvSpPr/>
          <p:nvPr/>
        </p:nvSpPr>
        <p:spPr>
          <a:xfrm>
            <a:off x="5654432" y="4852195"/>
            <a:ext cx="926400" cy="292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VM type B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xmlns="" id="{AB8C8236-5150-AD4F-A8E7-E00EEE984E32}"/>
              </a:ext>
            </a:extLst>
          </p:cNvPr>
          <p:cNvGrpSpPr/>
          <p:nvPr/>
        </p:nvGrpSpPr>
        <p:grpSpPr>
          <a:xfrm>
            <a:off x="4855077" y="3416341"/>
            <a:ext cx="1205817" cy="1117155"/>
            <a:chOff x="5826093" y="4099609"/>
            <a:chExt cx="1446980" cy="1340586"/>
          </a:xfrm>
        </p:grpSpPr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xmlns="" id="{E61A08DB-CE09-4D46-89E4-18546E8A3CA5}"/>
                </a:ext>
              </a:extLst>
            </p:cNvPr>
            <p:cNvGrpSpPr/>
            <p:nvPr/>
          </p:nvGrpSpPr>
          <p:grpSpPr>
            <a:xfrm>
              <a:off x="5826093" y="4099609"/>
              <a:ext cx="1446980" cy="381275"/>
              <a:chOff x="11750546" y="2076685"/>
              <a:chExt cx="1446980" cy="381275"/>
            </a:xfrm>
          </p:grpSpPr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xmlns="" id="{07D3E396-F055-8549-A361-1B7FDF6AB5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5054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102" name="Picture 101">
                <a:extLst>
                  <a:ext uri="{FF2B5EF4-FFF2-40B4-BE49-F238E27FC236}">
                    <a16:creationId xmlns:a16="http://schemas.microsoft.com/office/drawing/2014/main" xmlns="" id="{A6B194EE-DC27-0547-A797-4E2113ACA6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7515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103" name="Picture 102">
                <a:extLst>
                  <a:ext uri="{FF2B5EF4-FFF2-40B4-BE49-F238E27FC236}">
                    <a16:creationId xmlns:a16="http://schemas.microsoft.com/office/drawing/2014/main" xmlns="" id="{149B7FFF-168B-B947-A968-8593D805B42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799766" y="2076685"/>
                <a:ext cx="397760" cy="381275"/>
              </a:xfrm>
              <a:prstGeom prst="rect">
                <a:avLst/>
              </a:prstGeom>
            </p:spPr>
          </p:pic>
        </p:grp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xmlns="" id="{8082DC6B-6E82-2944-BDB0-9E554C67E19A}"/>
                </a:ext>
              </a:extLst>
            </p:cNvPr>
            <p:cNvGrpSpPr/>
            <p:nvPr/>
          </p:nvGrpSpPr>
          <p:grpSpPr>
            <a:xfrm>
              <a:off x="5826093" y="4579264"/>
              <a:ext cx="1446980" cy="381275"/>
              <a:chOff x="11750546" y="2076685"/>
              <a:chExt cx="1446980" cy="381275"/>
            </a:xfrm>
          </p:grpSpPr>
          <p:pic>
            <p:nvPicPr>
              <p:cNvPr id="98" name="Picture 97">
                <a:extLst>
                  <a:ext uri="{FF2B5EF4-FFF2-40B4-BE49-F238E27FC236}">
                    <a16:creationId xmlns:a16="http://schemas.microsoft.com/office/drawing/2014/main" xmlns="" id="{DA69674E-98D0-BB42-9686-CE2650EDAD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5054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99" name="Picture 98">
                <a:extLst>
                  <a:ext uri="{FF2B5EF4-FFF2-40B4-BE49-F238E27FC236}">
                    <a16:creationId xmlns:a16="http://schemas.microsoft.com/office/drawing/2014/main" xmlns="" id="{EFAE74B2-3365-C245-8EFE-2A3D15A67C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7515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xmlns="" id="{D270D46B-5EC0-A842-992C-22DCBC90B9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799766" y="2076685"/>
                <a:ext cx="397760" cy="381275"/>
              </a:xfrm>
              <a:prstGeom prst="rect">
                <a:avLst/>
              </a:prstGeom>
            </p:spPr>
          </p:pic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xmlns="" id="{A8FD4D2B-AC17-264E-A2CD-A8C02BD33DD3}"/>
                </a:ext>
              </a:extLst>
            </p:cNvPr>
            <p:cNvGrpSpPr/>
            <p:nvPr/>
          </p:nvGrpSpPr>
          <p:grpSpPr>
            <a:xfrm>
              <a:off x="5826093" y="5058920"/>
              <a:ext cx="1446980" cy="381275"/>
              <a:chOff x="11750546" y="2076685"/>
              <a:chExt cx="1446980" cy="381275"/>
            </a:xfrm>
          </p:grpSpPr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xmlns="" id="{454F6EB8-34D4-5244-A7C0-2A98AFD514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5054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96" name="Picture 95">
                <a:extLst>
                  <a:ext uri="{FF2B5EF4-FFF2-40B4-BE49-F238E27FC236}">
                    <a16:creationId xmlns:a16="http://schemas.microsoft.com/office/drawing/2014/main" xmlns="" id="{30D107EF-6608-D64F-81E3-46DAA915D8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7515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97" name="Picture 96">
                <a:extLst>
                  <a:ext uri="{FF2B5EF4-FFF2-40B4-BE49-F238E27FC236}">
                    <a16:creationId xmlns:a16="http://schemas.microsoft.com/office/drawing/2014/main" xmlns="" id="{854D8035-2ECE-C74D-9F32-2DC1260CC4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799766" y="2076685"/>
                <a:ext cx="397760" cy="381275"/>
              </a:xfrm>
              <a:prstGeom prst="rect">
                <a:avLst/>
              </a:prstGeom>
            </p:spPr>
          </p:pic>
        </p:grpSp>
      </p:grpSp>
      <p:pic>
        <p:nvPicPr>
          <p:cNvPr id="104" name="Picture 103">
            <a:extLst>
              <a:ext uri="{FF2B5EF4-FFF2-40B4-BE49-F238E27FC236}">
                <a16:creationId xmlns:a16="http://schemas.microsoft.com/office/drawing/2014/main" xmlns="" id="{D85D030B-D50B-CE45-BCD0-439EE75399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100" y="2452568"/>
            <a:ext cx="621429" cy="595675"/>
          </a:xfrm>
          <a:prstGeom prst="rect">
            <a:avLst/>
          </a:prstGeom>
        </p:spPr>
      </p:pic>
      <p:sp>
        <p:nvSpPr>
          <p:cNvPr id="48" name="Shape 597">
            <a:extLst>
              <a:ext uri="{FF2B5EF4-FFF2-40B4-BE49-F238E27FC236}">
                <a16:creationId xmlns:a16="http://schemas.microsoft.com/office/drawing/2014/main" xmlns="" id="{E47ACFA1-797D-4D42-8A0C-F459805B15BD}"/>
              </a:ext>
            </a:extLst>
          </p:cNvPr>
          <p:cNvSpPr/>
          <p:nvPr/>
        </p:nvSpPr>
        <p:spPr>
          <a:xfrm>
            <a:off x="1881888" y="1794500"/>
            <a:ext cx="2275800" cy="50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“</a:t>
            </a:r>
            <a:r>
              <a:rPr kumimoji="0" lang="ko-KR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샌드박스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”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마스터 이미지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)</a:t>
            </a:r>
          </a:p>
        </p:txBody>
      </p:sp>
      <p:sp>
        <p:nvSpPr>
          <p:cNvPr id="52" name="Shape 629">
            <a:extLst>
              <a:ext uri="{FF2B5EF4-FFF2-40B4-BE49-F238E27FC236}">
                <a16:creationId xmlns:a16="http://schemas.microsoft.com/office/drawing/2014/main" xmlns="" id="{F971F651-1127-7B4F-8740-FAFABCC6B0ED}"/>
              </a:ext>
            </a:extLst>
          </p:cNvPr>
          <p:cNvSpPr/>
          <p:nvPr/>
        </p:nvSpPr>
        <p:spPr>
          <a:xfrm>
            <a:off x="1622338" y="1508547"/>
            <a:ext cx="7908456" cy="423390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160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3" name="Shape 600">
            <a:extLst>
              <a:ext uri="{FF2B5EF4-FFF2-40B4-BE49-F238E27FC236}">
                <a16:creationId xmlns:a16="http://schemas.microsoft.com/office/drawing/2014/main" xmlns="" id="{8CCA8528-A18A-4742-85C4-0C572E325DA7}"/>
              </a:ext>
            </a:extLst>
          </p:cNvPr>
          <p:cNvSpPr/>
          <p:nvPr/>
        </p:nvSpPr>
        <p:spPr>
          <a:xfrm>
            <a:off x="6891766" y="1797018"/>
            <a:ext cx="2735400" cy="50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“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유틸리티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”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서버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(s)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54" name="Shape 598">
            <a:extLst>
              <a:ext uri="{FF2B5EF4-FFF2-40B4-BE49-F238E27FC236}">
                <a16:creationId xmlns:a16="http://schemas.microsoft.com/office/drawing/2014/main" xmlns="" id="{F02E9BC7-F921-2340-99C3-CC597F22D2D6}"/>
              </a:ext>
            </a:extLst>
          </p:cNvPr>
          <p:cNvSpPr/>
          <p:nvPr/>
        </p:nvSpPr>
        <p:spPr>
          <a:xfrm>
            <a:off x="7564921" y="1300651"/>
            <a:ext cx="1631725" cy="50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34EA2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VPC</a:t>
            </a:r>
          </a:p>
        </p:txBody>
      </p:sp>
      <p:sp>
        <p:nvSpPr>
          <p:cNvPr id="55" name="Shape 600">
            <a:extLst>
              <a:ext uri="{FF2B5EF4-FFF2-40B4-BE49-F238E27FC236}">
                <a16:creationId xmlns:a16="http://schemas.microsoft.com/office/drawing/2014/main" xmlns="" id="{95068435-ACA9-894A-9A2E-72A21D2BBDAE}"/>
              </a:ext>
            </a:extLst>
          </p:cNvPr>
          <p:cNvSpPr/>
          <p:nvPr/>
        </p:nvSpPr>
        <p:spPr>
          <a:xfrm>
            <a:off x="4098576" y="1794501"/>
            <a:ext cx="2735400" cy="43994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“Production” Pool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</a:b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957B5831-7B10-8149-AB26-5E07A58F81EA}"/>
              </a:ext>
            </a:extLst>
          </p:cNvPr>
          <p:cNvSpPr/>
          <p:nvPr/>
        </p:nvSpPr>
        <p:spPr>
          <a:xfrm>
            <a:off x="4896280" y="2058408"/>
            <a:ext cx="11399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Min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Max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Buffer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EDEA679A-865F-A746-85A9-F99F78A65190}"/>
              </a:ext>
            </a:extLst>
          </p:cNvPr>
          <p:cNvSpPr/>
          <p:nvPr/>
        </p:nvSpPr>
        <p:spPr>
          <a:xfrm>
            <a:off x="7302163" y="2058408"/>
            <a:ext cx="19146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lang="ko-KR" altLang="en-US" sz="14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라이선스 서버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데이터베이스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그 외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pic>
        <p:nvPicPr>
          <p:cNvPr id="705" name="Shape 705"/>
          <p:cNvPicPr preferRelativeResize="0"/>
          <p:nvPr/>
        </p:nvPicPr>
        <p:blipFill>
          <a:blip r:embed="rId5" cstate="screen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3229" y="4355988"/>
            <a:ext cx="966862" cy="50759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708" name="Shape 708"/>
          <p:cNvSpPr/>
          <p:nvPr/>
        </p:nvSpPr>
        <p:spPr>
          <a:xfrm>
            <a:off x="8840265" y="4916575"/>
            <a:ext cx="1353418" cy="5075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VPN Gateway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Direct Connect</a:t>
            </a:r>
          </a:p>
        </p:txBody>
      </p:sp>
      <p:sp>
        <p:nvSpPr>
          <p:cNvPr id="709" name="Shape 709"/>
          <p:cNvSpPr/>
          <p:nvPr/>
        </p:nvSpPr>
        <p:spPr>
          <a:xfrm>
            <a:off x="10485158" y="4939975"/>
            <a:ext cx="1146000" cy="36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On-prem </a:t>
            </a:r>
            <a:r>
              <a:rPr kumimoji="0" lang="ko-KR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네트워크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Medium" pitchFamily="2" charset="0"/>
              <a:sym typeface="Lato"/>
            </a:endParaRP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82B20965-810F-274E-B28D-92E9BD1FF63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7666" y="4287670"/>
            <a:ext cx="665435" cy="640198"/>
          </a:xfrm>
          <a:prstGeom prst="rect">
            <a:avLst/>
          </a:prstGeom>
        </p:spPr>
      </p:pic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xmlns="" id="{1BEE4132-546D-B64B-B95B-921A06EC0384}"/>
              </a:ext>
            </a:extLst>
          </p:cNvPr>
          <p:cNvCxnSpPr>
            <a:cxnSpLocks/>
          </p:cNvCxnSpPr>
          <p:nvPr/>
        </p:nvCxnSpPr>
        <p:spPr>
          <a:xfrm flipH="1">
            <a:off x="9859672" y="4615473"/>
            <a:ext cx="735595" cy="0"/>
          </a:xfrm>
          <a:prstGeom prst="straightConnector1">
            <a:avLst/>
          </a:prstGeom>
          <a:ln>
            <a:solidFill>
              <a:schemeClr val="bg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89CD629A-5644-1B47-ADEC-128912656B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1666" y="3166148"/>
            <a:ext cx="621429" cy="595675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74BB16E8-BC6A-3147-ADE8-4039F807FF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9466" y="3164225"/>
            <a:ext cx="621429" cy="595675"/>
          </a:xfrm>
          <a:prstGeom prst="rect">
            <a:avLst/>
          </a:prstGeom>
        </p:spPr>
      </p:pic>
      <p:sp>
        <p:nvSpPr>
          <p:cNvPr id="51" name="Shape 599">
            <a:extLst>
              <a:ext uri="{FF2B5EF4-FFF2-40B4-BE49-F238E27FC236}">
                <a16:creationId xmlns:a16="http://schemas.microsoft.com/office/drawing/2014/main" xmlns="" id="{008D8246-A6E5-2649-A585-3FDFE8C2E6B7}"/>
              </a:ext>
            </a:extLst>
          </p:cNvPr>
          <p:cNvSpPr/>
          <p:nvPr/>
        </p:nvSpPr>
        <p:spPr>
          <a:xfrm>
            <a:off x="1881888" y="3603505"/>
            <a:ext cx="2275800" cy="50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Launchpad(s)</a:t>
            </a: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0A97E9D5-87DF-9A4D-8FBD-A2C718B5F80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5057" y="4107749"/>
            <a:ext cx="623573" cy="507600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466EDFE5-17B9-3346-AEDF-B75C2EA6F6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9349" y="4215149"/>
            <a:ext cx="623573" cy="5076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74B947AF-165C-674B-99EF-FE31FF4E4B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1407" y="4341394"/>
            <a:ext cx="623573" cy="507600"/>
          </a:xfrm>
          <a:prstGeom prst="rect">
            <a:avLst/>
          </a:prstGeom>
        </p:spPr>
      </p:pic>
      <p:pic>
        <p:nvPicPr>
          <p:cNvPr id="40" name="Shape 705">
            <a:extLst>
              <a:ext uri="{FF2B5EF4-FFF2-40B4-BE49-F238E27FC236}">
                <a16:creationId xmlns:a16="http://schemas.microsoft.com/office/drawing/2014/main" xmlns="" id="{21358363-0F69-2746-ABAC-A5009342250D}"/>
              </a:ext>
            </a:extLst>
          </p:cNvPr>
          <p:cNvPicPr preferRelativeResize="0"/>
          <p:nvPr/>
        </p:nvPicPr>
        <p:blipFill>
          <a:blip r:embed="rId5" cstate="screen">
            <a:alphaModFix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3229" y="2123795"/>
            <a:ext cx="966862" cy="50759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41" name="Shape 708">
            <a:extLst>
              <a:ext uri="{FF2B5EF4-FFF2-40B4-BE49-F238E27FC236}">
                <a16:creationId xmlns:a16="http://schemas.microsoft.com/office/drawing/2014/main" xmlns="" id="{A9077836-564B-4044-B3E5-164F71DB794D}"/>
              </a:ext>
            </a:extLst>
          </p:cNvPr>
          <p:cNvSpPr/>
          <p:nvPr/>
        </p:nvSpPr>
        <p:spPr>
          <a:xfrm>
            <a:off x="8840265" y="2684382"/>
            <a:ext cx="1353418" cy="36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VPC Peer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xmlns="" id="{E83669B3-80C4-504B-9EEC-39168D42AAB7}"/>
              </a:ext>
            </a:extLst>
          </p:cNvPr>
          <p:cNvCxnSpPr>
            <a:cxnSpLocks/>
          </p:cNvCxnSpPr>
          <p:nvPr/>
        </p:nvCxnSpPr>
        <p:spPr>
          <a:xfrm flipH="1">
            <a:off x="9859672" y="2383279"/>
            <a:ext cx="735595" cy="0"/>
          </a:xfrm>
          <a:prstGeom prst="straightConnector1">
            <a:avLst/>
          </a:prstGeom>
          <a:ln>
            <a:solidFill>
              <a:schemeClr val="bg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8A539B4B-974B-0840-962C-B1153F8CF9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8985" y="2131460"/>
            <a:ext cx="678346" cy="457200"/>
          </a:xfrm>
          <a:prstGeom prst="rect">
            <a:avLst/>
          </a:prstGeom>
        </p:spPr>
      </p:pic>
      <p:sp>
        <p:nvSpPr>
          <p:cNvPr id="45" name="Shape 709">
            <a:extLst>
              <a:ext uri="{FF2B5EF4-FFF2-40B4-BE49-F238E27FC236}">
                <a16:creationId xmlns:a16="http://schemas.microsoft.com/office/drawing/2014/main" xmlns="" id="{D480FFAE-1BB6-A94A-B13A-B5A693644D97}"/>
              </a:ext>
            </a:extLst>
          </p:cNvPr>
          <p:cNvSpPr/>
          <p:nvPr/>
        </p:nvSpPr>
        <p:spPr>
          <a:xfrm>
            <a:off x="10503544" y="2600768"/>
            <a:ext cx="1146000" cy="36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  <a:sym typeface="Lato"/>
              </a:rPr>
              <a:t>Cloud VPC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B9808E92-9E95-5643-85BE-0263432B8D98}"/>
              </a:ext>
            </a:extLst>
          </p:cNvPr>
          <p:cNvSpPr/>
          <p:nvPr/>
        </p:nvSpPr>
        <p:spPr>
          <a:xfrm>
            <a:off x="4563289" y="917175"/>
            <a:ext cx="2231701" cy="4513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Frame Account</a:t>
            </a:r>
            <a:endParaRPr kumimoji="0" lang="en-US" sz="2333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940B7768-DD46-F245-BAA0-4E304A895CE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312" y="2159138"/>
            <a:ext cx="797972" cy="457200"/>
          </a:xfrm>
          <a:prstGeom prst="rect">
            <a:avLst/>
          </a:prstGeom>
        </p:spPr>
      </p:pic>
      <p:sp>
        <p:nvSpPr>
          <p:cNvPr id="49" name="Shape 597">
            <a:extLst>
              <a:ext uri="{FF2B5EF4-FFF2-40B4-BE49-F238E27FC236}">
                <a16:creationId xmlns:a16="http://schemas.microsoft.com/office/drawing/2014/main" xmlns="" id="{B08DBD8A-EB55-884C-A623-473D43559AA5}"/>
              </a:ext>
            </a:extLst>
          </p:cNvPr>
          <p:cNvSpPr/>
          <p:nvPr/>
        </p:nvSpPr>
        <p:spPr>
          <a:xfrm>
            <a:off x="27464" y="1482020"/>
            <a:ext cx="1361669" cy="50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Identity Provider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B73F43D-FCFA-384C-80D6-8200DF6364A8}"/>
              </a:ext>
            </a:extLst>
          </p:cNvPr>
          <p:cNvSpPr/>
          <p:nvPr/>
        </p:nvSpPr>
        <p:spPr>
          <a:xfrm>
            <a:off x="10382282" y="2839518"/>
            <a:ext cx="1580749" cy="733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앱 서버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파일 서버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라이선스 서버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8D57723D-543D-BA49-96BB-71037802F898}"/>
              </a:ext>
            </a:extLst>
          </p:cNvPr>
          <p:cNvSpPr/>
          <p:nvPr/>
        </p:nvSpPr>
        <p:spPr>
          <a:xfrm>
            <a:off x="10315604" y="5352316"/>
            <a:ext cx="19983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- 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도메인 컨트롤러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6310024-5D8B-E040-A671-0283107FB891}"/>
              </a:ext>
            </a:extLst>
          </p:cNvPr>
          <p:cNvSpPr/>
          <p:nvPr/>
        </p:nvSpPr>
        <p:spPr>
          <a:xfrm>
            <a:off x="302518" y="2769020"/>
            <a:ext cx="117800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SAML2 </a:t>
            </a:r>
            <a:r>
              <a:rPr lang="ko-KR" altLang="en-US" sz="14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또는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OAuth2</a:t>
            </a:r>
          </a:p>
        </p:txBody>
      </p:sp>
      <p:sp>
        <p:nvSpPr>
          <p:cNvPr id="63" name="Title 1">
            <a:extLst>
              <a:ext uri="{FF2B5EF4-FFF2-40B4-BE49-F238E27FC236}">
                <a16:creationId xmlns:a16="http://schemas.microsoft.com/office/drawing/2014/main" xmlns="" id="{CD7BE9F4-82D8-2D43-AD8D-DF9D72C8C9E5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ko-KR" altLang="en-US" sz="3600" dirty="0"/>
              <a:t>아키텍처 </a:t>
            </a:r>
            <a:r>
              <a:rPr lang="en-US" altLang="ko-KR" sz="3600" dirty="0"/>
              <a:t>:</a:t>
            </a:r>
            <a:r>
              <a:rPr lang="ko-KR" altLang="en-US" sz="3600" dirty="0"/>
              <a:t> </a:t>
            </a:r>
            <a:r>
              <a:rPr lang="en-US" altLang="ko-KR" sz="3600" dirty="0"/>
              <a:t>AWS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13833848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442ECE29-43D3-5848-8448-23EBABF894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252" y="3204107"/>
            <a:ext cx="667332" cy="910150"/>
          </a:xfrm>
          <a:prstGeom prst="rect">
            <a:avLst/>
          </a:prstGeom>
        </p:spPr>
      </p:pic>
      <p:sp>
        <p:nvSpPr>
          <p:cNvPr id="8" name="Google Shape;159;p19">
            <a:extLst>
              <a:ext uri="{FF2B5EF4-FFF2-40B4-BE49-F238E27FC236}">
                <a16:creationId xmlns:a16="http://schemas.microsoft.com/office/drawing/2014/main" xmlns="" id="{B6F937FC-B5B5-BA42-BFB3-66A8BE0BBE2A}"/>
              </a:ext>
            </a:extLst>
          </p:cNvPr>
          <p:cNvSpPr txBox="1">
            <a:spLocks/>
          </p:cNvSpPr>
          <p:nvPr/>
        </p:nvSpPr>
        <p:spPr>
          <a:xfrm>
            <a:off x="1596699" y="1095488"/>
            <a:ext cx="6482315" cy="5153025"/>
          </a:xfrm>
          <a:prstGeom prst="rect">
            <a:avLst/>
          </a:prstGeom>
        </p:spPr>
        <p:txBody>
          <a:bodyPr/>
          <a:lstStyle>
            <a:lvl1pPr marL="0" indent="0" algn="l" defTabSz="1097280" rtl="0" eaLnBrk="1" latinLnBrk="0" hangingPunct="1">
              <a:lnSpc>
                <a:spcPct val="100000"/>
              </a:lnSpc>
              <a:spcBef>
                <a:spcPts val="1200"/>
              </a:spcBef>
              <a:buFontTx/>
              <a:buNone/>
              <a:defRPr lang="en-US" sz="2500" b="0" i="0" kern="1200" dirty="0">
                <a:solidFill>
                  <a:srgbClr val="4268B0"/>
                </a:solidFill>
                <a:latin typeface="Gotham Medium" charset="0"/>
                <a:ea typeface="+mn-ea"/>
                <a:cs typeface="Gotham Medium" charset="0"/>
              </a:defRPr>
            </a:lvl1pPr>
            <a:lvl2pPr marL="822960" indent="-274320" algn="l" defTabSz="109728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30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2pPr>
            <a:lvl3pPr marL="1371600" indent="-274320" algn="l" defTabSz="109728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3pPr>
            <a:lvl4pPr marL="19202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4pPr>
            <a:lvl5pPr marL="246888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b="0" i="0" kern="1200">
                <a:solidFill>
                  <a:schemeClr val="tx1"/>
                </a:solidFill>
                <a:latin typeface="Gotham Book" pitchFamily="2" charset="0"/>
                <a:ea typeface="+mn-ea"/>
                <a:cs typeface="Gotham Book" pitchFamily="2" charset="0"/>
              </a:defRPr>
            </a:lvl5pPr>
            <a:lvl6pPr marL="301752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16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1480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63440" indent="-274320" algn="l" defTabSz="109728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21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097280" rtl="0" eaLnBrk="1" fontAlgn="auto" latinLnBrk="0" hangingPunct="1">
              <a:lnSpc>
                <a:spcPts val="216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268B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</a:rPr>
              <a:t>Features:</a:t>
            </a:r>
          </a:p>
          <a:p>
            <a:pPr marL="285739" lvl="1" indent="-285739">
              <a:lnSpc>
                <a:spcPts val="2160"/>
              </a:lnSpc>
              <a:buClr>
                <a:srgbClr val="1E1E1E"/>
              </a:buClr>
              <a:defRPr/>
            </a:pP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클라이언트 다운로드 또는 플러그인 설치가 필요 없습니다</a:t>
            </a: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285739" marR="0" lvl="1" indent="-285739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Role-based access control (RBAC)</a:t>
            </a:r>
          </a:p>
          <a:p>
            <a:pPr marL="285739" marR="0" lvl="1" indent="-285739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인증된 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MFA.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통합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285739" lvl="1" indent="-285739">
              <a:lnSpc>
                <a:spcPts val="2160"/>
              </a:lnSpc>
              <a:buClr>
                <a:srgbClr val="1E1E1E"/>
              </a:buClr>
              <a:defRPr/>
            </a:pPr>
            <a:r>
              <a:rPr lang="ko-KR" altLang="en-US" sz="16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업로드 </a:t>
            </a:r>
            <a:r>
              <a:rPr lang="en-US" altLang="ko-KR" sz="16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/ </a:t>
            </a:r>
            <a:r>
              <a:rPr lang="ko-KR" altLang="en-US" sz="16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다운로드 </a:t>
            </a:r>
            <a:r>
              <a:rPr lang="en-US" altLang="ko-KR" sz="16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/ </a:t>
            </a:r>
            <a:r>
              <a:rPr lang="ko-KR" altLang="en-US" sz="16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클립 보드 기능의 관리자 제어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285739" marR="0" lvl="1" indent="-285739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ko-KR" altLang="en-US" sz="1600" dirty="0">
                <a:solidFill>
                  <a:srgbClr val="1E1E1E"/>
                </a:solidFill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완전히 암호화된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delivery stream</a:t>
            </a:r>
          </a:p>
          <a:p>
            <a:pPr marL="285739" marR="0" lvl="1" indent="-285739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0" marR="0" lvl="1" indent="0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4268B0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cs typeface="Gotham Medium" charset="0"/>
                <a:sym typeface="Lato"/>
              </a:rPr>
              <a:t>Enterprise Grade Compliance: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4268B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cs typeface="Gotham Medium" charset="0"/>
              <a:sym typeface="Lato"/>
            </a:endParaRPr>
          </a:p>
          <a:p>
            <a:pPr marL="285739" marR="0" lvl="1" indent="-285739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SOC2 Type II</a:t>
            </a:r>
          </a:p>
          <a:p>
            <a:pPr marL="285739" marR="0" lvl="1" indent="-285739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FedRAMP Ready</a:t>
            </a:r>
          </a:p>
          <a:p>
            <a:pPr marL="285739" marR="0" lvl="1" indent="-285739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FIPS mode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</a:b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  <a:sym typeface="Lato"/>
            </a:endParaRPr>
          </a:p>
          <a:p>
            <a:pPr marL="0" marR="0" lvl="0" indent="0" algn="l" defTabSz="1097280" rtl="0" eaLnBrk="1" fontAlgn="auto" latinLnBrk="0" hangingPunct="1">
              <a:lnSpc>
                <a:spcPts val="216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8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</a:rPr>
              <a:t>안전한 </a:t>
            </a:r>
            <a:r>
              <a:rPr lang="en-US" altLang="ko-KR" sz="18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</a:rPr>
              <a:t>Gov. </a:t>
            </a:r>
            <a:r>
              <a:rPr lang="ko-KR" altLang="en-US" sz="1800" b="1" dirty="0" err="1"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</a:rPr>
              <a:t>클라우드</a:t>
            </a:r>
            <a:r>
              <a:rPr lang="ko-KR" altLang="en-US" sz="1800" b="1" dirty="0">
                <a:latin typeface="Malgun Gothic" panose="020B0503020000020004" pitchFamily="34" charset="-127"/>
                <a:ea typeface="Malgun Gothic" panose="020B0503020000020004" pitchFamily="34" charset="-127"/>
                <a:cs typeface="Gotham Medium" pitchFamily="2" charset="0"/>
              </a:rPr>
              <a:t> 환경 지원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4268B0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39" marR="0" lvl="1" indent="-285739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AWS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Gov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 Cloud</a:t>
            </a:r>
          </a:p>
          <a:p>
            <a:pPr marL="285739" marR="0" lvl="1" indent="-285739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AWS C2S</a:t>
            </a:r>
          </a:p>
          <a:p>
            <a:pPr marL="285739" marR="0" lvl="1" indent="-285739" algn="l" defTabSz="1097280" rtl="0" eaLnBrk="1" fontAlgn="auto" latinLnBrk="0" hangingPunct="1">
              <a:lnSpc>
                <a:spcPts val="2160"/>
              </a:lnSpc>
              <a:spcBef>
                <a:spcPts val="600"/>
              </a:spcBef>
              <a:spcAft>
                <a:spcPts val="0"/>
              </a:spcAft>
              <a:buClr>
                <a:srgbClr val="1E1E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Malgun Gothic" panose="020B0503020000020004" pitchFamily="34" charset="-127"/>
                <a:sym typeface="Lato"/>
              </a:rPr>
              <a:t>Azure Government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E36AA17-A002-2C47-8CA3-4787D8F44E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4595" y="4659070"/>
            <a:ext cx="982314" cy="12720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FC4C3F8-B754-1F49-87B6-3A94A57761B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86005" y="1462603"/>
            <a:ext cx="1759496" cy="10683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036EF9B4-A857-BA4C-BFDB-3FA238B1F7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8203" y="1173863"/>
            <a:ext cx="457297" cy="5502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C9F6AF60-B0E2-7148-8F17-5AF8088E55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6950" y="3204107"/>
            <a:ext cx="783307" cy="10683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2BE404D-4F99-FD4C-8058-481A092DD38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5662" y="3204107"/>
            <a:ext cx="862942" cy="1176936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98A5FBCD-2AFA-004F-85E8-29E869F1C317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ko-KR" altLang="en-US" sz="3600" dirty="0"/>
              <a:t>월드 클래스 보안 환경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35007950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8F7FE00-C689-1042-A943-B5496EB2ACD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615440" y="3999570"/>
            <a:ext cx="5120640" cy="156076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>
                <a:ea typeface="Malgun Gothic" panose="020B0503020000020004" pitchFamily="34" charset="-127"/>
              </a:rPr>
              <a:t>예측 가능한 워크로드</a:t>
            </a:r>
            <a:endParaRPr lang="en-US" sz="1800" b="1" dirty="0"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>
                <a:ea typeface="Malgun Gothic" panose="020B0503020000020004" pitchFamily="34" charset="-127"/>
              </a:rPr>
              <a:t>중요한 데이터는 온 </a:t>
            </a:r>
            <a:r>
              <a:rPr lang="ko-KR" altLang="en-US" sz="1800" b="1" dirty="0" err="1">
                <a:ea typeface="Malgun Gothic" panose="020B0503020000020004" pitchFamily="34" charset="-127"/>
              </a:rPr>
              <a:t>프레미스에</a:t>
            </a:r>
            <a:r>
              <a:rPr lang="ko-KR" altLang="en-US" sz="1800" b="1" dirty="0">
                <a:ea typeface="Malgun Gothic" panose="020B0503020000020004" pitchFamily="34" charset="-127"/>
              </a:rPr>
              <a:t> 보관</a:t>
            </a:r>
            <a:endParaRPr lang="en-US" sz="1800" b="1" dirty="0"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>
                <a:ea typeface="Malgun Gothic" panose="020B0503020000020004" pitchFamily="34" charset="-127"/>
              </a:rPr>
              <a:t>보안 및 개인 정보 보호</a:t>
            </a:r>
            <a:endParaRPr lang="en-US" sz="1800" b="1" dirty="0">
              <a:ea typeface="Malgun Gothic" panose="020B0503020000020004" pitchFamily="34" charset="-127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9A8FED9F-7A3C-3F45-A85D-BDAA66FE35B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1229360" y="1669296"/>
            <a:ext cx="9652632" cy="1213234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sz="2400" dirty="0">
                <a:ea typeface="Malgun Gothic" panose="020B0503020000020004" pitchFamily="34" charset="-127"/>
              </a:rPr>
              <a:t>Xi Frame</a:t>
            </a:r>
            <a:r>
              <a:rPr lang="ko-KR" altLang="en-US" sz="2400" dirty="0">
                <a:ea typeface="Malgun Gothic" panose="020B0503020000020004" pitchFamily="34" charset="-127"/>
              </a:rPr>
              <a:t>은 온 </a:t>
            </a:r>
            <a:r>
              <a:rPr lang="ko-KR" altLang="en-US" sz="2400" dirty="0" err="1">
                <a:ea typeface="Malgun Gothic" panose="020B0503020000020004" pitchFamily="34" charset="-127"/>
              </a:rPr>
              <a:t>프레미스</a:t>
            </a:r>
            <a:r>
              <a:rPr lang="ko-KR" altLang="en-US" sz="2400" dirty="0">
                <a:ea typeface="Malgun Gothic" panose="020B0503020000020004" pitchFamily="34" charset="-127"/>
              </a:rPr>
              <a:t> 인프라와 </a:t>
            </a:r>
            <a:r>
              <a:rPr lang="ko-KR" altLang="en-US" sz="2400" dirty="0" err="1">
                <a:ea typeface="Malgun Gothic" panose="020B0503020000020004" pitchFamily="34" charset="-127"/>
              </a:rPr>
              <a:t>퍼블릭</a:t>
            </a:r>
            <a:r>
              <a:rPr lang="ko-KR" altLang="en-US" sz="2400" dirty="0">
                <a:ea typeface="Malgun Gothic" panose="020B0503020000020004" pitchFamily="34" charset="-127"/>
              </a:rPr>
              <a:t> </a:t>
            </a:r>
            <a:r>
              <a:rPr lang="ko-KR" altLang="en-US" sz="2400" dirty="0" err="1">
                <a:ea typeface="Malgun Gothic" panose="020B0503020000020004" pitchFamily="34" charset="-127"/>
              </a:rPr>
              <a:t>클라우드</a:t>
            </a:r>
            <a:r>
              <a:rPr lang="ko-KR" altLang="en-US" sz="2400" dirty="0">
                <a:ea typeface="Malgun Gothic" panose="020B0503020000020004" pitchFamily="34" charset="-127"/>
              </a:rPr>
              <a:t> </a:t>
            </a:r>
            <a:r>
              <a:rPr lang="en-US" sz="2400" dirty="0">
                <a:ea typeface="Malgun Gothic" panose="020B0503020000020004" pitchFamily="34" charset="-127"/>
              </a:rPr>
              <a:t>IaaS </a:t>
            </a:r>
            <a:r>
              <a:rPr lang="ko-KR" altLang="en-US" sz="2400" dirty="0">
                <a:ea typeface="Malgun Gothic" panose="020B0503020000020004" pitchFamily="34" charset="-127"/>
              </a:rPr>
              <a:t>모두에서 데스크톱 </a:t>
            </a:r>
            <a:r>
              <a:rPr lang="en-US" altLang="ko-KR" sz="2400" dirty="0">
                <a:ea typeface="Malgun Gothic" panose="020B0503020000020004" pitchFamily="34" charset="-127"/>
              </a:rPr>
              <a:t>/ </a:t>
            </a:r>
            <a:r>
              <a:rPr lang="ko-KR" altLang="en-US" sz="2400" dirty="0">
                <a:ea typeface="Malgun Gothic" panose="020B0503020000020004" pitchFamily="34" charset="-127"/>
              </a:rPr>
              <a:t>애플리케이션 구성이 가능한 유연성을 제공합니다</a:t>
            </a:r>
            <a:r>
              <a:rPr lang="en-US" altLang="ko-KR" sz="2400" dirty="0">
                <a:ea typeface="Malgun Gothic" panose="020B0503020000020004" pitchFamily="34" charset="-127"/>
              </a:rPr>
              <a:t>.</a:t>
            </a:r>
            <a:endParaRPr lang="en-US" sz="2400" dirty="0">
              <a:ea typeface="Malgun Gothic" panose="020B0503020000020004" pitchFamily="34" charset="-127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5B027936-7A3F-F842-929D-5C8A58D6C93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6882496" y="3315562"/>
            <a:ext cx="5120640" cy="410625"/>
          </a:xfrm>
        </p:spPr>
        <p:txBody>
          <a:bodyPr/>
          <a:lstStyle/>
          <a:p>
            <a:r>
              <a:rPr lang="ko-KR" altLang="en-US" sz="2400" b="1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퍼블릭</a:t>
            </a:r>
            <a:r>
              <a:rPr lang="ko-KR" alt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2400" b="1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</a:t>
            </a:r>
            <a:endParaRPr lang="en-US"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48DC6D42-27D4-DA4C-851F-644C6575A9A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7166976" y="3999570"/>
            <a:ext cx="5120640" cy="318144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/>
              <a:t>가변 워크로드</a:t>
            </a:r>
            <a:endParaRPr lang="en-US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/>
              <a:t>사용량에 따라 지불</a:t>
            </a:r>
            <a:endParaRPr lang="en-US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800" b="1" dirty="0"/>
              <a:t>세계 어디서나 서비스 지원</a:t>
            </a:r>
            <a:endParaRPr lang="en-US" sz="1800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C569677-01E0-074D-A7A5-A64069DF4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| </a:t>
            </a:r>
            <a:fld id="{2C8F94F2-79B1-4F8D-B2F0-3428BA660B51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3BC0D6B8-93F9-DC4F-A1F1-685D61C6954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422400" y="3315562"/>
            <a:ext cx="5120640" cy="410625"/>
          </a:xfrm>
        </p:spPr>
        <p:txBody>
          <a:bodyPr/>
          <a:lstStyle/>
          <a:p>
            <a:r>
              <a:rPr 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AHV </a:t>
            </a:r>
            <a:r>
              <a:rPr lang="ko-KR" alt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온 </a:t>
            </a:r>
            <a:r>
              <a:rPr lang="ko-KR" altLang="en-US" sz="2400" b="1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프레미스</a:t>
            </a:r>
            <a:endParaRPr lang="en-US"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48AA245F-A50A-9D44-AF19-5BB859B221BE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en-US" altLang="x-none" sz="3600" dirty="0"/>
              <a:t>AHV </a:t>
            </a:r>
            <a:r>
              <a:rPr lang="ko-KR" altLang="en-US" sz="3600" dirty="0"/>
              <a:t>온 </a:t>
            </a:r>
            <a:r>
              <a:rPr lang="ko-KR" altLang="en-US" sz="3600" dirty="0" err="1"/>
              <a:t>프레미스</a:t>
            </a:r>
            <a:r>
              <a:rPr lang="en-US" altLang="ko-KR" sz="3600" dirty="0"/>
              <a:t>,</a:t>
            </a:r>
            <a:r>
              <a:rPr lang="en-US" altLang="x-none" sz="3600" dirty="0"/>
              <a:t> </a:t>
            </a:r>
            <a:r>
              <a:rPr lang="ko-KR" altLang="en-US" sz="3600" dirty="0" err="1"/>
              <a:t>퍼블릭</a:t>
            </a:r>
            <a:r>
              <a:rPr lang="ko-KR" altLang="en-US" sz="3600" dirty="0"/>
              <a:t> </a:t>
            </a:r>
            <a:r>
              <a:rPr lang="ko-KR" altLang="en-US" sz="3600" dirty="0" err="1"/>
              <a:t>클라우드</a:t>
            </a:r>
            <a:r>
              <a:rPr lang="en-US" altLang="ko-KR" sz="3600" dirty="0"/>
              <a:t>,</a:t>
            </a:r>
            <a:r>
              <a:rPr lang="ko-KR" altLang="en-US" sz="3600" dirty="0"/>
              <a:t> 아니면 둘 다</a:t>
            </a:r>
            <a:r>
              <a:rPr lang="en-US" altLang="ko-KR" sz="3600" dirty="0"/>
              <a:t>?</a:t>
            </a:r>
            <a:endParaRPr lang="en-US" altLang="x-none" sz="3600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61242385-B763-CD46-93AF-FB1B7E004A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3572" y="5675640"/>
            <a:ext cx="2770535" cy="70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639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629">
            <a:extLst>
              <a:ext uri="{FF2B5EF4-FFF2-40B4-BE49-F238E27FC236}">
                <a16:creationId xmlns:a16="http://schemas.microsoft.com/office/drawing/2014/main" xmlns="" id="{79EC7F1B-CAA3-A340-83A9-38947B22EA07}"/>
              </a:ext>
            </a:extLst>
          </p:cNvPr>
          <p:cNvSpPr/>
          <p:nvPr/>
        </p:nvSpPr>
        <p:spPr>
          <a:xfrm>
            <a:off x="4682745" y="1322657"/>
            <a:ext cx="2914109" cy="4312333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160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FB4A363-83F5-DB40-9422-00F611579015}"/>
              </a:ext>
            </a:extLst>
          </p:cNvPr>
          <p:cNvSpPr/>
          <p:nvPr/>
        </p:nvSpPr>
        <p:spPr>
          <a:xfrm>
            <a:off x="5222087" y="4933468"/>
            <a:ext cx="1828800" cy="56195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Launchpad / Dashboard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173F4DF-5F2F-4043-938A-90BE7EBC9039}"/>
              </a:ext>
            </a:extLst>
          </p:cNvPr>
          <p:cNvSpPr/>
          <p:nvPr/>
        </p:nvSpPr>
        <p:spPr>
          <a:xfrm>
            <a:off x="5222087" y="2864432"/>
            <a:ext cx="1828800" cy="56195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Cloud Connector Service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1B32A8B-13EC-8C43-A4A7-32F53184CD19}"/>
              </a:ext>
            </a:extLst>
          </p:cNvPr>
          <p:cNvSpPr/>
          <p:nvPr/>
        </p:nvSpPr>
        <p:spPr>
          <a:xfrm>
            <a:off x="5222087" y="4243790"/>
            <a:ext cx="1828800" cy="56195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Broker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D784129C-1C0E-A643-B843-55D60A3039B2}"/>
              </a:ext>
            </a:extLst>
          </p:cNvPr>
          <p:cNvSpPr/>
          <p:nvPr/>
        </p:nvSpPr>
        <p:spPr>
          <a:xfrm>
            <a:off x="5222087" y="3547727"/>
            <a:ext cx="1828800" cy="56195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Workload Manager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698B1D70-B351-1649-BC25-610C98406DCA}"/>
              </a:ext>
            </a:extLst>
          </p:cNvPr>
          <p:cNvSpPr/>
          <p:nvPr/>
        </p:nvSpPr>
        <p:spPr>
          <a:xfrm>
            <a:off x="5222087" y="2186824"/>
            <a:ext cx="1828800" cy="56195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IaaS Orchestrator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C156F279-6903-F244-85EA-E15DD6E5FC1F}"/>
              </a:ext>
            </a:extLst>
          </p:cNvPr>
          <p:cNvSpPr/>
          <p:nvPr/>
        </p:nvSpPr>
        <p:spPr>
          <a:xfrm>
            <a:off x="5222087" y="1485074"/>
            <a:ext cx="1828800" cy="56195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Identity Management Gateway</a:t>
            </a:r>
          </a:p>
        </p:txBody>
      </p:sp>
      <p:sp>
        <p:nvSpPr>
          <p:cNvPr id="14" name="Shape 629">
            <a:extLst>
              <a:ext uri="{FF2B5EF4-FFF2-40B4-BE49-F238E27FC236}">
                <a16:creationId xmlns:a16="http://schemas.microsoft.com/office/drawing/2014/main" xmlns="" id="{3D2A05C4-4768-B345-8DDF-AD38517ABEDA}"/>
              </a:ext>
            </a:extLst>
          </p:cNvPr>
          <p:cNvSpPr/>
          <p:nvPr/>
        </p:nvSpPr>
        <p:spPr>
          <a:xfrm>
            <a:off x="841564" y="1322657"/>
            <a:ext cx="2914109" cy="3642907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160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sp>
        <p:nvSpPr>
          <p:cNvPr id="15" name="Shape 629">
            <a:extLst>
              <a:ext uri="{FF2B5EF4-FFF2-40B4-BE49-F238E27FC236}">
                <a16:creationId xmlns:a16="http://schemas.microsoft.com/office/drawing/2014/main" xmlns="" id="{8DCAF696-26AD-0444-AFB1-88AC3468F180}"/>
              </a:ext>
            </a:extLst>
          </p:cNvPr>
          <p:cNvSpPr/>
          <p:nvPr/>
        </p:nvSpPr>
        <p:spPr>
          <a:xfrm>
            <a:off x="8608394" y="1322657"/>
            <a:ext cx="2914109" cy="4237672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160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44702136-F09C-CD4E-B744-FEC6A268D4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6106" y="1322657"/>
            <a:ext cx="508531" cy="50853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453B685-1869-1046-A49F-715AB44716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603" y="1566501"/>
            <a:ext cx="591894" cy="3539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CCB119FE-8172-4047-8250-287F86FE91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5505" y="1542962"/>
            <a:ext cx="925041" cy="26733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19463564-B244-464C-A6AF-97A443553CB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6759" y="1296862"/>
            <a:ext cx="520190" cy="566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47113D47-4A17-E641-9EC9-26965487990F}"/>
              </a:ext>
            </a:extLst>
          </p:cNvPr>
          <p:cNvSpPr/>
          <p:nvPr/>
        </p:nvSpPr>
        <p:spPr>
          <a:xfrm>
            <a:off x="4593225" y="956700"/>
            <a:ext cx="25968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Rounded Medium" panose="02000000000000000000" pitchFamily="2" charset="0"/>
                <a:ea typeface="+mn-ea"/>
                <a:cs typeface="Gotham Medium" pitchFamily="2" charset="0"/>
              </a:rPr>
              <a:t>Frame cloud backplane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xmlns="" id="{2AA9F856-7152-AA45-B776-2AE3871AB3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9954" y="1717777"/>
            <a:ext cx="455676" cy="54864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BB936D2D-AFF2-1D45-8BDA-EE8F954E55D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7803" y="1826337"/>
            <a:ext cx="345854" cy="331521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xmlns="" id="{A2EB6AC0-C79C-904B-924E-284E23DE5857}"/>
              </a:ext>
            </a:extLst>
          </p:cNvPr>
          <p:cNvSpPr/>
          <p:nvPr/>
        </p:nvSpPr>
        <p:spPr>
          <a:xfrm>
            <a:off x="9826599" y="2331255"/>
            <a:ext cx="74862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Prism Central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E828EBC4-E1D8-A549-AF31-4169FD56E27B}"/>
              </a:ext>
            </a:extLst>
          </p:cNvPr>
          <p:cNvSpPr/>
          <p:nvPr/>
        </p:nvSpPr>
        <p:spPr>
          <a:xfrm>
            <a:off x="8901224" y="2251729"/>
            <a:ext cx="101901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Cloud Connector Appliance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sp>
        <p:nvSpPr>
          <p:cNvPr id="51" name="Shape 629">
            <a:extLst>
              <a:ext uri="{FF2B5EF4-FFF2-40B4-BE49-F238E27FC236}">
                <a16:creationId xmlns:a16="http://schemas.microsoft.com/office/drawing/2014/main" xmlns="" id="{9F614968-39D3-1B43-92F3-7730D7A041A1}"/>
              </a:ext>
            </a:extLst>
          </p:cNvPr>
          <p:cNvSpPr/>
          <p:nvPr/>
        </p:nvSpPr>
        <p:spPr>
          <a:xfrm>
            <a:off x="8866570" y="1573946"/>
            <a:ext cx="1821360" cy="1377734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Medium" pitchFamily="2" charset="0"/>
              <a:ea typeface="+mn-ea"/>
              <a:cs typeface="Gotham Medium" pitchFamily="2" charset="0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41E62C4A-00FA-E749-A5A4-04B5A142E9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801" y="4747961"/>
            <a:ext cx="345854" cy="331521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34273CE9-8187-2A48-B9E5-28100048879C}"/>
              </a:ext>
            </a:extLst>
          </p:cNvPr>
          <p:cNvSpPr/>
          <p:nvPr/>
        </p:nvSpPr>
        <p:spPr>
          <a:xfrm>
            <a:off x="9666296" y="4630214"/>
            <a:ext cx="101901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Streaming Gateway Appliance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xmlns="" id="{C8E43251-0443-8C47-85C5-31EB9DBAF778}"/>
              </a:ext>
            </a:extLst>
          </p:cNvPr>
          <p:cNvGrpSpPr/>
          <p:nvPr/>
        </p:nvGrpSpPr>
        <p:grpSpPr>
          <a:xfrm>
            <a:off x="1362954" y="3211830"/>
            <a:ext cx="1759116" cy="1235781"/>
            <a:chOff x="1362954" y="4309110"/>
            <a:chExt cx="1759116" cy="1235781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xmlns="" id="{0FB89721-B9B1-AE44-AA1F-E58B2BB82543}"/>
                </a:ext>
              </a:extLst>
            </p:cNvPr>
            <p:cNvSpPr/>
            <p:nvPr/>
          </p:nvSpPr>
          <p:spPr>
            <a:xfrm>
              <a:off x="2078475" y="4403262"/>
              <a:ext cx="975014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E1E1E"/>
                  </a:solidFill>
                  <a:effectLst/>
                  <a:uLnTx/>
                  <a:uFillTx/>
                  <a:latin typeface="Gotham Book" pitchFamily="2" charset="0"/>
                  <a:ea typeface="PT Sans" charset="-52"/>
                  <a:cs typeface="Gotham Book" pitchFamily="2" charset="0"/>
                  <a:sym typeface="Lato"/>
                </a:rPr>
                <a:t>Production Pool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xmlns="" id="{FD4B4ECC-FC2D-4845-A472-B43FD4662804}"/>
                </a:ext>
              </a:extLst>
            </p:cNvPr>
            <p:cNvSpPr/>
            <p:nvPr/>
          </p:nvSpPr>
          <p:spPr>
            <a:xfrm>
              <a:off x="1362954" y="4487901"/>
              <a:ext cx="80182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E1E1E"/>
                  </a:solidFill>
                  <a:effectLst/>
                  <a:uLnTx/>
                  <a:uFillTx/>
                  <a:latin typeface="Gotham Book" pitchFamily="2" charset="0"/>
                  <a:ea typeface="PT Sans" charset="-52"/>
                  <a:cs typeface="Gotham Book" pitchFamily="2" charset="0"/>
                  <a:sym typeface="Lato"/>
                </a:rPr>
                <a:t>Sandbox</a:t>
              </a:r>
            </a:p>
          </p:txBody>
        </p:sp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xmlns="" id="{6C63E980-CD37-DC4E-AE35-E171DE46D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63893" y="4803088"/>
              <a:ext cx="345854" cy="331521"/>
            </a:xfrm>
            <a:prstGeom prst="rect">
              <a:avLst/>
            </a:prstGeom>
          </p:spPr>
        </p:pic>
        <p:sp>
          <p:nvSpPr>
            <p:cNvPr id="71" name="Shape 629">
              <a:extLst>
                <a:ext uri="{FF2B5EF4-FFF2-40B4-BE49-F238E27FC236}">
                  <a16:creationId xmlns:a16="http://schemas.microsoft.com/office/drawing/2014/main" xmlns="" id="{D31C23C1-CDF9-FA4A-ACF3-DEE5FA80A6F4}"/>
                </a:ext>
              </a:extLst>
            </p:cNvPr>
            <p:cNvSpPr/>
            <p:nvPr/>
          </p:nvSpPr>
          <p:spPr>
            <a:xfrm>
              <a:off x="1400220" y="4309110"/>
              <a:ext cx="1721850" cy="1235781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dk2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b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E1E1E"/>
                  </a:solidFill>
                  <a:effectLst/>
                  <a:uLnTx/>
                  <a:uFillTx/>
                  <a:latin typeface="Gotham Medium" pitchFamily="2" charset="0"/>
                  <a:ea typeface="+mn-ea"/>
                  <a:cs typeface="Gotham Medium" pitchFamily="2" charset="0"/>
                </a:rPr>
                <a:t>Frame Account</a:t>
              </a:r>
              <a:endPara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Medium" pitchFamily="2" charset="0"/>
                <a:ea typeface="+mn-ea"/>
                <a:cs typeface="Gotham Medium" pitchFamily="2" charset="0"/>
              </a:endParaRP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xmlns="" id="{1F27D52C-CC38-6B48-96A1-33ABCC99D812}"/>
                </a:ext>
              </a:extLst>
            </p:cNvPr>
            <p:cNvGrpSpPr/>
            <p:nvPr/>
          </p:nvGrpSpPr>
          <p:grpSpPr>
            <a:xfrm>
              <a:off x="2087345" y="4861542"/>
              <a:ext cx="950807" cy="247009"/>
              <a:chOff x="3722664" y="2963414"/>
              <a:chExt cx="950807" cy="247009"/>
            </a:xfrm>
          </p:grpSpPr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xmlns="" id="{BF7DE99F-296E-BC45-A8A6-FC77A4ADD8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69224" y="2963414"/>
                <a:ext cx="257688" cy="247009"/>
              </a:xfrm>
              <a:prstGeom prst="rect">
                <a:avLst/>
              </a:prstGeom>
            </p:spPr>
          </p:pic>
          <p:pic>
            <p:nvPicPr>
              <p:cNvPr id="73" name="Picture 72">
                <a:extLst>
                  <a:ext uri="{FF2B5EF4-FFF2-40B4-BE49-F238E27FC236}">
                    <a16:creationId xmlns:a16="http://schemas.microsoft.com/office/drawing/2014/main" xmlns="" id="{1CE0AE28-D173-CF45-9227-0294B8DD39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15783" y="2963414"/>
                <a:ext cx="257688" cy="247009"/>
              </a:xfrm>
              <a:prstGeom prst="rect">
                <a:avLst/>
              </a:prstGeom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xmlns="" id="{FD6551AA-A773-BB43-BC81-30BD7D310A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22664" y="2963414"/>
                <a:ext cx="257688" cy="247009"/>
              </a:xfrm>
              <a:prstGeom prst="rect">
                <a:avLst/>
              </a:prstGeom>
            </p:spPr>
          </p:pic>
        </p:grp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xmlns="" id="{A41509BD-29EF-F342-9D28-EBF9A9F0372E}"/>
              </a:ext>
            </a:extLst>
          </p:cNvPr>
          <p:cNvGrpSpPr/>
          <p:nvPr/>
        </p:nvGrpSpPr>
        <p:grpSpPr>
          <a:xfrm>
            <a:off x="9593403" y="3210812"/>
            <a:ext cx="1759116" cy="1235781"/>
            <a:chOff x="1362954" y="4309110"/>
            <a:chExt cx="1759116" cy="1235781"/>
          </a:xfrm>
        </p:grpSpPr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xmlns="" id="{11424CAB-0438-4C47-A053-E535D7118D35}"/>
                </a:ext>
              </a:extLst>
            </p:cNvPr>
            <p:cNvSpPr/>
            <p:nvPr/>
          </p:nvSpPr>
          <p:spPr>
            <a:xfrm>
              <a:off x="2078475" y="4403262"/>
              <a:ext cx="975014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E1E1E"/>
                  </a:solidFill>
                  <a:effectLst/>
                  <a:uLnTx/>
                  <a:uFillTx/>
                  <a:latin typeface="Gotham Book" pitchFamily="2" charset="0"/>
                  <a:ea typeface="PT Sans" charset="-52"/>
                  <a:cs typeface="Gotham Book" pitchFamily="2" charset="0"/>
                  <a:sym typeface="Lato"/>
                </a:rPr>
                <a:t>Production Pool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xmlns="" id="{EBE4F6E1-A44E-B041-A7D8-B82BFDC11707}"/>
                </a:ext>
              </a:extLst>
            </p:cNvPr>
            <p:cNvSpPr/>
            <p:nvPr/>
          </p:nvSpPr>
          <p:spPr>
            <a:xfrm>
              <a:off x="1362954" y="4487901"/>
              <a:ext cx="801823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E1E1E"/>
                  </a:solidFill>
                  <a:effectLst/>
                  <a:uLnTx/>
                  <a:uFillTx/>
                  <a:latin typeface="Gotham Book" pitchFamily="2" charset="0"/>
                  <a:ea typeface="PT Sans" charset="-52"/>
                  <a:cs typeface="Gotham Book" pitchFamily="2" charset="0"/>
                  <a:sym typeface="Lato"/>
                </a:rPr>
                <a:t>Sandbox</a:t>
              </a:r>
            </a:p>
          </p:txBody>
        </p:sp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xmlns="" id="{D61CC03D-7547-0043-957B-4DF2D343B54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63893" y="4803088"/>
              <a:ext cx="345854" cy="331521"/>
            </a:xfrm>
            <a:prstGeom prst="rect">
              <a:avLst/>
            </a:prstGeom>
          </p:spPr>
        </p:pic>
        <p:sp>
          <p:nvSpPr>
            <p:cNvPr id="81" name="Shape 629">
              <a:extLst>
                <a:ext uri="{FF2B5EF4-FFF2-40B4-BE49-F238E27FC236}">
                  <a16:creationId xmlns:a16="http://schemas.microsoft.com/office/drawing/2014/main" xmlns="" id="{15E5D402-4820-E54F-AC01-5BD1A6ABDF80}"/>
                </a:ext>
              </a:extLst>
            </p:cNvPr>
            <p:cNvSpPr/>
            <p:nvPr/>
          </p:nvSpPr>
          <p:spPr>
            <a:xfrm>
              <a:off x="1400220" y="4309110"/>
              <a:ext cx="1721850" cy="1235781"/>
            </a:xfrm>
            <a:prstGeom prst="roundRect">
              <a:avLst>
                <a:gd name="adj" fmla="val 0"/>
              </a:avLst>
            </a:prstGeom>
            <a:noFill/>
            <a:ln w="9525" cap="flat" cmpd="sng">
              <a:solidFill>
                <a:schemeClr val="dk2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b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1E1E1E"/>
                  </a:solidFill>
                  <a:effectLst/>
                  <a:uLnTx/>
                  <a:uFillTx/>
                  <a:latin typeface="Gotham Medium" pitchFamily="2" charset="0"/>
                  <a:ea typeface="+mn-ea"/>
                  <a:cs typeface="Gotham Medium" pitchFamily="2" charset="0"/>
                </a:rPr>
                <a:t>Frame Account</a:t>
              </a:r>
              <a:endParaRPr kumimoji="0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Medium" pitchFamily="2" charset="0"/>
                <a:ea typeface="+mn-ea"/>
                <a:cs typeface="Gotham Medium" pitchFamily="2" charset="0"/>
              </a:endParaRPr>
            </a:p>
          </p:txBody>
        </p: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xmlns="" id="{F9AF0403-4648-FF40-B6C9-36498C261D6C}"/>
                </a:ext>
              </a:extLst>
            </p:cNvPr>
            <p:cNvGrpSpPr/>
            <p:nvPr/>
          </p:nvGrpSpPr>
          <p:grpSpPr>
            <a:xfrm>
              <a:off x="2087345" y="4861542"/>
              <a:ext cx="950807" cy="247009"/>
              <a:chOff x="3722664" y="2963414"/>
              <a:chExt cx="950807" cy="247009"/>
            </a:xfrm>
          </p:grpSpPr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xmlns="" id="{6E484298-54F5-2B40-B350-C002A384FB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069224" y="2963414"/>
                <a:ext cx="257688" cy="247009"/>
              </a:xfrm>
              <a:prstGeom prst="rect">
                <a:avLst/>
              </a:prstGeom>
            </p:spPr>
          </p:pic>
          <p:pic>
            <p:nvPicPr>
              <p:cNvPr id="84" name="Picture 83">
                <a:extLst>
                  <a:ext uri="{FF2B5EF4-FFF2-40B4-BE49-F238E27FC236}">
                    <a16:creationId xmlns:a16="http://schemas.microsoft.com/office/drawing/2014/main" xmlns="" id="{ED56C966-6EC5-2242-A096-E4A28F1192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415783" y="2963414"/>
                <a:ext cx="257688" cy="247009"/>
              </a:xfrm>
              <a:prstGeom prst="rect">
                <a:avLst/>
              </a:prstGeom>
            </p:spPr>
          </p:pic>
          <p:pic>
            <p:nvPicPr>
              <p:cNvPr id="85" name="Picture 84">
                <a:extLst>
                  <a:ext uri="{FF2B5EF4-FFF2-40B4-BE49-F238E27FC236}">
                    <a16:creationId xmlns:a16="http://schemas.microsoft.com/office/drawing/2014/main" xmlns="" id="{D29534F0-C78C-4442-BD89-6FB2CC5F5A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722664" y="2963414"/>
                <a:ext cx="257688" cy="247009"/>
              </a:xfrm>
              <a:prstGeom prst="rect">
                <a:avLst/>
              </a:prstGeom>
            </p:spPr>
          </p:pic>
        </p:grpSp>
      </p:grpSp>
      <p:sp>
        <p:nvSpPr>
          <p:cNvPr id="88" name="Rectangle 87">
            <a:extLst>
              <a:ext uri="{FF2B5EF4-FFF2-40B4-BE49-F238E27FC236}">
                <a16:creationId xmlns:a16="http://schemas.microsoft.com/office/drawing/2014/main" xmlns="" id="{380FD9BF-87F3-7A47-99CD-66D066DCE02C}"/>
              </a:ext>
            </a:extLst>
          </p:cNvPr>
          <p:cNvSpPr/>
          <p:nvPr/>
        </p:nvSpPr>
        <p:spPr>
          <a:xfrm>
            <a:off x="748489" y="956700"/>
            <a:ext cx="1460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Rounded Medium" panose="02000000000000000000" pitchFamily="2" charset="0"/>
                <a:ea typeface="+mn-ea"/>
                <a:cs typeface="Gotham Medium" pitchFamily="2" charset="0"/>
              </a:rPr>
              <a:t>Public cloud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xmlns="" id="{C02BC4BD-5A1D-1B41-A454-97ED748B8E12}"/>
              </a:ext>
            </a:extLst>
          </p:cNvPr>
          <p:cNvSpPr/>
          <p:nvPr/>
        </p:nvSpPr>
        <p:spPr>
          <a:xfrm>
            <a:off x="8510434" y="956700"/>
            <a:ext cx="154484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Rounded Medium" panose="02000000000000000000" pitchFamily="2" charset="0"/>
                <a:ea typeface="+mn-ea"/>
                <a:cs typeface="Gotham Medium" pitchFamily="2" charset="0"/>
              </a:rPr>
              <a:t>Private cloud</a:t>
            </a: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xmlns="" id="{557A5DDD-AF81-0B46-AF6A-C314AE97726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5378" y="1462509"/>
            <a:ext cx="822960" cy="214122"/>
          </a:xfrm>
          <a:prstGeom prst="rect">
            <a:avLst/>
          </a:prstGeom>
        </p:spPr>
      </p:pic>
      <p:sp>
        <p:nvSpPr>
          <p:cNvPr id="94" name="Rectangle 93">
            <a:extLst>
              <a:ext uri="{FF2B5EF4-FFF2-40B4-BE49-F238E27FC236}">
                <a16:creationId xmlns:a16="http://schemas.microsoft.com/office/drawing/2014/main" xmlns="" id="{C61469A2-FBDD-7F47-877C-0D8CBD3C05DD}"/>
              </a:ext>
            </a:extLst>
          </p:cNvPr>
          <p:cNvSpPr/>
          <p:nvPr/>
        </p:nvSpPr>
        <p:spPr>
          <a:xfrm>
            <a:off x="1347179" y="2186824"/>
            <a:ext cx="1828800" cy="56195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IaaS API Gateway</a:t>
            </a:r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xmlns="" id="{3293C10A-F5CD-FB46-9083-DBE278237F31}"/>
              </a:ext>
            </a:extLst>
          </p:cNvPr>
          <p:cNvCxnSpPr>
            <a:stCxn id="12" idx="1"/>
            <a:endCxn id="94" idx="3"/>
          </p:cNvCxnSpPr>
          <p:nvPr/>
        </p:nvCxnSpPr>
        <p:spPr>
          <a:xfrm flipH="1">
            <a:off x="3175979" y="2467799"/>
            <a:ext cx="204610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urved Connector 100">
            <a:extLst>
              <a:ext uri="{FF2B5EF4-FFF2-40B4-BE49-F238E27FC236}">
                <a16:creationId xmlns:a16="http://schemas.microsoft.com/office/drawing/2014/main" xmlns="" id="{AA3E88CF-7768-7F4A-94E6-4587C1976B59}"/>
              </a:ext>
            </a:extLst>
          </p:cNvPr>
          <p:cNvCxnSpPr>
            <a:stCxn id="48" idx="1"/>
            <a:endCxn id="9" idx="3"/>
          </p:cNvCxnSpPr>
          <p:nvPr/>
        </p:nvCxnSpPr>
        <p:spPr>
          <a:xfrm rot="10800000" flipV="1">
            <a:off x="7050887" y="1992097"/>
            <a:ext cx="2186916" cy="1153309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xmlns="" id="{7C3179E9-3B92-8042-801D-D926C18C9055}"/>
              </a:ext>
            </a:extLst>
          </p:cNvPr>
          <p:cNvCxnSpPr>
            <a:cxnSpLocks/>
            <a:stCxn id="11" idx="1"/>
            <a:endCxn id="71" idx="3"/>
          </p:cNvCxnSpPr>
          <p:nvPr/>
        </p:nvCxnSpPr>
        <p:spPr>
          <a:xfrm flipH="1">
            <a:off x="3122070" y="3828702"/>
            <a:ext cx="2100017" cy="1019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xmlns="" id="{7AC85533-5DA1-8C4D-B6E3-5F36AAF01068}"/>
              </a:ext>
            </a:extLst>
          </p:cNvPr>
          <p:cNvCxnSpPr>
            <a:cxnSpLocks/>
            <a:stCxn id="60" idx="1"/>
            <a:endCxn id="11" idx="3"/>
          </p:cNvCxnSpPr>
          <p:nvPr/>
        </p:nvCxnSpPr>
        <p:spPr>
          <a:xfrm flipH="1" flipV="1">
            <a:off x="7050887" y="3828702"/>
            <a:ext cx="1890353" cy="6472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urved Connector 107">
            <a:extLst>
              <a:ext uri="{FF2B5EF4-FFF2-40B4-BE49-F238E27FC236}">
                <a16:creationId xmlns:a16="http://schemas.microsoft.com/office/drawing/2014/main" xmlns="" id="{FA287A32-357E-DB4A-BA67-44E3BD2FCD53}"/>
              </a:ext>
            </a:extLst>
          </p:cNvPr>
          <p:cNvCxnSpPr>
            <a:cxnSpLocks/>
            <a:stCxn id="136" idx="3"/>
            <a:endCxn id="8" idx="1"/>
          </p:cNvCxnSpPr>
          <p:nvPr/>
        </p:nvCxnSpPr>
        <p:spPr>
          <a:xfrm flipV="1">
            <a:off x="2697515" y="5214443"/>
            <a:ext cx="2524572" cy="297396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tangle 112">
            <a:extLst>
              <a:ext uri="{FF2B5EF4-FFF2-40B4-BE49-F238E27FC236}">
                <a16:creationId xmlns:a16="http://schemas.microsoft.com/office/drawing/2014/main" xmlns="" id="{FECC2B21-DC84-9C45-A009-906F2731CF20}"/>
              </a:ext>
            </a:extLst>
          </p:cNvPr>
          <p:cNvSpPr/>
          <p:nvPr/>
        </p:nvSpPr>
        <p:spPr>
          <a:xfrm>
            <a:off x="1807602" y="5825086"/>
            <a:ext cx="824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Rounded Medium" panose="02000000000000000000" pitchFamily="2" charset="0"/>
                <a:ea typeface="+mn-ea"/>
                <a:cs typeface="Gotham Medium" pitchFamily="2" charset="0"/>
              </a:rPr>
              <a:t>Users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xmlns="" id="{F8946DEE-CD3E-2D49-A72D-88777200075F}"/>
              </a:ext>
            </a:extLst>
          </p:cNvPr>
          <p:cNvSpPr/>
          <p:nvPr/>
        </p:nvSpPr>
        <p:spPr>
          <a:xfrm>
            <a:off x="9095970" y="5777983"/>
            <a:ext cx="824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Rounded Medium" panose="02000000000000000000" pitchFamily="2" charset="0"/>
                <a:ea typeface="+mn-ea"/>
                <a:cs typeface="Gotham Medium" pitchFamily="2" charset="0"/>
              </a:rPr>
              <a:t>Users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cxnSp>
        <p:nvCxnSpPr>
          <p:cNvPr id="121" name="Curved Connector 120">
            <a:extLst>
              <a:ext uri="{FF2B5EF4-FFF2-40B4-BE49-F238E27FC236}">
                <a16:creationId xmlns:a16="http://schemas.microsoft.com/office/drawing/2014/main" xmlns="" id="{79C987A1-8703-A64D-AA39-CC4F0158A8CD}"/>
              </a:ext>
            </a:extLst>
          </p:cNvPr>
          <p:cNvCxnSpPr>
            <a:cxnSpLocks/>
            <a:stCxn id="135" idx="0"/>
            <a:endCxn id="85" idx="2"/>
          </p:cNvCxnSpPr>
          <p:nvPr/>
        </p:nvCxnSpPr>
        <p:spPr>
          <a:xfrm rot="5400000" flipH="1" flipV="1">
            <a:off x="9382363" y="3791295"/>
            <a:ext cx="845316" cy="128323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urved Connector 124">
            <a:extLst>
              <a:ext uri="{FF2B5EF4-FFF2-40B4-BE49-F238E27FC236}">
                <a16:creationId xmlns:a16="http://schemas.microsoft.com/office/drawing/2014/main" xmlns="" id="{EBFEB571-83C2-2B4B-9AF2-0B48E6F03F24}"/>
              </a:ext>
            </a:extLst>
          </p:cNvPr>
          <p:cNvCxnSpPr>
            <a:cxnSpLocks/>
            <a:stCxn id="53" idx="0"/>
            <a:endCxn id="83" idx="2"/>
          </p:cNvCxnSpPr>
          <p:nvPr/>
        </p:nvCxnSpPr>
        <p:spPr>
          <a:xfrm rot="16200000" flipV="1">
            <a:off x="10432109" y="4371342"/>
            <a:ext cx="737708" cy="15530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Curved Connector 127">
            <a:extLst>
              <a:ext uri="{FF2B5EF4-FFF2-40B4-BE49-F238E27FC236}">
                <a16:creationId xmlns:a16="http://schemas.microsoft.com/office/drawing/2014/main" xmlns="" id="{B1308E10-A078-624E-9F38-F9EA4697245B}"/>
              </a:ext>
            </a:extLst>
          </p:cNvPr>
          <p:cNvCxnSpPr>
            <a:cxnSpLocks/>
            <a:stCxn id="139" idx="0"/>
            <a:endCxn id="53" idx="2"/>
          </p:cNvCxnSpPr>
          <p:nvPr/>
        </p:nvCxnSpPr>
        <p:spPr>
          <a:xfrm rot="16200000" flipV="1">
            <a:off x="10525134" y="5363077"/>
            <a:ext cx="569517" cy="2327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urved Connector 130">
            <a:extLst>
              <a:ext uri="{FF2B5EF4-FFF2-40B4-BE49-F238E27FC236}">
                <a16:creationId xmlns:a16="http://schemas.microsoft.com/office/drawing/2014/main" xmlns="" id="{5D4B55BE-C224-D249-B9CB-C177AF57D202}"/>
              </a:ext>
            </a:extLst>
          </p:cNvPr>
          <p:cNvCxnSpPr>
            <a:cxnSpLocks/>
            <a:stCxn id="136" idx="0"/>
            <a:endCxn id="74" idx="2"/>
          </p:cNvCxnSpPr>
          <p:nvPr/>
        </p:nvCxnSpPr>
        <p:spPr>
          <a:xfrm rot="16200000" flipV="1">
            <a:off x="1604337" y="4623123"/>
            <a:ext cx="1226248" cy="2543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5" name="Picture 134">
            <a:extLst>
              <a:ext uri="{FF2B5EF4-FFF2-40B4-BE49-F238E27FC236}">
                <a16:creationId xmlns:a16="http://schemas.microsoft.com/office/drawing/2014/main" xmlns="" id="{A95790C5-5CA9-A149-B738-E8CD9EF97AB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4622" y="4855569"/>
            <a:ext cx="957566" cy="548640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xmlns="" id="{E228692C-E316-3C4C-88DC-0E9D04A5D2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9949" y="5237519"/>
            <a:ext cx="957566" cy="548640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xmlns="" id="{80037C1B-C5EA-0D45-841D-50982F08FC8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2272" y="5648999"/>
            <a:ext cx="957566" cy="54864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1F86A0E0-A6C6-AE43-8589-77168F4DEA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1240" y="3669413"/>
            <a:ext cx="345854" cy="331521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6E8C7519-8912-8D42-B496-AB8CAF35181D}"/>
              </a:ext>
            </a:extLst>
          </p:cNvPr>
          <p:cNvSpPr/>
          <p:nvPr/>
        </p:nvSpPr>
        <p:spPr>
          <a:xfrm>
            <a:off x="8604661" y="4094805"/>
            <a:ext cx="101901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+mn-ea"/>
                <a:cs typeface="Gotham Book" pitchFamily="2" charset="0"/>
                <a:sym typeface="Lato"/>
              </a:rPr>
              <a:t>Workload CCA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xmlns="" id="{125F97CB-0593-FB40-BF43-D35522C692A4}"/>
              </a:ext>
            </a:extLst>
          </p:cNvPr>
          <p:cNvCxnSpPr>
            <a:cxnSpLocks/>
            <a:stCxn id="81" idx="1"/>
            <a:endCxn id="60" idx="3"/>
          </p:cNvCxnSpPr>
          <p:nvPr/>
        </p:nvCxnSpPr>
        <p:spPr>
          <a:xfrm flipH="1">
            <a:off x="9287094" y="3828703"/>
            <a:ext cx="343575" cy="6471"/>
          </a:xfrm>
          <a:prstGeom prst="straightConnector1">
            <a:avLst/>
          </a:prstGeom>
          <a:ln w="3810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xmlns="" id="{59E38D85-3876-5249-9BB8-1E6DDD9B3055}"/>
              </a:ext>
            </a:extLst>
          </p:cNvPr>
          <p:cNvCxnSpPr>
            <a:cxnSpLocks/>
            <a:stCxn id="47" idx="1"/>
            <a:endCxn id="48" idx="3"/>
          </p:cNvCxnSpPr>
          <p:nvPr/>
        </p:nvCxnSpPr>
        <p:spPr>
          <a:xfrm flipH="1">
            <a:off x="9583657" y="1992097"/>
            <a:ext cx="376297" cy="1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itle 1">
            <a:extLst>
              <a:ext uri="{FF2B5EF4-FFF2-40B4-BE49-F238E27FC236}">
                <a16:creationId xmlns:a16="http://schemas.microsoft.com/office/drawing/2014/main" xmlns="" id="{410024E2-F131-0A40-BED9-2DE03146B5AD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en-US" altLang="x-none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Frame Platform </a:t>
            </a:r>
            <a:r>
              <a:rPr lang="ko-KR" altLang="en-US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아키텍처</a:t>
            </a:r>
            <a:endParaRPr lang="en-US" altLang="x-none" sz="3600" dirty="0"/>
          </a:p>
        </p:txBody>
      </p:sp>
      <p:pic>
        <p:nvPicPr>
          <p:cNvPr id="66" name="Google Shape;3174;p231">
            <a:extLst>
              <a:ext uri="{FF2B5EF4-FFF2-40B4-BE49-F238E27FC236}">
                <a16:creationId xmlns:a16="http://schemas.microsoft.com/office/drawing/2014/main" xmlns="" id="{9F6C61AE-DE21-F540-9C66-43120138BE17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802689" y="1495827"/>
            <a:ext cx="910152" cy="5537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75366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8A2EC13-6D61-6440-A366-27934C55FF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4D4D4E"/>
                </a:solidFill>
                <a:effectLst/>
                <a:uLnTx/>
                <a:uFillTx/>
                <a:latin typeface="Gotham Light"/>
                <a:ea typeface="+mn-ea"/>
                <a:cs typeface="+mn-cs"/>
              </a:rPr>
              <a:t>| </a:t>
            </a:r>
            <a:fld id="{2C8F94F2-79B1-4F8D-B2F0-3428BA660B51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4D4D4E"/>
                </a:solidFill>
                <a:effectLst/>
                <a:uLnTx/>
                <a:uFillTx/>
                <a:latin typeface="Gotham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4D4D4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D46FE58-607D-CD45-9A6A-9E377C462B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1698" y="2750297"/>
            <a:ext cx="1236573" cy="971332"/>
          </a:xfrm>
          <a:prstGeom prst="rect">
            <a:avLst/>
          </a:prstGeom>
        </p:spPr>
      </p:pic>
      <p:sp>
        <p:nvSpPr>
          <p:cNvPr id="44" name="Shape 629">
            <a:extLst>
              <a:ext uri="{FF2B5EF4-FFF2-40B4-BE49-F238E27FC236}">
                <a16:creationId xmlns:a16="http://schemas.microsoft.com/office/drawing/2014/main" xmlns="" id="{A4E63253-C1A8-4C40-A421-67B8261C7967}"/>
              </a:ext>
            </a:extLst>
          </p:cNvPr>
          <p:cNvSpPr/>
          <p:nvPr/>
        </p:nvSpPr>
        <p:spPr>
          <a:xfrm>
            <a:off x="2205938" y="1267678"/>
            <a:ext cx="7780124" cy="4322643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9710" tIns="109710" rIns="109710" bIns="109710" anchor="ctr" anchorCtr="0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92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sp>
        <p:nvSpPr>
          <p:cNvPr id="45" name="Shape 647">
            <a:extLst>
              <a:ext uri="{FF2B5EF4-FFF2-40B4-BE49-F238E27FC236}">
                <a16:creationId xmlns:a16="http://schemas.microsoft.com/office/drawing/2014/main" xmlns="" id="{B8D34DA6-22DF-EA4C-9A82-20B63B07C281}"/>
              </a:ext>
            </a:extLst>
          </p:cNvPr>
          <p:cNvSpPr/>
          <p:nvPr/>
        </p:nvSpPr>
        <p:spPr>
          <a:xfrm>
            <a:off x="4869712" y="4429819"/>
            <a:ext cx="1111680" cy="351360"/>
          </a:xfrm>
          <a:prstGeom prst="rect">
            <a:avLst/>
          </a:prstGeom>
          <a:noFill/>
          <a:ln>
            <a:noFill/>
          </a:ln>
        </p:spPr>
        <p:txBody>
          <a:bodyPr lIns="109710" tIns="54840" rIns="109710" bIns="54840" anchor="t" anchorCtr="0">
            <a:no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Medium" pitchFamily="2" charset="0"/>
                <a:ea typeface="PT Sans" charset="-52"/>
                <a:cs typeface="Gotham Medium" pitchFamily="2" charset="0"/>
                <a:sym typeface="Lato"/>
              </a:rPr>
              <a:t>VM type A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966C610D-1B1E-4946-B41D-B7DE89E23F22}"/>
              </a:ext>
            </a:extLst>
          </p:cNvPr>
          <p:cNvGrpSpPr/>
          <p:nvPr/>
        </p:nvGrpSpPr>
        <p:grpSpPr>
          <a:xfrm>
            <a:off x="4670832" y="3044002"/>
            <a:ext cx="1446980" cy="1340586"/>
            <a:chOff x="5826093" y="4099609"/>
            <a:chExt cx="1446980" cy="1340586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xmlns="" id="{1D64973C-11CF-E64B-A1B4-0B88FDA4DB5A}"/>
                </a:ext>
              </a:extLst>
            </p:cNvPr>
            <p:cNvGrpSpPr/>
            <p:nvPr/>
          </p:nvGrpSpPr>
          <p:grpSpPr>
            <a:xfrm>
              <a:off x="5826093" y="4099609"/>
              <a:ext cx="1446980" cy="381275"/>
              <a:chOff x="11750546" y="2076685"/>
              <a:chExt cx="1446980" cy="381275"/>
            </a:xfrm>
          </p:grpSpPr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xmlns="" id="{6B87F7B9-9F0A-884F-9ADB-B96E27DF2A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5054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xmlns="" id="{B4DC6159-8078-0643-9060-CD92CFD402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7515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xmlns="" id="{5AA44C55-E999-3A44-9F6F-FB7F299EB0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799766" y="2076685"/>
                <a:ext cx="397760" cy="381275"/>
              </a:xfrm>
              <a:prstGeom prst="rect">
                <a:avLst/>
              </a:prstGeom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xmlns="" id="{32E1D969-D5A5-5145-AA90-82880C40E312}"/>
                </a:ext>
              </a:extLst>
            </p:cNvPr>
            <p:cNvGrpSpPr/>
            <p:nvPr/>
          </p:nvGrpSpPr>
          <p:grpSpPr>
            <a:xfrm>
              <a:off x="5826093" y="4579264"/>
              <a:ext cx="1446980" cy="381275"/>
              <a:chOff x="11750546" y="2076685"/>
              <a:chExt cx="1446980" cy="381275"/>
            </a:xfrm>
          </p:grpSpPr>
          <p:pic>
            <p:nvPicPr>
              <p:cNvPr id="71" name="Picture 70">
                <a:extLst>
                  <a:ext uri="{FF2B5EF4-FFF2-40B4-BE49-F238E27FC236}">
                    <a16:creationId xmlns:a16="http://schemas.microsoft.com/office/drawing/2014/main" xmlns="" id="{B9A50F57-CE48-EA48-899F-DFF52CF7ED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5054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xmlns="" id="{31301953-5065-BC46-A08D-33823E8A96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7515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73" name="Picture 72">
                <a:extLst>
                  <a:ext uri="{FF2B5EF4-FFF2-40B4-BE49-F238E27FC236}">
                    <a16:creationId xmlns:a16="http://schemas.microsoft.com/office/drawing/2014/main" xmlns="" id="{F594E069-00D9-5447-B53D-A70A27A751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799766" y="2076685"/>
                <a:ext cx="397760" cy="381275"/>
              </a:xfrm>
              <a:prstGeom prst="rect">
                <a:avLst/>
              </a:prstGeom>
            </p:spPr>
          </p:pic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xmlns="" id="{814262DB-B556-2544-8FBB-BFDFAD4136E4}"/>
                </a:ext>
              </a:extLst>
            </p:cNvPr>
            <p:cNvGrpSpPr/>
            <p:nvPr/>
          </p:nvGrpSpPr>
          <p:grpSpPr>
            <a:xfrm>
              <a:off x="5826093" y="5058920"/>
              <a:ext cx="1446980" cy="381275"/>
              <a:chOff x="11750546" y="2076685"/>
              <a:chExt cx="1446980" cy="381275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xmlns="" id="{7A8A63CD-93E8-1B4F-85FB-6E5E0F0A73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75054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69" name="Picture 68">
                <a:extLst>
                  <a:ext uri="{FF2B5EF4-FFF2-40B4-BE49-F238E27FC236}">
                    <a16:creationId xmlns:a16="http://schemas.microsoft.com/office/drawing/2014/main" xmlns="" id="{AF615FFC-0BF4-4D40-AD65-139220533F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275156" y="2076685"/>
                <a:ext cx="397760" cy="381275"/>
              </a:xfrm>
              <a:prstGeom prst="rect">
                <a:avLst/>
              </a:prstGeom>
            </p:spPr>
          </p:pic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xmlns="" id="{36C704B1-530D-BF4B-A5A6-881F071ECA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799766" y="2076685"/>
                <a:ext cx="397760" cy="381275"/>
              </a:xfrm>
              <a:prstGeom prst="rect">
                <a:avLst/>
              </a:prstGeom>
            </p:spPr>
          </p:pic>
        </p:grpSp>
      </p:grpSp>
      <p:pic>
        <p:nvPicPr>
          <p:cNvPr id="77" name="Picture 76">
            <a:extLst>
              <a:ext uri="{FF2B5EF4-FFF2-40B4-BE49-F238E27FC236}">
                <a16:creationId xmlns:a16="http://schemas.microsoft.com/office/drawing/2014/main" xmlns="" id="{1A22D968-F10F-4D4F-B6E6-9AD989D596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0027" y="2182109"/>
            <a:ext cx="745715" cy="714810"/>
          </a:xfrm>
          <a:prstGeom prst="rect">
            <a:avLst/>
          </a:prstGeom>
        </p:spPr>
      </p:pic>
      <p:sp>
        <p:nvSpPr>
          <p:cNvPr id="78" name="Shape 597">
            <a:extLst>
              <a:ext uri="{FF2B5EF4-FFF2-40B4-BE49-F238E27FC236}">
                <a16:creationId xmlns:a16="http://schemas.microsoft.com/office/drawing/2014/main" xmlns="" id="{771FFB3E-0A2B-9242-91B8-24FE57091509}"/>
              </a:ext>
            </a:extLst>
          </p:cNvPr>
          <p:cNvSpPr/>
          <p:nvPr/>
        </p:nvSpPr>
        <p:spPr>
          <a:xfrm>
            <a:off x="2017405" y="1554992"/>
            <a:ext cx="2730960" cy="609120"/>
          </a:xfrm>
          <a:prstGeom prst="rect">
            <a:avLst/>
          </a:prstGeom>
          <a:noFill/>
          <a:ln>
            <a:noFill/>
          </a:ln>
        </p:spPr>
        <p:txBody>
          <a:bodyPr lIns="109710" tIns="54840" rIns="109710" bIns="54840" anchor="t" anchorCtr="0">
            <a:no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PT Sans" charset="-52"/>
                <a:cs typeface="Gotham Book" pitchFamily="2" charset="0"/>
                <a:sym typeface="Lato"/>
              </a:rPr>
              <a:t>“Sandbox”</a:t>
            </a:r>
          </a:p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PT Sans" charset="-52"/>
                <a:cs typeface="Gotham Book" pitchFamily="2" charset="0"/>
                <a:sym typeface="Lato"/>
              </a:rPr>
              <a:t>(Gold Master)</a:t>
            </a:r>
          </a:p>
        </p:txBody>
      </p:sp>
      <p:sp>
        <p:nvSpPr>
          <p:cNvPr id="79" name="Shape 600">
            <a:extLst>
              <a:ext uri="{FF2B5EF4-FFF2-40B4-BE49-F238E27FC236}">
                <a16:creationId xmlns:a16="http://schemas.microsoft.com/office/drawing/2014/main" xmlns="" id="{FCC6477B-6A18-CA43-9D81-F3B42AE2FD13}"/>
              </a:ext>
            </a:extLst>
          </p:cNvPr>
          <p:cNvSpPr/>
          <p:nvPr/>
        </p:nvSpPr>
        <p:spPr>
          <a:xfrm>
            <a:off x="3735226" y="1556677"/>
            <a:ext cx="3282480" cy="527933"/>
          </a:xfrm>
          <a:prstGeom prst="rect">
            <a:avLst/>
          </a:prstGeom>
          <a:noFill/>
          <a:ln>
            <a:noFill/>
          </a:ln>
        </p:spPr>
        <p:txBody>
          <a:bodyPr lIns="109710" tIns="54840" rIns="109710" bIns="54840" anchor="t" anchorCtr="0">
            <a:noAutofit/>
          </a:bodyPr>
          <a:lstStyle/>
          <a:p>
            <a:pPr marL="0" marR="0" lvl="0" indent="0" algn="ctr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PT Sans" charset="-52"/>
                <a:cs typeface="Gotham Book" pitchFamily="2" charset="0"/>
                <a:sym typeface="Lato"/>
              </a:rPr>
              <a:t>“Production” Pool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PT Sans" charset="-52"/>
                <a:cs typeface="Gotham Book" pitchFamily="2" charset="0"/>
                <a:sym typeface="Lato"/>
              </a:rPr>
            </a:b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Book" pitchFamily="2" charset="0"/>
              <a:ea typeface="PT Sans" charset="-52"/>
              <a:cs typeface="Gotham Book" pitchFamily="2" charset="0"/>
              <a:sym typeface="Lato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xmlns="" id="{CBCAAD0D-5B7C-1B49-89BC-7B32AB9B0190}"/>
              </a:ext>
            </a:extLst>
          </p:cNvPr>
          <p:cNvSpPr/>
          <p:nvPr/>
        </p:nvSpPr>
        <p:spPr>
          <a:xfrm>
            <a:off x="4847621" y="1868627"/>
            <a:ext cx="13679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3433"/>
                </a:solidFill>
                <a:effectLst/>
                <a:uLnTx/>
                <a:uFillTx/>
                <a:latin typeface="Gotham Book" pitchFamily="2" charset="0"/>
                <a:ea typeface="PT Sans" charset="-52"/>
                <a:cs typeface="Gotham Book" pitchFamily="2" charset="0"/>
                <a:sym typeface="Lato"/>
              </a:rPr>
              <a:t>- Min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3433"/>
                </a:solidFill>
                <a:effectLst/>
                <a:uLnTx/>
                <a:uFillTx/>
                <a:latin typeface="Gotham Book" pitchFamily="2" charset="0"/>
                <a:ea typeface="PT Sans" charset="-52"/>
                <a:cs typeface="Gotham Book" pitchFamily="2" charset="0"/>
                <a:sym typeface="Lato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3433"/>
                </a:solidFill>
                <a:effectLst/>
                <a:uLnTx/>
                <a:uFillTx/>
                <a:latin typeface="Gotham Book" pitchFamily="2" charset="0"/>
                <a:ea typeface="PT Sans" charset="-52"/>
                <a:cs typeface="Gotham Book" pitchFamily="2" charset="0"/>
                <a:sym typeface="Lato"/>
              </a:rPr>
              <a:t>- Max</a:t>
            </a:r>
          </a:p>
          <a:p>
            <a:pPr marL="0" marR="0" lvl="0" indent="0" algn="l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3433"/>
                </a:solidFill>
                <a:effectLst/>
                <a:uLnTx/>
                <a:uFillTx/>
                <a:latin typeface="Gotham Book" pitchFamily="2" charset="0"/>
                <a:ea typeface="PT Sans" charset="-52"/>
                <a:cs typeface="Gotham Book" pitchFamily="2" charset="0"/>
                <a:sym typeface="Lato"/>
              </a:rPr>
              <a:t>- Buffer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DCAC5B73-5987-7445-8FBC-C08A0854E0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9705" y="1097281"/>
            <a:ext cx="1104890" cy="271514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715A0D69-7533-8845-B239-0A832A670A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2105" y="1249681"/>
            <a:ext cx="1104890" cy="27151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235946B0-8A0D-B24E-98DF-0E9B4BBB0C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4505" y="1402081"/>
            <a:ext cx="1104890" cy="27151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2723A16-ADC1-1A4D-9BAB-6AD2257D2D8B}"/>
              </a:ext>
            </a:extLst>
          </p:cNvPr>
          <p:cNvSpPr/>
          <p:nvPr/>
        </p:nvSpPr>
        <p:spPr>
          <a:xfrm>
            <a:off x="8501170" y="3756009"/>
            <a:ext cx="708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PT Sans" charset="-52"/>
                <a:cs typeface="Gotham Book" pitchFamily="2" charset="0"/>
                <a:sym typeface="Lato"/>
              </a:rPr>
              <a:t>Files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sp>
        <p:nvSpPr>
          <p:cNvPr id="81" name="Shape 634">
            <a:extLst>
              <a:ext uri="{FF2B5EF4-FFF2-40B4-BE49-F238E27FC236}">
                <a16:creationId xmlns:a16="http://schemas.microsoft.com/office/drawing/2014/main" xmlns="" id="{F187C690-0DDA-F945-97A8-C4B56F17A5AA}"/>
              </a:ext>
            </a:extLst>
          </p:cNvPr>
          <p:cNvSpPr/>
          <p:nvPr/>
        </p:nvSpPr>
        <p:spPr>
          <a:xfrm>
            <a:off x="4285503" y="2779379"/>
            <a:ext cx="2247480" cy="2041920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109710" tIns="109710" rIns="109710" bIns="109710" anchor="ctr" anchorCtr="0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592" b="0" i="0" u="none" strike="noStrike" kern="1200" cap="none" spc="0" normalizeH="0" baseline="0" noProof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51072098-3A18-7249-BFBA-37A08A9F2723}"/>
              </a:ext>
            </a:extLst>
          </p:cNvPr>
          <p:cNvCxnSpPr>
            <a:cxnSpLocks/>
            <a:stCxn id="3" idx="1"/>
            <a:endCxn id="76" idx="3"/>
          </p:cNvCxnSpPr>
          <p:nvPr/>
        </p:nvCxnSpPr>
        <p:spPr>
          <a:xfrm flipH="1" flipV="1">
            <a:off x="6117812" y="3234640"/>
            <a:ext cx="2113886" cy="1323"/>
          </a:xfrm>
          <a:prstGeom prst="straightConnector1">
            <a:avLst/>
          </a:prstGeom>
          <a:ln w="38100">
            <a:solidFill>
              <a:schemeClr val="bg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hape 629">
            <a:extLst>
              <a:ext uri="{FF2B5EF4-FFF2-40B4-BE49-F238E27FC236}">
                <a16:creationId xmlns:a16="http://schemas.microsoft.com/office/drawing/2014/main" xmlns="" id="{06F6A318-3AA1-A64C-8A2A-F2C96F755D1F}"/>
              </a:ext>
            </a:extLst>
          </p:cNvPr>
          <p:cNvSpPr/>
          <p:nvPr/>
        </p:nvSpPr>
        <p:spPr>
          <a:xfrm>
            <a:off x="2463616" y="1491719"/>
            <a:ext cx="4417243" cy="3809603"/>
          </a:xfrm>
          <a:prstGeom prst="roundRect">
            <a:avLst>
              <a:gd name="adj" fmla="val 0"/>
            </a:avLst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109710" tIns="109710" rIns="109710" bIns="10971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4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Medium" pitchFamily="2" charset="0"/>
                <a:ea typeface="+mn-ea"/>
                <a:cs typeface="Gotham Medium" pitchFamily="2" charset="0"/>
              </a:rPr>
              <a:t>Xi Frame Account</a:t>
            </a:r>
            <a:endParaRPr kumimoji="0" sz="144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Medium" pitchFamily="2" charset="0"/>
              <a:ea typeface="+mn-ea"/>
              <a:cs typeface="Gotham Medium" pitchFamily="2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5DBC8181-C624-ED42-AC4A-FF072476D8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7057" y="4449658"/>
            <a:ext cx="345854" cy="331521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B51012D0-37FE-6441-84E1-50AB6A6103EC}"/>
              </a:ext>
            </a:extLst>
          </p:cNvPr>
          <p:cNvSpPr/>
          <p:nvPr/>
        </p:nvSpPr>
        <p:spPr>
          <a:xfrm>
            <a:off x="7964823" y="4821299"/>
            <a:ext cx="17712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Gotham Book" pitchFamily="2" charset="0"/>
                <a:ea typeface="PT Sans" charset="-52"/>
                <a:cs typeface="Gotham Book" pitchFamily="2" charset="0"/>
                <a:sym typeface="Lato"/>
              </a:rPr>
              <a:t>Domain Controller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1E1E1E"/>
              </a:solidFill>
              <a:effectLst/>
              <a:uLnTx/>
              <a:uFillTx/>
              <a:latin typeface="Gotham Light"/>
              <a:ea typeface="+mn-ea"/>
              <a:cs typeface="+mn-cs"/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xmlns="" id="{2049D285-0D25-A947-9478-B3B3C11854FB}"/>
              </a:ext>
            </a:extLst>
          </p:cNvPr>
          <p:cNvSpPr txBox="1">
            <a:spLocks/>
          </p:cNvSpPr>
          <p:nvPr/>
        </p:nvSpPr>
        <p:spPr>
          <a:xfrm>
            <a:off x="609600" y="387148"/>
            <a:ext cx="1069848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0" i="0" kern="1200">
                <a:solidFill>
                  <a:schemeClr val="bg2"/>
                </a:solidFill>
                <a:latin typeface="Malgun Gothic" panose="020B0503020000020004" pitchFamily="34" charset="-127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Private Cloud : AHV cluster to Frame - </a:t>
            </a:r>
            <a:r>
              <a:rPr lang="en-US" altLang="x-none" sz="3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Files</a:t>
            </a:r>
            <a:endParaRPr lang="en-US" altLang="x-none" sz="3600" dirty="0"/>
          </a:p>
        </p:txBody>
      </p:sp>
    </p:spTree>
    <p:extLst>
      <p:ext uri="{BB962C8B-B14F-4D97-AF65-F5344CB8AC3E}">
        <p14:creationId xmlns:p14="http://schemas.microsoft.com/office/powerpoint/2010/main" val="119175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16EA9C3-13CE-2B48-95D7-3F7125A00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595" y="4262249"/>
            <a:ext cx="6594189" cy="1625210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3200" b="1" dirty="0">
                <a:solidFill>
                  <a:schemeClr val="accent1"/>
                </a:solidFill>
                <a:ea typeface="Malgun Gothic" panose="020B0503020000020004" pitchFamily="34" charset="-127"/>
              </a:rPr>
              <a:t>최상의 </a:t>
            </a:r>
            <a:r>
              <a:rPr lang="en-US" sz="3200" b="1" dirty="0">
                <a:solidFill>
                  <a:schemeClr val="accent1"/>
                </a:solidFill>
                <a:ea typeface="Malgun Gothic" panose="020B0503020000020004" pitchFamily="34" charset="-127"/>
              </a:rPr>
              <a:t>Desktop-as-a-Service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31BA6D59-7C5E-A24D-AEDF-166A60726952}"/>
              </a:ext>
            </a:extLst>
          </p:cNvPr>
          <p:cNvSpPr txBox="1"/>
          <p:nvPr/>
        </p:nvSpPr>
        <p:spPr>
          <a:xfrm>
            <a:off x="7106617" y="788157"/>
            <a:ext cx="3988103" cy="40008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marL="285750" indent="-285750" defTabSz="60958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b="1" dirty="0">
                <a:latin typeface="Malgun Gothic" panose="020B0503020000020004" pitchFamily="34" charset="-127"/>
                <a:ea typeface="Malgun Gothic" panose="020B0503020000020004" pitchFamily="34" charset="-127"/>
                <a:cs typeface="Arial" pitchFamily="34" charset="0"/>
              </a:rPr>
              <a:t>클라우드 기반의 </a:t>
            </a:r>
            <a:r>
              <a:rPr lang="en-US" altLang="ko-KR" b="1" dirty="0">
                <a:latin typeface="Malgun Gothic" panose="020B0503020000020004" pitchFamily="34" charset="-127"/>
                <a:ea typeface="Malgun Gothic" panose="020B0503020000020004" pitchFamily="34" charset="-127"/>
                <a:cs typeface="Arial" pitchFamily="34" charset="0"/>
              </a:rPr>
              <a:t>VDI </a:t>
            </a:r>
            <a:r>
              <a:rPr lang="ko-KR" altLang="en-US" b="1" dirty="0">
                <a:latin typeface="Malgun Gothic" panose="020B0503020000020004" pitchFamily="34" charset="-127"/>
                <a:ea typeface="Malgun Gothic" panose="020B0503020000020004" pitchFamily="34" charset="-127"/>
                <a:cs typeface="Arial" pitchFamily="34" charset="0"/>
              </a:rPr>
              <a:t>서비스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  <a:cs typeface="Arial" pitchFamily="34" charset="0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9FFFD6B8-994C-444C-966A-706AF299CCE6}"/>
              </a:ext>
            </a:extLst>
          </p:cNvPr>
          <p:cNvSpPr/>
          <p:nvPr/>
        </p:nvSpPr>
        <p:spPr>
          <a:xfrm>
            <a:off x="7332784" y="1208564"/>
            <a:ext cx="4462976" cy="1891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웹 브라우저를 통해 </a:t>
            </a: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VDI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의 데스크탑 환경과 어플리케이션</a:t>
            </a: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제공</a:t>
            </a:r>
            <a:endParaRPr lang="en-US" altLang="ko-KR" sz="1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쉬운 접속 및 관리로 최적화된 </a:t>
            </a: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VDI 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환경</a:t>
            </a:r>
            <a:endParaRPr lang="en-US" altLang="ko-KR" sz="1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Public &amp; Private 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클라우드를 선택적으로 구성하여 사용할 수 있는 유연한 환경</a:t>
            </a:r>
            <a:endParaRPr lang="en-US" altLang="ko-KR" sz="1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A8ED8DC-C945-5D47-87F8-B9B17A6B1329}"/>
              </a:ext>
            </a:extLst>
          </p:cNvPr>
          <p:cNvSpPr txBox="1"/>
          <p:nvPr/>
        </p:nvSpPr>
        <p:spPr>
          <a:xfrm>
            <a:off x="7106617" y="3816711"/>
            <a:ext cx="3221566" cy="400087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marL="285750" indent="-285750" defTabSz="609585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ko-KR" altLang="en-US" b="1" dirty="0">
                <a:latin typeface="Malgun Gothic" panose="020B0503020000020004" pitchFamily="34" charset="-127"/>
                <a:ea typeface="Malgun Gothic" panose="020B0503020000020004" pitchFamily="34" charset="-127"/>
                <a:cs typeface="Arial" pitchFamily="34" charset="0"/>
              </a:rPr>
              <a:t>최적화된 프로토콜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  <a:cs typeface="Arial" pitchFamily="34" charset="0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50CC08EF-BAFE-E644-8006-338D00233251}"/>
              </a:ext>
            </a:extLst>
          </p:cNvPr>
          <p:cNvSpPr/>
          <p:nvPr/>
        </p:nvSpPr>
        <p:spPr>
          <a:xfrm>
            <a:off x="7332784" y="4230810"/>
            <a:ext cx="4361207" cy="1522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브라우저를 활용한 비디오 스트리밍 기술 적용</a:t>
            </a:r>
          </a:p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H.264 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기반의 동적 </a:t>
            </a: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QoS</a:t>
            </a:r>
          </a:p>
          <a:p>
            <a:pPr marL="285750" indent="-285750" defTabSz="60958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WAN </a:t>
            </a:r>
            <a:r>
              <a:rPr lang="ko-KR" altLang="en-US" sz="1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및 낮은 대역폭에 맞게 최적화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xmlns="" id="{51A751EB-6A2F-0D41-A2DB-45891346CD26}"/>
              </a:ext>
            </a:extLst>
          </p:cNvPr>
          <p:cNvGrpSpPr/>
          <p:nvPr/>
        </p:nvGrpSpPr>
        <p:grpSpPr>
          <a:xfrm>
            <a:off x="820712" y="2345706"/>
            <a:ext cx="5747519" cy="1696589"/>
            <a:chOff x="820712" y="2345706"/>
            <a:chExt cx="5747519" cy="1696589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xmlns="" id="{4C896ACA-BBCB-7549-875B-FF0F60E50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0712" y="2565660"/>
              <a:ext cx="5747519" cy="1476635"/>
            </a:xfrm>
            <a:prstGeom prst="rect">
              <a:avLst/>
            </a:prstGeom>
          </p:spPr>
        </p:pic>
        <p:pic>
          <p:nvPicPr>
            <p:cNvPr id="12" name="그림 11" descr="하늘이(가) 표시된 사진&#10;&#10;자동 생성된 설명">
              <a:extLst>
                <a:ext uri="{FF2B5EF4-FFF2-40B4-BE49-F238E27FC236}">
                  <a16:creationId xmlns:a16="http://schemas.microsoft.com/office/drawing/2014/main" xmlns="" id="{8D208A66-6499-2A4E-9D52-D0BB24C6D1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6899" y="2345706"/>
              <a:ext cx="3622750" cy="439907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0412936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91"/>
          <p:cNvSpPr/>
          <p:nvPr/>
        </p:nvSpPr>
        <p:spPr>
          <a:xfrm>
            <a:off x="680432" y="1823900"/>
            <a:ext cx="6132350" cy="39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세계적인 건축 설계 회사</a:t>
            </a:r>
            <a:endParaRPr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싱가포르 공항의 새로운 터미널 설계</a:t>
            </a:r>
            <a:endParaRPr lang="en" altLang="ko-KR"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고층 빌딩 및 대형 프로젝트 수행</a:t>
            </a:r>
            <a:endParaRPr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전 세계 사무실에 수백명의 디자이너 보유</a:t>
            </a:r>
            <a:r>
              <a:rPr lang="en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/>
            </a:r>
            <a:br>
              <a:rPr lang="en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endParaRPr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1067"/>
              </a:spcBef>
              <a:buClr>
                <a:srgbClr val="000000"/>
              </a:buClr>
              <a:buSzPts val="1100"/>
            </a:pPr>
            <a:r>
              <a:rPr lang="en-US" altLang="ko-KR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Tools</a:t>
            </a:r>
            <a:r>
              <a:rPr lang="en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: </a:t>
            </a:r>
            <a:r>
              <a:rPr lang="en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Adobe + Autodesk suite + Office</a:t>
            </a:r>
            <a:endParaRPr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1067"/>
              </a:spcBef>
              <a:buClr>
                <a:srgbClr val="000000"/>
              </a:buClr>
              <a:buSzPts val="1100"/>
            </a:pPr>
            <a:r>
              <a:rPr lang="ko-KR" altLang="en-US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요건</a:t>
            </a:r>
            <a:endParaRPr lang="en" altLang="ko-KR" b="1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25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개 이상의 설계 도구 사용을 위한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GPU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환경 필요</a:t>
            </a:r>
            <a:endParaRPr lang="en-US" altLang="ko-KR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복수의 </a:t>
            </a:r>
            <a:r>
              <a:rPr lang="ko-KR" altLang="en-US" dirty="0" err="1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클라우드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스토리지 사용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(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데이터 공유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)</a:t>
            </a: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전세계에서 사용자 접속</a:t>
            </a:r>
            <a:endParaRPr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pic>
        <p:nvPicPr>
          <p:cNvPr id="962" name="Google Shape;962;p91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1154" y="284719"/>
            <a:ext cx="1683063" cy="817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3" name="Google Shape;963;p91"/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267" y="3789900"/>
            <a:ext cx="4029368" cy="218738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4" name="Google Shape;964;p91"/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1263" y="1460234"/>
            <a:ext cx="2880967" cy="1655133"/>
          </a:xfrm>
          <a:prstGeom prst="rect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5" name="Google Shape;965;p91"/>
          <p:cNvPicPr preferRelativeResize="0"/>
          <p:nvPr/>
        </p:nvPicPr>
        <p:blipFill rotWithShape="1"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45870" y="2212904"/>
            <a:ext cx="2804767" cy="12754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642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C410D2-DB10-4E81-BF40-030A7CEE8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현재의 가상 </a:t>
            </a:r>
            <a:r>
              <a:rPr lang="ko-KR" altLang="en-US" sz="36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데스크탑</a:t>
            </a:r>
            <a:endParaRPr lang="en-SG" sz="3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DC7BF19-B60C-4625-8532-D65ECF0931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0634" y="393569"/>
            <a:ext cx="117020" cy="123111"/>
          </a:xfrm>
        </p:spPr>
        <p:txBody>
          <a:bodyPr/>
          <a:lstStyle/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3</a:t>
            </a:fld>
            <a:endParaRPr lang="en-US" dirty="0">
              <a:latin typeface="Malgun Gothic" panose="020B0503020000020004" pitchFamily="34" charset="-127"/>
            </a:endParaRPr>
          </a:p>
        </p:txBody>
      </p:sp>
      <p:sp>
        <p:nvSpPr>
          <p:cNvPr id="45" name="Text Placeholder 5">
            <a:extLst>
              <a:ext uri="{FF2B5EF4-FFF2-40B4-BE49-F238E27FC236}">
                <a16:creationId xmlns:a16="http://schemas.microsoft.com/office/drawing/2014/main" xmlns="" id="{C50251B0-6D3E-A34C-95B9-4F333E85D4AC}"/>
              </a:ext>
            </a:extLst>
          </p:cNvPr>
          <p:cNvSpPr txBox="1">
            <a:spLocks/>
          </p:cNvSpPr>
          <p:nvPr/>
        </p:nvSpPr>
        <p:spPr>
          <a:xfrm>
            <a:off x="4869760" y="1323225"/>
            <a:ext cx="7047360" cy="7232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Avenir Book" panose="02000503020000020003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Ø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Analysis (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분석</a:t>
            </a: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단계</a:t>
            </a:r>
            <a:endParaRPr lang="en-US" altLang="ko-KR" sz="1800" b="1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현재 </a:t>
            </a:r>
            <a:r>
              <a:rPr lang="ko-KR" altLang="en-US" sz="1600" dirty="0" err="1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데스크탑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PC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사용환경 분석</a:t>
            </a:r>
            <a:endParaRPr lang="en-US" altLang="ko-KR" sz="18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342900" indent="-342900">
              <a:buFont typeface="+mj-lt"/>
              <a:buAutoNum type="arabicPeriod"/>
            </a:pPr>
            <a:endParaRPr lang="ko-KR" altLang="en-US" sz="18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8B76A0B-463D-2842-B300-0ECEA252814B}"/>
              </a:ext>
            </a:extLst>
          </p:cNvPr>
          <p:cNvSpPr txBox="1"/>
          <p:nvPr/>
        </p:nvSpPr>
        <p:spPr>
          <a:xfrm>
            <a:off x="1928303" y="1353369"/>
            <a:ext cx="2799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sz="3200" b="1" dirty="0">
                <a:solidFill>
                  <a:schemeClr val="accent2"/>
                </a:solidFill>
                <a:latin typeface="+mj-ea"/>
                <a:ea typeface="+mj-ea"/>
              </a:rPr>
              <a:t>VDI</a:t>
            </a:r>
            <a:r>
              <a:rPr kumimoji="1" lang="en-US" altLang="x-none" sz="3200" dirty="0">
                <a:solidFill>
                  <a:schemeClr val="accent2"/>
                </a:solidFill>
                <a:latin typeface="Malgun Gothic" panose="020B0503020000020004" pitchFamily="34" charset="-127"/>
              </a:rPr>
              <a:t> </a:t>
            </a:r>
            <a:r>
              <a:rPr kumimoji="1" lang="x-none" altLang="en-US" sz="3200" b="1" dirty="0">
                <a:solidFill>
                  <a:schemeClr val="accent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구축</a:t>
            </a:r>
            <a:r>
              <a:rPr kumimoji="1" lang="ko-KR" altLang="en-US" sz="3200" b="1" dirty="0">
                <a:solidFill>
                  <a:schemeClr val="accent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과정</a:t>
            </a:r>
            <a:endParaRPr kumimoji="1" lang="x-none" altLang="en-US" sz="3200" b="1" dirty="0">
              <a:solidFill>
                <a:schemeClr val="accent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6" name="Text Placeholder 5">
            <a:extLst>
              <a:ext uri="{FF2B5EF4-FFF2-40B4-BE49-F238E27FC236}">
                <a16:creationId xmlns:a16="http://schemas.microsoft.com/office/drawing/2014/main" xmlns="" id="{AEBCDEB0-AD42-4544-9C27-CEB10E209674}"/>
              </a:ext>
            </a:extLst>
          </p:cNvPr>
          <p:cNvSpPr txBox="1">
            <a:spLocks/>
          </p:cNvSpPr>
          <p:nvPr/>
        </p:nvSpPr>
        <p:spPr>
          <a:xfrm>
            <a:off x="4869760" y="2274648"/>
            <a:ext cx="7499536" cy="7232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Avenir Book" panose="02000503020000020003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Ø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 startAt="2"/>
            </a:pP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Design (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설계</a:t>
            </a: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단계</a:t>
            </a:r>
            <a:endParaRPr lang="en-US" altLang="ko-KR" sz="1800" b="1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하드웨어 인프라 설계</a:t>
            </a:r>
            <a:endParaRPr lang="en-US" altLang="ko-KR" sz="16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소프트웨어 인프라 설계</a:t>
            </a:r>
            <a:endParaRPr lang="en-US" altLang="ko-KR" sz="16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342900" indent="-342900">
              <a:buFont typeface="+mj-lt"/>
              <a:buAutoNum type="arabicPeriod" startAt="2"/>
            </a:pPr>
            <a:endParaRPr lang="ko-KR" altLang="en-US" sz="18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Text Placeholder 5">
            <a:extLst>
              <a:ext uri="{FF2B5EF4-FFF2-40B4-BE49-F238E27FC236}">
                <a16:creationId xmlns:a16="http://schemas.microsoft.com/office/drawing/2014/main" xmlns="" id="{369E0482-35A3-204E-A04B-C23BA6973B0F}"/>
              </a:ext>
            </a:extLst>
          </p:cNvPr>
          <p:cNvSpPr txBox="1">
            <a:spLocks/>
          </p:cNvSpPr>
          <p:nvPr/>
        </p:nvSpPr>
        <p:spPr>
          <a:xfrm>
            <a:off x="4869760" y="3589774"/>
            <a:ext cx="10356911" cy="4098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Avenir Book" panose="02000503020000020003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Ø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 startAt="3"/>
            </a:pP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Build &amp; Test (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구축 및 테스트</a:t>
            </a: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단계</a:t>
            </a:r>
            <a:endParaRPr lang="en-US" altLang="ko-KR" sz="1800" b="1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인프라 구축 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(HCI or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서버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,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스토리지 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&amp;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네트워크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Master Image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생성 및 배포</a:t>
            </a:r>
            <a:endParaRPr lang="en-US" altLang="ko-KR" sz="16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9" name="Text Placeholder 5">
            <a:extLst>
              <a:ext uri="{FF2B5EF4-FFF2-40B4-BE49-F238E27FC236}">
                <a16:creationId xmlns:a16="http://schemas.microsoft.com/office/drawing/2014/main" xmlns="" id="{FD53768C-75A9-C145-9F8A-83D9EE6D4C97}"/>
              </a:ext>
            </a:extLst>
          </p:cNvPr>
          <p:cNvSpPr txBox="1">
            <a:spLocks/>
          </p:cNvSpPr>
          <p:nvPr/>
        </p:nvSpPr>
        <p:spPr>
          <a:xfrm>
            <a:off x="4869760" y="4893603"/>
            <a:ext cx="6732328" cy="4098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Avenir Book" panose="02000503020000020003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§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600"/>
              </a:spcBef>
              <a:buClrTx/>
              <a:buFont typeface="Wingdings" panose="05000000000000000000" pitchFamily="2" charset="2"/>
              <a:buChar char="Ø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 startAt="4"/>
            </a:pP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Rollout (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전개</a:t>
            </a:r>
            <a:r>
              <a:rPr lang="en-US" altLang="ko-KR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r>
              <a:rPr lang="ko-KR" altLang="en-US" sz="1800" b="1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단계</a:t>
            </a:r>
            <a:endParaRPr lang="en-US" altLang="ko-KR" sz="1800" b="1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Pilot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테스트 및 교육 계획 수립</a:t>
            </a:r>
            <a:endParaRPr lang="en-US" altLang="ko-KR" sz="16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Go-Live (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지원 및 운영 절차 수집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,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사용자 교육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사용자 </a:t>
            </a:r>
            <a:r>
              <a:rPr lang="en-US" altLang="ko-KR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Feedback </a:t>
            </a:r>
            <a:r>
              <a:rPr lang="ko-KR" altLang="en-US" sz="1600" dirty="0">
                <a:solidFill>
                  <a:schemeClr val="tx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취합</a:t>
            </a:r>
            <a:endParaRPr lang="en-US" altLang="ko-KR" sz="1600" dirty="0">
              <a:solidFill>
                <a:schemeClr val="tx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cxnSp>
        <p:nvCxnSpPr>
          <p:cNvPr id="53" name="Straight Connector 43">
            <a:extLst>
              <a:ext uri="{FF2B5EF4-FFF2-40B4-BE49-F238E27FC236}">
                <a16:creationId xmlns:a16="http://schemas.microsoft.com/office/drawing/2014/main" xmlns="" id="{423CE5E2-5B2A-B243-8101-EC38BFB06087}"/>
              </a:ext>
            </a:extLst>
          </p:cNvPr>
          <p:cNvCxnSpPr>
            <a:cxnSpLocks/>
          </p:cNvCxnSpPr>
          <p:nvPr/>
        </p:nvCxnSpPr>
        <p:spPr>
          <a:xfrm flipH="1">
            <a:off x="7820526" y="6239766"/>
            <a:ext cx="2639808" cy="4623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44">
            <a:extLst>
              <a:ext uri="{FF2B5EF4-FFF2-40B4-BE49-F238E27FC236}">
                <a16:creationId xmlns:a16="http://schemas.microsoft.com/office/drawing/2014/main" xmlns="" id="{2C64AFF6-8057-6C4A-AA4A-F60DF85B24E5}"/>
              </a:ext>
            </a:extLst>
          </p:cNvPr>
          <p:cNvCxnSpPr>
            <a:cxnSpLocks/>
          </p:cNvCxnSpPr>
          <p:nvPr/>
        </p:nvCxnSpPr>
        <p:spPr>
          <a:xfrm flipH="1" flipV="1">
            <a:off x="8313821" y="4550968"/>
            <a:ext cx="2146515" cy="1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43">
            <a:extLst>
              <a:ext uri="{FF2B5EF4-FFF2-40B4-BE49-F238E27FC236}">
                <a16:creationId xmlns:a16="http://schemas.microsoft.com/office/drawing/2014/main" xmlns="" id="{575F0280-F177-8B45-93EB-61F8BFC7B988}"/>
              </a:ext>
            </a:extLst>
          </p:cNvPr>
          <p:cNvCxnSpPr>
            <a:cxnSpLocks/>
          </p:cNvCxnSpPr>
          <p:nvPr/>
        </p:nvCxnSpPr>
        <p:spPr>
          <a:xfrm>
            <a:off x="10450286" y="4541855"/>
            <a:ext cx="0" cy="1702534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xmlns="" id="{4D6F27B8-1EF0-3246-94A1-23D612A6E9B5}"/>
              </a:ext>
            </a:extLst>
          </p:cNvPr>
          <p:cNvSpPr/>
          <p:nvPr/>
        </p:nvSpPr>
        <p:spPr>
          <a:xfrm>
            <a:off x="1258846" y="2611316"/>
            <a:ext cx="2301846" cy="2308541"/>
          </a:xfrm>
          <a:prstGeom prst="ellipse">
            <a:avLst/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2400" b="1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최소</a:t>
            </a:r>
            <a:endParaRPr kumimoji="1" lang="en-US" altLang="ko-KR" sz="2400" b="1" dirty="0">
              <a:solidFill>
                <a:schemeClr val="bg1">
                  <a:lumMod val="9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algn="ctr"/>
            <a:r>
              <a:rPr kumimoji="1" lang="en-US" altLang="ko-KR" sz="2400" b="1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3</a:t>
            </a:r>
            <a:r>
              <a:rPr kumimoji="1" lang="ko-KR" altLang="en-US" sz="2400" b="1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개월</a:t>
            </a:r>
            <a:endParaRPr kumimoji="1" lang="en-US" altLang="ko-KR" sz="2400" b="1" dirty="0">
              <a:solidFill>
                <a:schemeClr val="bg1">
                  <a:lumMod val="9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algn="ctr"/>
            <a:r>
              <a:rPr kumimoji="1" lang="ko-KR" altLang="en-US" sz="2400" b="1" dirty="0">
                <a:solidFill>
                  <a:schemeClr val="bg1">
                    <a:lumMod val="9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소요</a:t>
            </a:r>
            <a:endParaRPr kumimoji="1" lang="x-none" altLang="en-US" sz="2400" b="1" dirty="0">
              <a:solidFill>
                <a:schemeClr val="bg1">
                  <a:lumMod val="95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441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  <p:bldP spid="49" grpId="0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91"/>
          <p:cNvSpPr/>
          <p:nvPr/>
        </p:nvSpPr>
        <p:spPr>
          <a:xfrm>
            <a:off x="680432" y="1823900"/>
            <a:ext cx="6132350" cy="39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미국 최고의 연감 출판사</a:t>
            </a:r>
            <a:r>
              <a:rPr lang="en-US" altLang="ko-KR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스포츠 우승</a:t>
            </a:r>
            <a:r>
              <a:rPr lang="en-US" altLang="ko-KR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학급 반지 제작</a:t>
            </a:r>
            <a:endParaRPr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50</a:t>
            </a: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개 주 수백 개의 학교를 고객으로 보유</a:t>
            </a:r>
            <a:endParaRPr lang="en" altLang="ko-KR"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lnSpc>
                <a:spcPts val="3200"/>
              </a:lnSpc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한 번의 배포로 </a:t>
            </a:r>
            <a:r>
              <a:rPr lang="en-US" altLang="ko-KR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15,000</a:t>
            </a:r>
            <a: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명의 사용자 지원</a:t>
            </a:r>
            <a:br>
              <a:rPr lang="ko-KR" altLang="en-US" sz="2000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</a:br>
            <a:endParaRPr lang="ko-KR" altLang="en-US" sz="2000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1067"/>
              </a:spcBef>
              <a:buClr>
                <a:srgbClr val="000000"/>
              </a:buClr>
              <a:buSzPts val="1100"/>
            </a:pPr>
            <a:r>
              <a:rPr lang="en" altLang="ko-KR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Tools</a:t>
            </a:r>
            <a:r>
              <a:rPr lang="en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: </a:t>
            </a:r>
            <a:r>
              <a:rPr lang="ko-KR" altLang="en-US" dirty="0" err="1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크롬북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MAC, PC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와 아이패드 등의 브라우저로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Adobe Suite + 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사용</a:t>
            </a:r>
            <a:endParaRPr lang="en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1067"/>
              </a:spcBef>
              <a:buClr>
                <a:srgbClr val="000000"/>
              </a:buClr>
              <a:buSzPts val="1100"/>
            </a:pPr>
            <a:r>
              <a:rPr lang="ko-KR" altLang="en-US" b="1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요건</a:t>
            </a:r>
            <a:endParaRPr lang="en" altLang="ko-KR" b="1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r>
              <a:rPr lang="ko-KR" altLang="en-US" dirty="0" err="1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시즌별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사용량 변화 </a:t>
            </a:r>
            <a:r>
              <a:rPr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Wingdings" pitchFamily="2" charset="2"/>
              </a:rPr>
              <a:t></a:t>
            </a: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Wingdings" pitchFamily="2" charset="2"/>
              </a:rPr>
              <a:t> 사용한 만큼 지불</a:t>
            </a:r>
            <a:endParaRPr lang="en-US" altLang="ko-KR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r>
              <a:rPr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안정적인 서비스 및 속도</a:t>
            </a:r>
            <a:endParaRPr lang="en-US" altLang="ko-KR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endParaRPr lang="en-US" altLang="ko-KR"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 marL="342900" indent="-342900">
              <a:spcBef>
                <a:spcPts val="1067"/>
              </a:spcBef>
              <a:buClr>
                <a:srgbClr val="000000"/>
              </a:buClr>
              <a:buSzPts val="1100"/>
              <a:buFont typeface="Courier New" panose="02070309020205020404" pitchFamily="49" charset="0"/>
              <a:buChar char="o"/>
            </a:pPr>
            <a:endParaRPr dirty="0"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pic>
        <p:nvPicPr>
          <p:cNvPr id="8" name="Google Shape;895;p86">
            <a:extLst>
              <a:ext uri="{FF2B5EF4-FFF2-40B4-BE49-F238E27FC236}">
                <a16:creationId xmlns:a16="http://schemas.microsoft.com/office/drawing/2014/main" xmlns="" id="{67D85874-57F5-3543-A3EA-F7F59B61DE51}"/>
              </a:ext>
            </a:extLst>
          </p:cNvPr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6123" y="418925"/>
            <a:ext cx="1826229" cy="996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896;p86">
            <a:extLst>
              <a:ext uri="{FF2B5EF4-FFF2-40B4-BE49-F238E27FC236}">
                <a16:creationId xmlns:a16="http://schemas.microsoft.com/office/drawing/2014/main" xmlns="" id="{97326D2B-1B05-D245-8267-E2FB0DEE75F7}"/>
              </a:ext>
            </a:extLst>
          </p:cNvPr>
          <p:cNvPicPr preferRelativeResize="0"/>
          <p:nvPr/>
        </p:nvPicPr>
        <p:blipFill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2283" y="4508878"/>
            <a:ext cx="4065797" cy="1832316"/>
          </a:xfrm>
          <a:prstGeom prst="rect">
            <a:avLst/>
          </a:prstGeom>
          <a:noFill/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" name="Google Shape;897;p86">
            <a:extLst>
              <a:ext uri="{FF2B5EF4-FFF2-40B4-BE49-F238E27FC236}">
                <a16:creationId xmlns:a16="http://schemas.microsoft.com/office/drawing/2014/main" xmlns="" id="{849BEFDC-EE08-6545-8375-6C80439C9F09}"/>
              </a:ext>
            </a:extLst>
          </p:cNvPr>
          <p:cNvPicPr preferRelativeResize="0"/>
          <p:nvPr/>
        </p:nvPicPr>
        <p:blipFill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2277" y="583505"/>
            <a:ext cx="4065803" cy="1971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213;p234" descr="A close up of a map&#10;&#10;Description generated with very high confidence">
            <a:extLst>
              <a:ext uri="{FF2B5EF4-FFF2-40B4-BE49-F238E27FC236}">
                <a16:creationId xmlns:a16="http://schemas.microsoft.com/office/drawing/2014/main" xmlns="" id="{A557FA60-AA78-5241-9B11-3A7DA1091086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42277" y="2609744"/>
            <a:ext cx="4065797" cy="1832316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CC4784A4-8602-2240-9C98-6468607BDC2D}"/>
              </a:ext>
            </a:extLst>
          </p:cNvPr>
          <p:cNvSpPr/>
          <p:nvPr/>
        </p:nvSpPr>
        <p:spPr>
          <a:xfrm>
            <a:off x="8293176" y="2621860"/>
            <a:ext cx="1963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B0D235"/>
              </a:buClr>
              <a:buSzPts val="1800"/>
              <a:defRPr/>
            </a:pPr>
            <a:r>
              <a:rPr lang="ko-KR" altLang="en-US" b="1" dirty="0">
                <a:solidFill>
                  <a:srgbClr val="FF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주간 사용량 분석</a:t>
            </a:r>
            <a:endParaRPr lang="en" altLang="x-none" b="1" dirty="0">
              <a:solidFill>
                <a:srgbClr val="FF0000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xmlns="" id="{0F9ABB22-8A1D-4A44-BF6A-C2FBB0FB1E64}"/>
              </a:ext>
            </a:extLst>
          </p:cNvPr>
          <p:cNvSpPr/>
          <p:nvPr/>
        </p:nvSpPr>
        <p:spPr>
          <a:xfrm>
            <a:off x="8311085" y="4508878"/>
            <a:ext cx="1963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Clr>
                <a:srgbClr val="B0D235"/>
              </a:buClr>
              <a:buSzPts val="1800"/>
              <a:defRPr/>
            </a:pPr>
            <a:r>
              <a:rPr lang="ko-KR" altLang="en-US" b="1" dirty="0">
                <a:solidFill>
                  <a:srgbClr val="FF0000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연간 사용량 분석</a:t>
            </a:r>
            <a:endParaRPr lang="en" altLang="x-none" b="1" dirty="0">
              <a:solidFill>
                <a:srgbClr val="FF0000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40563193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970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C410D2-DB10-4E81-BF40-030A7CEE8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ko-KR" altLang="en-US" sz="3600" dirty="0"/>
              <a:t>새로운 가상 </a:t>
            </a:r>
            <a:r>
              <a:rPr lang="ko-KR" altLang="en-US" sz="3600" dirty="0" err="1"/>
              <a:t>데스크탑</a:t>
            </a:r>
            <a:r>
              <a:rPr lang="ko-KR" altLang="en-US" sz="3600" dirty="0"/>
              <a:t> </a:t>
            </a:r>
            <a:r>
              <a:rPr lang="en-US" altLang="ko-KR" sz="3600" dirty="0"/>
              <a:t>–</a:t>
            </a:r>
            <a:r>
              <a:rPr lang="ko-KR" altLang="en-US" sz="3600" dirty="0"/>
              <a:t> </a:t>
            </a:r>
            <a:r>
              <a:rPr lang="en-US" altLang="ko-KR" sz="3600" dirty="0" err="1"/>
              <a:t>DaaS</a:t>
            </a:r>
            <a:r>
              <a:rPr lang="en-US" altLang="ko-KR" sz="3600" dirty="0"/>
              <a:t> (Desktop as a Service)</a:t>
            </a:r>
            <a:endParaRPr lang="en-SG" sz="36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DC7BF19-B60C-4625-8532-D65ECF0931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80634" y="393569"/>
            <a:ext cx="117020" cy="123111"/>
          </a:xfrm>
        </p:spPr>
        <p:txBody>
          <a:bodyPr/>
          <a:lstStyle/>
          <a:p>
            <a:r>
              <a:rPr lang="en-US" dirty="0">
                <a:latin typeface="Malgun Gothic" panose="020B0503020000020004" pitchFamily="34" charset="-127"/>
              </a:rPr>
              <a:t>| </a:t>
            </a:r>
            <a:fld id="{2C8F94F2-79B1-4F8D-B2F0-3428BA660B51}" type="slidenum">
              <a:rPr lang="en-US" smtClean="0">
                <a:latin typeface="Malgun Gothic" panose="020B0503020000020004" pitchFamily="34" charset="-127"/>
              </a:rPr>
              <a:pPr/>
              <a:t>4</a:t>
            </a:fld>
            <a:endParaRPr lang="en-US" dirty="0">
              <a:latin typeface="Malgun Gothic" panose="020B0503020000020004" pitchFamily="34" charset="-127"/>
            </a:endParaRPr>
          </a:p>
        </p:txBody>
      </p:sp>
      <p:pic>
        <p:nvPicPr>
          <p:cNvPr id="9" name="Picture 135">
            <a:extLst>
              <a:ext uri="{FF2B5EF4-FFF2-40B4-BE49-F238E27FC236}">
                <a16:creationId xmlns:a16="http://schemas.microsoft.com/office/drawing/2014/main" xmlns="" id="{5D248601-D6AA-6041-BC37-0B23675E6E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33" y="3686506"/>
            <a:ext cx="957566" cy="5486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FEC07D8-BA89-1F4A-A2BF-FB0EF0574045}"/>
              </a:ext>
            </a:extLst>
          </p:cNvPr>
          <p:cNvSpPr txBox="1"/>
          <p:nvPr/>
        </p:nvSpPr>
        <p:spPr>
          <a:xfrm>
            <a:off x="956681" y="4344874"/>
            <a:ext cx="7521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Users</a:t>
            </a:r>
            <a:endParaRPr kumimoji="1" lang="x-none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1" name="Rectangle 26">
            <a:extLst>
              <a:ext uri="{FF2B5EF4-FFF2-40B4-BE49-F238E27FC236}">
                <a16:creationId xmlns:a16="http://schemas.microsoft.com/office/drawing/2014/main" xmlns="" id="{FBA5153B-824D-6344-876E-9D1BCA561BB1}"/>
              </a:ext>
            </a:extLst>
          </p:cNvPr>
          <p:cNvSpPr/>
          <p:nvPr/>
        </p:nvSpPr>
        <p:spPr>
          <a:xfrm>
            <a:off x="5830727" y="2899991"/>
            <a:ext cx="4991164" cy="29225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xmlns="" id="{48C833E7-4473-EA42-8DA3-0FD2DBC966AC}"/>
              </a:ext>
            </a:extLst>
          </p:cNvPr>
          <p:cNvSpPr/>
          <p:nvPr/>
        </p:nvSpPr>
        <p:spPr>
          <a:xfrm>
            <a:off x="6463218" y="3468182"/>
            <a:ext cx="3801014" cy="3474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940636E-6073-234A-B57F-6023A0F456DF}"/>
              </a:ext>
            </a:extLst>
          </p:cNvPr>
          <p:cNvSpPr txBox="1"/>
          <p:nvPr/>
        </p:nvSpPr>
        <p:spPr>
          <a:xfrm>
            <a:off x="7223373" y="3152070"/>
            <a:ext cx="2124990" cy="1757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1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Public Cloud Service</a:t>
            </a:r>
            <a:endParaRPr lang="en-US" altLang="x-none" sz="14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B8FF96F-B4B1-0743-8C5C-E5BD11F20F97}"/>
              </a:ext>
            </a:extLst>
          </p:cNvPr>
          <p:cNvSpPr txBox="1"/>
          <p:nvPr/>
        </p:nvSpPr>
        <p:spPr>
          <a:xfrm>
            <a:off x="7316488" y="3553617"/>
            <a:ext cx="1929318" cy="17570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altLang="x-none" sz="16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Frame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289EA4F-5F89-114D-970A-1C0F8F25865E}"/>
              </a:ext>
            </a:extLst>
          </p:cNvPr>
          <p:cNvSpPr txBox="1"/>
          <p:nvPr/>
        </p:nvSpPr>
        <p:spPr>
          <a:xfrm>
            <a:off x="8390555" y="4862504"/>
            <a:ext cx="1929318" cy="6099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관리 서버 군</a:t>
            </a:r>
            <a:endParaRPr lang="en-US" altLang="ko-KR" sz="105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algn="ctr">
              <a:lnSpc>
                <a:spcPts val="1460"/>
              </a:lnSpc>
            </a:pPr>
            <a:r>
              <a:rPr lang="en-US" altLang="ko-KR" sz="105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(Option)</a:t>
            </a:r>
            <a:endParaRPr lang="en-US" altLang="x-none" sz="105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6" name="Picture 31">
            <a:extLst>
              <a:ext uri="{FF2B5EF4-FFF2-40B4-BE49-F238E27FC236}">
                <a16:creationId xmlns:a16="http://schemas.microsoft.com/office/drawing/2014/main" xmlns="" id="{E8FFE19E-1E93-4E4E-BC9E-2F0E9EB28C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820" y="4241953"/>
            <a:ext cx="1929318" cy="649434"/>
          </a:xfrm>
          <a:prstGeom prst="rect">
            <a:avLst/>
          </a:prstGeom>
        </p:spPr>
      </p:pic>
      <p:cxnSp>
        <p:nvCxnSpPr>
          <p:cNvPr id="17" name="Straight Connector 32">
            <a:extLst>
              <a:ext uri="{FF2B5EF4-FFF2-40B4-BE49-F238E27FC236}">
                <a16:creationId xmlns:a16="http://schemas.microsoft.com/office/drawing/2014/main" xmlns="" id="{BCA1D2F8-3C75-4241-B9BA-F29B0C4F40B4}"/>
              </a:ext>
            </a:extLst>
          </p:cNvPr>
          <p:cNvCxnSpPr/>
          <p:nvPr/>
        </p:nvCxnSpPr>
        <p:spPr>
          <a:xfrm>
            <a:off x="8799510" y="3826583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3">
            <a:extLst>
              <a:ext uri="{FF2B5EF4-FFF2-40B4-BE49-F238E27FC236}">
                <a16:creationId xmlns:a16="http://schemas.microsoft.com/office/drawing/2014/main" xmlns="" id="{259BD667-BA1B-1341-A367-017AA17514C2}"/>
              </a:ext>
            </a:extLst>
          </p:cNvPr>
          <p:cNvCxnSpPr/>
          <p:nvPr/>
        </p:nvCxnSpPr>
        <p:spPr>
          <a:xfrm>
            <a:off x="9355214" y="3826583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34">
            <a:extLst>
              <a:ext uri="{FF2B5EF4-FFF2-40B4-BE49-F238E27FC236}">
                <a16:creationId xmlns:a16="http://schemas.microsoft.com/office/drawing/2014/main" xmlns="" id="{3FCF175A-16D5-9741-8355-70431F6527BF}"/>
              </a:ext>
            </a:extLst>
          </p:cNvPr>
          <p:cNvCxnSpPr/>
          <p:nvPr/>
        </p:nvCxnSpPr>
        <p:spPr>
          <a:xfrm>
            <a:off x="10048461" y="3835270"/>
            <a:ext cx="0" cy="416966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2">
            <a:extLst>
              <a:ext uri="{FF2B5EF4-FFF2-40B4-BE49-F238E27FC236}">
                <a16:creationId xmlns:a16="http://schemas.microsoft.com/office/drawing/2014/main" xmlns="" id="{159A9B38-56B9-5F4B-98EE-AA2BCF9385C1}"/>
              </a:ext>
            </a:extLst>
          </p:cNvPr>
          <p:cNvGrpSpPr/>
          <p:nvPr/>
        </p:nvGrpSpPr>
        <p:grpSpPr>
          <a:xfrm>
            <a:off x="6374116" y="3987299"/>
            <a:ext cx="1475361" cy="1117785"/>
            <a:chOff x="6966914" y="3179072"/>
            <a:chExt cx="990600" cy="735385"/>
          </a:xfrm>
        </p:grpSpPr>
        <p:pic>
          <p:nvPicPr>
            <p:cNvPr id="21" name="Picture 76">
              <a:extLst>
                <a:ext uri="{FF2B5EF4-FFF2-40B4-BE49-F238E27FC236}">
                  <a16:creationId xmlns:a16="http://schemas.microsoft.com/office/drawing/2014/main" xmlns="" id="{18C64F74-F50A-5142-A32A-8CA031DA6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7830" y="3179453"/>
              <a:ext cx="288489" cy="263783"/>
            </a:xfrm>
            <a:prstGeom prst="rect">
              <a:avLst/>
            </a:prstGeom>
          </p:spPr>
        </p:pic>
        <p:pic>
          <p:nvPicPr>
            <p:cNvPr id="22" name="Picture 79">
              <a:extLst>
                <a:ext uri="{FF2B5EF4-FFF2-40B4-BE49-F238E27FC236}">
                  <a16:creationId xmlns:a16="http://schemas.microsoft.com/office/drawing/2014/main" xmlns="" id="{7A6312BC-75D6-1942-A489-96B2C477DCB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371" y="3179453"/>
              <a:ext cx="288489" cy="263783"/>
            </a:xfrm>
            <a:prstGeom prst="rect">
              <a:avLst/>
            </a:prstGeom>
          </p:spPr>
        </p:pic>
        <p:pic>
          <p:nvPicPr>
            <p:cNvPr id="23" name="Picture 80">
              <a:extLst>
                <a:ext uri="{FF2B5EF4-FFF2-40B4-BE49-F238E27FC236}">
                  <a16:creationId xmlns:a16="http://schemas.microsoft.com/office/drawing/2014/main" xmlns="" id="{5BEBC7E9-893A-DD4C-85B6-179332ED64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26740" y="3484253"/>
              <a:ext cx="288489" cy="263783"/>
            </a:xfrm>
            <a:prstGeom prst="rect">
              <a:avLst/>
            </a:prstGeom>
          </p:spPr>
        </p:pic>
        <p:pic>
          <p:nvPicPr>
            <p:cNvPr id="24" name="Picture 81">
              <a:extLst>
                <a:ext uri="{FF2B5EF4-FFF2-40B4-BE49-F238E27FC236}">
                  <a16:creationId xmlns:a16="http://schemas.microsoft.com/office/drawing/2014/main" xmlns="" id="{F241F578-05AB-BD49-B5E3-034583CB0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6371" y="3485598"/>
              <a:ext cx="288489" cy="263783"/>
            </a:xfrm>
            <a:prstGeom prst="rect">
              <a:avLst/>
            </a:prstGeom>
          </p:spPr>
        </p:pic>
        <p:pic>
          <p:nvPicPr>
            <p:cNvPr id="25" name="Picture 82">
              <a:extLst>
                <a:ext uri="{FF2B5EF4-FFF2-40B4-BE49-F238E27FC236}">
                  <a16:creationId xmlns:a16="http://schemas.microsoft.com/office/drawing/2014/main" xmlns="" id="{3CBC59FC-99B3-C145-B816-A51CB1406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9025" y="3179072"/>
              <a:ext cx="288489" cy="263783"/>
            </a:xfrm>
            <a:prstGeom prst="rect">
              <a:avLst/>
            </a:prstGeom>
          </p:spPr>
        </p:pic>
        <p:pic>
          <p:nvPicPr>
            <p:cNvPr id="26" name="Picture 83">
              <a:extLst>
                <a:ext uri="{FF2B5EF4-FFF2-40B4-BE49-F238E27FC236}">
                  <a16:creationId xmlns:a16="http://schemas.microsoft.com/office/drawing/2014/main" xmlns="" id="{CF604515-B529-F341-A727-1C10E37558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69025" y="3484252"/>
              <a:ext cx="288489" cy="263783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3EF372B2-4C97-4441-9973-14E7A3EA500F}"/>
                </a:ext>
              </a:extLst>
            </p:cNvPr>
            <p:cNvSpPr txBox="1"/>
            <p:nvPr/>
          </p:nvSpPr>
          <p:spPr>
            <a:xfrm>
              <a:off x="6966914" y="3801771"/>
              <a:ext cx="990600" cy="1126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ko-KR" altLang="en-US" sz="1050" b="1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가상 </a:t>
              </a:r>
              <a:r>
                <a:rPr lang="ko-KR" altLang="en-US" sz="1050" b="1" dirty="0" err="1">
                  <a:latin typeface="Malgun Gothic" panose="020B0503020000020004" pitchFamily="34" charset="-127"/>
                  <a:ea typeface="Malgun Gothic" panose="020B0503020000020004" pitchFamily="34" charset="-127"/>
                </a:rPr>
                <a:t>데스크탑</a:t>
              </a:r>
              <a:endParaRPr lang="en-US" sz="1050" b="1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cxnSp>
        <p:nvCxnSpPr>
          <p:cNvPr id="28" name="Straight Connector 85">
            <a:extLst>
              <a:ext uri="{FF2B5EF4-FFF2-40B4-BE49-F238E27FC236}">
                <a16:creationId xmlns:a16="http://schemas.microsoft.com/office/drawing/2014/main" xmlns="" id="{42738CA8-0791-034D-9D67-B36E43F00D18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7154096" y="3778815"/>
            <a:ext cx="1" cy="209063"/>
          </a:xfrm>
          <a:prstGeom prst="line">
            <a:avLst/>
          </a:prstGeom>
          <a:ln w="19050">
            <a:solidFill>
              <a:schemeClr val="bg2"/>
            </a:solidFill>
            <a:prstDash val="sysDot"/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135">
            <a:extLst>
              <a:ext uri="{FF2B5EF4-FFF2-40B4-BE49-F238E27FC236}">
                <a16:creationId xmlns:a16="http://schemas.microsoft.com/office/drawing/2014/main" xmlns="" id="{FE90D416-964A-9146-872B-87DF6870C0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32" y="1646248"/>
            <a:ext cx="957566" cy="54864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4D0F0075-FE80-944F-B716-7751A3F4CE15}"/>
              </a:ext>
            </a:extLst>
          </p:cNvPr>
          <p:cNvSpPr txBox="1"/>
          <p:nvPr/>
        </p:nvSpPr>
        <p:spPr>
          <a:xfrm>
            <a:off x="783078" y="2283983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IT</a:t>
            </a:r>
            <a:r>
              <a:rPr kumimoji="1" lang="ko-KR" altLang="en-US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관리자</a:t>
            </a:r>
            <a:endParaRPr kumimoji="1" lang="x-none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xmlns="" id="{98AFD2A3-FE60-2547-97D5-36DB008C9367}"/>
              </a:ext>
            </a:extLst>
          </p:cNvPr>
          <p:cNvSpPr/>
          <p:nvPr/>
        </p:nvSpPr>
        <p:spPr>
          <a:xfrm>
            <a:off x="1895205" y="1641253"/>
            <a:ext cx="276083" cy="276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x-none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1</a:t>
            </a:r>
            <a:endParaRPr kumimoji="1" lang="x-none" altLang="en-US" dirty="0" err="1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D640776D-BE3B-5D4A-924B-310CC461711C}"/>
              </a:ext>
            </a:extLst>
          </p:cNvPr>
          <p:cNvSpPr txBox="1"/>
          <p:nvPr/>
        </p:nvSpPr>
        <p:spPr>
          <a:xfrm>
            <a:off x="2119955" y="1612791"/>
            <a:ext cx="3462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Xi Frame 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가입 </a:t>
            </a:r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(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유저 수</a:t>
            </a:r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,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월 또는 년 단위</a:t>
            </a:r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endParaRPr kumimoji="1" lang="x-none" altLang="en-US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52" name="Google Shape;3126;p231">
            <a:extLst>
              <a:ext uri="{FF2B5EF4-FFF2-40B4-BE49-F238E27FC236}">
                <a16:creationId xmlns:a16="http://schemas.microsoft.com/office/drawing/2014/main" xmlns="" id="{7BA0772F-491C-E04E-9722-CAD58F58BE9B}"/>
              </a:ext>
            </a:extLst>
          </p:cNvPr>
          <p:cNvPicPr preferRelativeResize="0"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38570" y="1488893"/>
            <a:ext cx="648626" cy="416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3127;p231">
            <a:extLst>
              <a:ext uri="{FF2B5EF4-FFF2-40B4-BE49-F238E27FC236}">
                <a16:creationId xmlns:a16="http://schemas.microsoft.com/office/drawing/2014/main" xmlns="" id="{0EAFEEA4-1278-0E42-86C1-8546D79F1BF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5971" y="1465703"/>
            <a:ext cx="1198047" cy="4276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3128;p231">
            <a:extLst>
              <a:ext uri="{FF2B5EF4-FFF2-40B4-BE49-F238E27FC236}">
                <a16:creationId xmlns:a16="http://schemas.microsoft.com/office/drawing/2014/main" xmlns="" id="{9163C9EE-7260-8B48-BD1E-3D3C90DF8E49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6410" y="1250427"/>
            <a:ext cx="798698" cy="858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3174;p231">
            <a:extLst>
              <a:ext uri="{FF2B5EF4-FFF2-40B4-BE49-F238E27FC236}">
                <a16:creationId xmlns:a16="http://schemas.microsoft.com/office/drawing/2014/main" xmlns="" id="{02976D24-C15A-604A-B839-EDC03379AF5D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943532" y="1393375"/>
            <a:ext cx="910152" cy="553713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타원 56">
            <a:extLst>
              <a:ext uri="{FF2B5EF4-FFF2-40B4-BE49-F238E27FC236}">
                <a16:creationId xmlns:a16="http://schemas.microsoft.com/office/drawing/2014/main" xmlns="" id="{5B53F41A-3CDE-3742-B5FA-AF3F6C4BBE4E}"/>
              </a:ext>
            </a:extLst>
          </p:cNvPr>
          <p:cNvSpPr/>
          <p:nvPr/>
        </p:nvSpPr>
        <p:spPr>
          <a:xfrm>
            <a:off x="1895133" y="2063690"/>
            <a:ext cx="276083" cy="276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2</a:t>
            </a:r>
            <a:endParaRPr kumimoji="1" lang="x-none" altLang="en-US" dirty="0" err="1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F3C996E1-488B-4C44-AF62-1F390954AE3D}"/>
              </a:ext>
            </a:extLst>
          </p:cNvPr>
          <p:cNvSpPr txBox="1"/>
          <p:nvPr/>
        </p:nvSpPr>
        <p:spPr>
          <a:xfrm>
            <a:off x="2119883" y="2035228"/>
            <a:ext cx="33448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x-none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Public Cloud </a:t>
            </a:r>
            <a:r>
              <a:rPr kumimoji="1" lang="en-US" altLang="x-none" sz="1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and/or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kumimoji="1"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On-Premise(AHV)</a:t>
            </a:r>
            <a:endParaRPr kumimoji="1" lang="x-none" altLang="en-US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xmlns="" id="{C0973133-3B5A-AD4E-B1E5-0D956DBEB663}"/>
              </a:ext>
            </a:extLst>
          </p:cNvPr>
          <p:cNvSpPr/>
          <p:nvPr/>
        </p:nvSpPr>
        <p:spPr>
          <a:xfrm>
            <a:off x="1893091" y="2496746"/>
            <a:ext cx="276083" cy="2760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3</a:t>
            </a:r>
            <a:endParaRPr kumimoji="1" lang="x-none" altLang="en-US" dirty="0" err="1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225C646F-908E-854F-8DE5-97DE288A0A20}"/>
              </a:ext>
            </a:extLst>
          </p:cNvPr>
          <p:cNvSpPr txBox="1"/>
          <p:nvPr/>
        </p:nvSpPr>
        <p:spPr>
          <a:xfrm>
            <a:off x="2117841" y="2468284"/>
            <a:ext cx="28087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인증 방법 선택 및 </a:t>
            </a:r>
            <a:r>
              <a:rPr kumimoji="1" lang="ko-KR" altLang="en-US" sz="14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샌드박스</a:t>
            </a:r>
            <a:r>
              <a:rPr kumimoji="1"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구성</a:t>
            </a:r>
            <a:endParaRPr kumimoji="1" lang="x-none" altLang="en-US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xmlns="" id="{58DEFF28-1D2D-C84D-ACF5-F19D9AA1B430}"/>
              </a:ext>
            </a:extLst>
          </p:cNvPr>
          <p:cNvGrpSpPr/>
          <p:nvPr/>
        </p:nvGrpSpPr>
        <p:grpSpPr>
          <a:xfrm>
            <a:off x="3043710" y="3645448"/>
            <a:ext cx="1752600" cy="1068758"/>
            <a:chOff x="3043710" y="3645448"/>
            <a:chExt cx="1752600" cy="1068758"/>
          </a:xfrm>
        </p:grpSpPr>
        <p:pic>
          <p:nvPicPr>
            <p:cNvPr id="64" name="Picture 74">
              <a:extLst>
                <a:ext uri="{FF2B5EF4-FFF2-40B4-BE49-F238E27FC236}">
                  <a16:creationId xmlns:a16="http://schemas.microsoft.com/office/drawing/2014/main" xmlns="" id="{7167FD11-DA57-8043-B046-F62374928C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3710" y="3645448"/>
              <a:ext cx="1752600" cy="1068758"/>
            </a:xfrm>
            <a:prstGeom prst="rect">
              <a:avLst/>
            </a:prstGeom>
          </p:spPr>
        </p:pic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FB37977F-C02B-A942-937B-47F4B9C82779}"/>
                </a:ext>
              </a:extLst>
            </p:cNvPr>
            <p:cNvSpPr txBox="1"/>
            <p:nvPr/>
          </p:nvSpPr>
          <p:spPr>
            <a:xfrm>
              <a:off x="3160780" y="4150980"/>
              <a:ext cx="1524000" cy="524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sz="1500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Network/WAN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VPN, MPLS, SSL</a:t>
              </a:r>
            </a:p>
          </p:txBody>
        </p:sp>
      </p:grpSp>
      <p:cxnSp>
        <p:nvCxnSpPr>
          <p:cNvPr id="66" name="Straight Connector 43">
            <a:extLst>
              <a:ext uri="{FF2B5EF4-FFF2-40B4-BE49-F238E27FC236}">
                <a16:creationId xmlns:a16="http://schemas.microsoft.com/office/drawing/2014/main" xmlns="" id="{9AB6968D-E0E1-134C-A0FB-383A10DE4A50}"/>
              </a:ext>
            </a:extLst>
          </p:cNvPr>
          <p:cNvCxnSpPr>
            <a:cxnSpLocks/>
          </p:cNvCxnSpPr>
          <p:nvPr/>
        </p:nvCxnSpPr>
        <p:spPr>
          <a:xfrm>
            <a:off x="4782465" y="4120543"/>
            <a:ext cx="530102" cy="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43">
            <a:extLst>
              <a:ext uri="{FF2B5EF4-FFF2-40B4-BE49-F238E27FC236}">
                <a16:creationId xmlns:a16="http://schemas.microsoft.com/office/drawing/2014/main" xmlns="" id="{78DF1092-7765-D747-B1ED-473B41403F18}"/>
              </a:ext>
            </a:extLst>
          </p:cNvPr>
          <p:cNvCxnSpPr>
            <a:cxnSpLocks/>
          </p:cNvCxnSpPr>
          <p:nvPr/>
        </p:nvCxnSpPr>
        <p:spPr>
          <a:xfrm flipH="1" flipV="1">
            <a:off x="5314997" y="2265483"/>
            <a:ext cx="4094" cy="185506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43">
            <a:extLst>
              <a:ext uri="{FF2B5EF4-FFF2-40B4-BE49-F238E27FC236}">
                <a16:creationId xmlns:a16="http://schemas.microsoft.com/office/drawing/2014/main" xmlns="" id="{A6C2C5E9-E7F6-7C44-B650-ACE1C66E3BCB}"/>
              </a:ext>
            </a:extLst>
          </p:cNvPr>
          <p:cNvCxnSpPr>
            <a:cxnSpLocks/>
          </p:cNvCxnSpPr>
          <p:nvPr/>
        </p:nvCxnSpPr>
        <p:spPr>
          <a:xfrm flipH="1">
            <a:off x="5304001" y="2265483"/>
            <a:ext cx="4119807" cy="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44">
            <a:extLst>
              <a:ext uri="{FF2B5EF4-FFF2-40B4-BE49-F238E27FC236}">
                <a16:creationId xmlns:a16="http://schemas.microsoft.com/office/drawing/2014/main" xmlns="" id="{E74EDCDE-F001-C04A-A881-B9E81F7B87C0}"/>
              </a:ext>
            </a:extLst>
          </p:cNvPr>
          <p:cNvCxnSpPr>
            <a:cxnSpLocks/>
          </p:cNvCxnSpPr>
          <p:nvPr/>
        </p:nvCxnSpPr>
        <p:spPr>
          <a:xfrm>
            <a:off x="9415911" y="2265483"/>
            <a:ext cx="0" cy="1191770"/>
          </a:xfrm>
          <a:prstGeom prst="line">
            <a:avLst/>
          </a:prstGeom>
          <a:ln w="19050">
            <a:solidFill>
              <a:schemeClr val="accent4"/>
            </a:solidFill>
            <a:miter lim="800000"/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0">
            <a:extLst>
              <a:ext uri="{FF2B5EF4-FFF2-40B4-BE49-F238E27FC236}">
                <a16:creationId xmlns:a16="http://schemas.microsoft.com/office/drawing/2014/main" xmlns="" id="{7E5BB4D6-4071-6D44-A475-E66F3855C082}"/>
              </a:ext>
            </a:extLst>
          </p:cNvPr>
          <p:cNvCxnSpPr>
            <a:cxnSpLocks/>
          </p:cNvCxnSpPr>
          <p:nvPr/>
        </p:nvCxnSpPr>
        <p:spPr>
          <a:xfrm>
            <a:off x="7845455" y="4451173"/>
            <a:ext cx="549532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  <a:miter lim="800000"/>
            <a:headEnd type="triangl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그룹 72">
            <a:extLst>
              <a:ext uri="{FF2B5EF4-FFF2-40B4-BE49-F238E27FC236}">
                <a16:creationId xmlns:a16="http://schemas.microsoft.com/office/drawing/2014/main" xmlns="" id="{95349AF3-6177-8C4A-928D-FFE85C066C3D}"/>
              </a:ext>
            </a:extLst>
          </p:cNvPr>
          <p:cNvGrpSpPr/>
          <p:nvPr/>
        </p:nvGrpSpPr>
        <p:grpSpPr>
          <a:xfrm>
            <a:off x="10181831" y="3806150"/>
            <a:ext cx="1442699" cy="523220"/>
            <a:chOff x="10181831" y="3806150"/>
            <a:chExt cx="1442699" cy="523220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xmlns="" id="{1E4FEB35-829C-FA4F-AE7D-A6884C100020}"/>
                </a:ext>
              </a:extLst>
            </p:cNvPr>
            <p:cNvSpPr txBox="1"/>
            <p:nvPr/>
          </p:nvSpPr>
          <p:spPr>
            <a:xfrm>
              <a:off x="10434781" y="3806150"/>
              <a:ext cx="11897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사용자 인증</a:t>
              </a:r>
              <a:r>
                <a:rPr kumimoji="1" lang="en-US" altLang="ko-KR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,</a:t>
              </a:r>
            </a:p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VD </a:t>
              </a:r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요청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75" name="타원 74">
              <a:extLst>
                <a:ext uri="{FF2B5EF4-FFF2-40B4-BE49-F238E27FC236}">
                  <a16:creationId xmlns:a16="http://schemas.microsoft.com/office/drawing/2014/main" xmlns="" id="{D0F45689-3347-CB4E-97E4-98B3558BD9F1}"/>
                </a:ext>
              </a:extLst>
            </p:cNvPr>
            <p:cNvSpPr/>
            <p:nvPr/>
          </p:nvSpPr>
          <p:spPr>
            <a:xfrm>
              <a:off x="10181831" y="3890762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2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xmlns="" id="{D0FE4624-3E7B-D14A-8552-AE90D9BBA441}"/>
              </a:ext>
            </a:extLst>
          </p:cNvPr>
          <p:cNvGrpSpPr/>
          <p:nvPr/>
        </p:nvGrpSpPr>
        <p:grpSpPr>
          <a:xfrm>
            <a:off x="1874423" y="3778815"/>
            <a:ext cx="1170432" cy="341728"/>
            <a:chOff x="1874423" y="3778815"/>
            <a:chExt cx="1170432" cy="341728"/>
          </a:xfrm>
        </p:grpSpPr>
        <p:cxnSp>
          <p:nvCxnSpPr>
            <p:cNvPr id="77" name="Straight Connector 44">
              <a:extLst>
                <a:ext uri="{FF2B5EF4-FFF2-40B4-BE49-F238E27FC236}">
                  <a16:creationId xmlns:a16="http://schemas.microsoft.com/office/drawing/2014/main" xmlns="" id="{3FB11119-4212-E44B-9B9D-D5C5FECDE194}"/>
                </a:ext>
              </a:extLst>
            </p:cNvPr>
            <p:cNvCxnSpPr>
              <a:cxnSpLocks/>
            </p:cNvCxnSpPr>
            <p:nvPr/>
          </p:nvCxnSpPr>
          <p:spPr>
            <a:xfrm>
              <a:off x="1874423" y="4120543"/>
              <a:ext cx="1170432" cy="0"/>
            </a:xfrm>
            <a:prstGeom prst="line">
              <a:avLst/>
            </a:prstGeom>
            <a:ln w="19050">
              <a:solidFill>
                <a:schemeClr val="accent4"/>
              </a:solidFill>
              <a:miter lim="800000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타원 77">
              <a:extLst>
                <a:ext uri="{FF2B5EF4-FFF2-40B4-BE49-F238E27FC236}">
                  <a16:creationId xmlns:a16="http://schemas.microsoft.com/office/drawing/2014/main" xmlns="" id="{AB41F274-D9FC-BB4D-97AC-4BC4645BB718}"/>
                </a:ext>
              </a:extLst>
            </p:cNvPr>
            <p:cNvSpPr/>
            <p:nvPr/>
          </p:nvSpPr>
          <p:spPr>
            <a:xfrm>
              <a:off x="1945873" y="3807277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x-none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1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xmlns="" id="{58A3FA01-83D7-4B47-825E-7A30D7FDBA2D}"/>
                </a:ext>
              </a:extLst>
            </p:cNvPr>
            <p:cNvSpPr txBox="1"/>
            <p:nvPr/>
          </p:nvSpPr>
          <p:spPr>
            <a:xfrm>
              <a:off x="2170623" y="3778815"/>
              <a:ext cx="8332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Request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80" name="그룹 79">
            <a:extLst>
              <a:ext uri="{FF2B5EF4-FFF2-40B4-BE49-F238E27FC236}">
                <a16:creationId xmlns:a16="http://schemas.microsoft.com/office/drawing/2014/main" xmlns="" id="{8F418339-1410-E84A-B835-4BF51AD776E3}"/>
              </a:ext>
            </a:extLst>
          </p:cNvPr>
          <p:cNvGrpSpPr/>
          <p:nvPr/>
        </p:nvGrpSpPr>
        <p:grpSpPr>
          <a:xfrm>
            <a:off x="1805387" y="4355804"/>
            <a:ext cx="1176894" cy="364754"/>
            <a:chOff x="1805387" y="4355804"/>
            <a:chExt cx="1176894" cy="364754"/>
          </a:xfrm>
        </p:grpSpPr>
        <p:cxnSp>
          <p:nvCxnSpPr>
            <p:cNvPr id="81" name="Straight Connector 44">
              <a:extLst>
                <a:ext uri="{FF2B5EF4-FFF2-40B4-BE49-F238E27FC236}">
                  <a16:creationId xmlns:a16="http://schemas.microsoft.com/office/drawing/2014/main" xmlns="" id="{EE0417A3-9BE6-2B4C-A1F0-F8C433EA9F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05387" y="4355804"/>
              <a:ext cx="1176894" cy="0"/>
            </a:xfrm>
            <a:prstGeom prst="line">
              <a:avLst/>
            </a:prstGeom>
            <a:ln w="19050">
              <a:solidFill>
                <a:schemeClr val="accent1"/>
              </a:solidFill>
              <a:miter lim="800000"/>
              <a:headEnd type="none" w="med" len="med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xmlns="" id="{416C3A1F-B79B-8E42-9DDA-C86F878B55C4}"/>
                </a:ext>
              </a:extLst>
            </p:cNvPr>
            <p:cNvSpPr txBox="1"/>
            <p:nvPr/>
          </p:nvSpPr>
          <p:spPr>
            <a:xfrm>
              <a:off x="2179238" y="4412781"/>
              <a:ext cx="7857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x-none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VD</a:t>
              </a:r>
              <a:r>
                <a:rPr kumimoji="1" lang="ko-KR" altLang="en-US" sz="1400" dirty="0">
                  <a:latin typeface="Malgun Gothic" panose="020B0503020000020004" pitchFamily="34" charset="-127"/>
                  <a:ea typeface="Malgun Gothic" panose="020B0503020000020004" pitchFamily="34" charset="-127"/>
                </a:rPr>
                <a:t>연결</a:t>
              </a:r>
              <a:endParaRPr kumimoji="1" lang="x-none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  <p:sp>
          <p:nvSpPr>
            <p:cNvPr id="83" name="타원 82">
              <a:extLst>
                <a:ext uri="{FF2B5EF4-FFF2-40B4-BE49-F238E27FC236}">
                  <a16:creationId xmlns:a16="http://schemas.microsoft.com/office/drawing/2014/main" xmlns="" id="{9E0DD203-0DAF-0449-A9FA-38D703D06C88}"/>
                </a:ext>
              </a:extLst>
            </p:cNvPr>
            <p:cNvSpPr/>
            <p:nvPr/>
          </p:nvSpPr>
          <p:spPr>
            <a:xfrm>
              <a:off x="1945872" y="4396128"/>
              <a:ext cx="276083" cy="27608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>
                  <a:solidFill>
                    <a:schemeClr val="bg1"/>
                  </a:solidFill>
                  <a:latin typeface="Malgun Gothic" panose="020B0503020000020004" pitchFamily="34" charset="-127"/>
                  <a:ea typeface="Malgun Gothic" panose="020B0503020000020004" pitchFamily="34" charset="-127"/>
                </a:rPr>
                <a:t>3</a:t>
              </a:r>
              <a:endParaRPr kumimoji="1" lang="x-none" altLang="en-US" dirty="0" err="1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endParaRPr>
            </a:p>
          </p:txBody>
        </p:sp>
      </p:grpSp>
      <p:cxnSp>
        <p:nvCxnSpPr>
          <p:cNvPr id="84" name="Straight Connector 43">
            <a:extLst>
              <a:ext uri="{FF2B5EF4-FFF2-40B4-BE49-F238E27FC236}">
                <a16:creationId xmlns:a16="http://schemas.microsoft.com/office/drawing/2014/main" xmlns="" id="{AE13FE6C-8073-1C49-82BC-7DD13B024318}"/>
              </a:ext>
            </a:extLst>
          </p:cNvPr>
          <p:cNvCxnSpPr>
            <a:cxnSpLocks/>
          </p:cNvCxnSpPr>
          <p:nvPr/>
        </p:nvCxnSpPr>
        <p:spPr>
          <a:xfrm flipV="1">
            <a:off x="7187322" y="5105084"/>
            <a:ext cx="0" cy="1119752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43">
            <a:extLst>
              <a:ext uri="{FF2B5EF4-FFF2-40B4-BE49-F238E27FC236}">
                <a16:creationId xmlns:a16="http://schemas.microsoft.com/office/drawing/2014/main" xmlns="" id="{0DE9E981-1E41-894B-A9FD-83076876A2C2}"/>
              </a:ext>
            </a:extLst>
          </p:cNvPr>
          <p:cNvCxnSpPr>
            <a:cxnSpLocks/>
          </p:cNvCxnSpPr>
          <p:nvPr/>
        </p:nvCxnSpPr>
        <p:spPr>
          <a:xfrm flipH="1" flipV="1">
            <a:off x="5313146" y="4362203"/>
            <a:ext cx="5945" cy="1862632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43">
            <a:extLst>
              <a:ext uri="{FF2B5EF4-FFF2-40B4-BE49-F238E27FC236}">
                <a16:creationId xmlns:a16="http://schemas.microsoft.com/office/drawing/2014/main" xmlns="" id="{8EBD6534-DDFD-9746-A3A5-D535DF2B8A79}"/>
              </a:ext>
            </a:extLst>
          </p:cNvPr>
          <p:cNvCxnSpPr>
            <a:cxnSpLocks/>
          </p:cNvCxnSpPr>
          <p:nvPr/>
        </p:nvCxnSpPr>
        <p:spPr>
          <a:xfrm>
            <a:off x="4787166" y="4366169"/>
            <a:ext cx="530102" cy="0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43">
            <a:extLst>
              <a:ext uri="{FF2B5EF4-FFF2-40B4-BE49-F238E27FC236}">
                <a16:creationId xmlns:a16="http://schemas.microsoft.com/office/drawing/2014/main" xmlns="" id="{D99DEC45-B98F-844F-8063-1FB3191D7AC5}"/>
              </a:ext>
            </a:extLst>
          </p:cNvPr>
          <p:cNvCxnSpPr>
            <a:cxnSpLocks/>
          </p:cNvCxnSpPr>
          <p:nvPr/>
        </p:nvCxnSpPr>
        <p:spPr>
          <a:xfrm flipH="1" flipV="1">
            <a:off x="5313145" y="6223231"/>
            <a:ext cx="1884996" cy="1604"/>
          </a:xfrm>
          <a:prstGeom prst="line">
            <a:avLst/>
          </a:prstGeom>
          <a:ln w="1905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3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/>
      <p:bldP spid="15" grpId="0"/>
      <p:bldP spid="48" grpId="0" animBg="1"/>
      <p:bldP spid="49" grpId="0"/>
      <p:bldP spid="57" grpId="0" animBg="1"/>
      <p:bldP spid="59" grpId="0"/>
      <p:bldP spid="60" grpId="0" animBg="1"/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178;p46">
            <a:extLst>
              <a:ext uri="{FF2B5EF4-FFF2-40B4-BE49-F238E27FC236}">
                <a16:creationId xmlns:a16="http://schemas.microsoft.com/office/drawing/2014/main" xmlns="" id="{58F048F0-A2BF-5241-9E04-4DB46B461F2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0799" y="2914323"/>
            <a:ext cx="2547993" cy="1898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07;p51">
            <a:extLst>
              <a:ext uri="{FF2B5EF4-FFF2-40B4-BE49-F238E27FC236}">
                <a16:creationId xmlns:a16="http://schemas.microsoft.com/office/drawing/2014/main" xmlns="" id="{E095C77F-9874-F94F-BD90-66FFB2808BBB}"/>
              </a:ext>
            </a:extLst>
          </p:cNvPr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3800" y="1657358"/>
            <a:ext cx="846669" cy="830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27;p48">
            <a:extLst>
              <a:ext uri="{FF2B5EF4-FFF2-40B4-BE49-F238E27FC236}">
                <a16:creationId xmlns:a16="http://schemas.microsoft.com/office/drawing/2014/main" xmlns="" id="{B3B0A568-5A2C-5144-A594-53E768E0881F}"/>
              </a:ext>
            </a:extLst>
          </p:cNvPr>
          <p:cNvPicPr preferRelativeResize="0"/>
          <p:nvPr/>
        </p:nvPicPr>
        <p:blipFill rotWithShape="1">
          <a:blip r:embed="rId5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231" y="3170702"/>
            <a:ext cx="1146546" cy="585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15;p48">
            <a:extLst>
              <a:ext uri="{FF2B5EF4-FFF2-40B4-BE49-F238E27FC236}">
                <a16:creationId xmlns:a16="http://schemas.microsoft.com/office/drawing/2014/main" xmlns="" id="{5663D01C-5DE5-1245-973E-60724366EBF9}"/>
              </a:ext>
            </a:extLst>
          </p:cNvPr>
          <p:cNvPicPr preferRelativeResize="0"/>
          <p:nvPr/>
        </p:nvPicPr>
        <p:blipFill rotWithShape="1">
          <a:blip r:embed="rId6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789"/>
          <a:stretch/>
        </p:blipFill>
        <p:spPr>
          <a:xfrm>
            <a:off x="2033974" y="3740685"/>
            <a:ext cx="887388" cy="753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54D5CE40-A034-2C42-9C1A-F7CE3C8FE26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4675" y="1657358"/>
            <a:ext cx="969311" cy="969311"/>
          </a:xfrm>
          <a:prstGeom prst="rect">
            <a:avLst/>
          </a:prstGeom>
        </p:spPr>
      </p:pic>
      <p:sp>
        <p:nvSpPr>
          <p:cNvPr id="13" name="Google Shape;173;p46">
            <a:extLst>
              <a:ext uri="{FF2B5EF4-FFF2-40B4-BE49-F238E27FC236}">
                <a16:creationId xmlns:a16="http://schemas.microsoft.com/office/drawing/2014/main" xmlns="" id="{27A64754-FB33-F24C-9333-4925332907AC}"/>
              </a:ext>
            </a:extLst>
          </p:cNvPr>
          <p:cNvSpPr/>
          <p:nvPr/>
        </p:nvSpPr>
        <p:spPr>
          <a:xfrm>
            <a:off x="9511206" y="2550674"/>
            <a:ext cx="2636248" cy="50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50"/>
            </a:pPr>
            <a:r>
              <a:rPr lang="en-US" altLang="ja-JP" sz="2200" b="1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VMware</a:t>
            </a:r>
            <a:endParaRPr sz="2200" dirty="0">
              <a:solidFill>
                <a:schemeClr val="tx2"/>
              </a:solidFill>
              <a:latin typeface="Malgun Gothic" panose="020B0503020000020004" pitchFamily="34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14ED3A66-D792-5147-8B60-4E896C66DC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44674" y="3480995"/>
            <a:ext cx="969312" cy="969312"/>
          </a:xfrm>
          <a:prstGeom prst="rect">
            <a:avLst/>
          </a:prstGeom>
        </p:spPr>
      </p:pic>
      <p:sp>
        <p:nvSpPr>
          <p:cNvPr id="15" name="Google Shape;173;p46">
            <a:extLst>
              <a:ext uri="{FF2B5EF4-FFF2-40B4-BE49-F238E27FC236}">
                <a16:creationId xmlns:a16="http://schemas.microsoft.com/office/drawing/2014/main" xmlns="" id="{035D9F8B-DD90-CD4E-A286-ED5FBDBEAB25}"/>
              </a:ext>
            </a:extLst>
          </p:cNvPr>
          <p:cNvSpPr/>
          <p:nvPr/>
        </p:nvSpPr>
        <p:spPr>
          <a:xfrm>
            <a:off x="9511206" y="4530200"/>
            <a:ext cx="2636248" cy="50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50"/>
            </a:pPr>
            <a:r>
              <a:rPr lang="en-US" altLang="ja-JP" sz="2200" b="1" dirty="0">
                <a:solidFill>
                  <a:schemeClr val="tx2"/>
                </a:solidFill>
                <a:latin typeface="Lato"/>
                <a:ea typeface="Lato"/>
                <a:cs typeface="Lato"/>
                <a:sym typeface="Lato"/>
              </a:rPr>
              <a:t>Citrix</a:t>
            </a:r>
            <a:endParaRPr sz="2200" dirty="0">
              <a:solidFill>
                <a:schemeClr val="tx2"/>
              </a:solidFill>
              <a:latin typeface="Malgun Gothic" panose="020B0503020000020004" pitchFamily="34" charset="-127"/>
            </a:endParaRPr>
          </a:p>
        </p:txBody>
      </p:sp>
      <p:cxnSp>
        <p:nvCxnSpPr>
          <p:cNvPr id="16" name="Google Shape;398;p31">
            <a:extLst>
              <a:ext uri="{FF2B5EF4-FFF2-40B4-BE49-F238E27FC236}">
                <a16:creationId xmlns:a16="http://schemas.microsoft.com/office/drawing/2014/main" xmlns="" id="{D23E3936-D18B-DE4A-ABC0-B9331A752FBA}"/>
              </a:ext>
            </a:extLst>
          </p:cNvPr>
          <p:cNvCxnSpPr>
            <a:cxnSpLocks/>
          </p:cNvCxnSpPr>
          <p:nvPr/>
        </p:nvCxnSpPr>
        <p:spPr>
          <a:xfrm flipV="1">
            <a:off x="6099175" y="903026"/>
            <a:ext cx="0" cy="5051949"/>
          </a:xfrm>
          <a:prstGeom prst="straightConnector1">
            <a:avLst/>
          </a:prstGeom>
          <a:noFill/>
          <a:ln w="635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Google Shape;173;p46">
            <a:extLst>
              <a:ext uri="{FF2B5EF4-FFF2-40B4-BE49-F238E27FC236}">
                <a16:creationId xmlns:a16="http://schemas.microsoft.com/office/drawing/2014/main" xmlns="" id="{DE1F7CF1-BD08-8741-8717-060DF7716255}"/>
              </a:ext>
            </a:extLst>
          </p:cNvPr>
          <p:cNvSpPr/>
          <p:nvPr/>
        </p:nvSpPr>
        <p:spPr>
          <a:xfrm>
            <a:off x="410799" y="4976327"/>
            <a:ext cx="2636248" cy="5031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50"/>
            </a:pPr>
            <a:r>
              <a:rPr lang="en-US" altLang="ja-JP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Any IaaS</a:t>
            </a:r>
            <a:endParaRPr sz="2200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8" name="Google Shape;190;p47">
            <a:extLst>
              <a:ext uri="{FF2B5EF4-FFF2-40B4-BE49-F238E27FC236}">
                <a16:creationId xmlns:a16="http://schemas.microsoft.com/office/drawing/2014/main" xmlns="" id="{5BE71CFA-7D22-B845-BB74-9260DFBD2FF9}"/>
              </a:ext>
            </a:extLst>
          </p:cNvPr>
          <p:cNvSpPr/>
          <p:nvPr/>
        </p:nvSpPr>
        <p:spPr>
          <a:xfrm>
            <a:off x="2690876" y="1466260"/>
            <a:ext cx="3426834" cy="91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On-Demand </a:t>
            </a:r>
            <a:r>
              <a:rPr lang="ko-KR" alt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확장</a:t>
            </a:r>
            <a:endParaRPr lang="en-US" altLang="ko-KR"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x-none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(</a:t>
            </a:r>
            <a:r>
              <a:rPr lang="ko-KR" altLang="en-US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즉시</a:t>
            </a:r>
            <a:r>
              <a:rPr lang="en-US" altLang="ko-KR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</a:t>
            </a:r>
            <a:r>
              <a:rPr lang="ko-KR" altLang="en-US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언제든지</a:t>
            </a:r>
            <a:r>
              <a:rPr lang="en-US" altLang="ko-KR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)</a:t>
            </a:r>
            <a:endParaRPr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19" name="Google Shape;190;p47">
            <a:extLst>
              <a:ext uri="{FF2B5EF4-FFF2-40B4-BE49-F238E27FC236}">
                <a16:creationId xmlns:a16="http://schemas.microsoft.com/office/drawing/2014/main" xmlns="" id="{6EE5CAAC-7CF2-914B-9EF5-F8E981F4ED95}"/>
              </a:ext>
            </a:extLst>
          </p:cNvPr>
          <p:cNvSpPr/>
          <p:nvPr/>
        </p:nvSpPr>
        <p:spPr>
          <a:xfrm>
            <a:off x="6633199" y="1466260"/>
            <a:ext cx="3451579" cy="91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ko-KR" alt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인프라의 속도로 확장</a:t>
            </a:r>
            <a:endParaRPr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20" name="Google Shape;190;p47">
            <a:extLst>
              <a:ext uri="{FF2B5EF4-FFF2-40B4-BE49-F238E27FC236}">
                <a16:creationId xmlns:a16="http://schemas.microsoft.com/office/drawing/2014/main" xmlns="" id="{71A028E8-D972-F342-92B8-D2F340FEBF57}"/>
              </a:ext>
            </a:extLst>
          </p:cNvPr>
          <p:cNvSpPr/>
          <p:nvPr/>
        </p:nvSpPr>
        <p:spPr>
          <a:xfrm>
            <a:off x="3011247" y="2383895"/>
            <a:ext cx="3034973" cy="3650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사용한 만큼 지불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통합된 벤더 관리</a:t>
            </a:r>
            <a:endParaRPr lang="en-US" altLang="ko-KR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간편함</a:t>
            </a:r>
            <a:r>
              <a:rPr lang="en-US" altLang="ko-KR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, </a:t>
            </a: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누구나 관리자의 역할을 할 수 있음</a:t>
            </a:r>
            <a:endParaRPr lang="en" altLang="ko-KR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수 분 내의 배포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유연한 용량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21" name="Google Shape;190;p47">
            <a:extLst>
              <a:ext uri="{FF2B5EF4-FFF2-40B4-BE49-F238E27FC236}">
                <a16:creationId xmlns:a16="http://schemas.microsoft.com/office/drawing/2014/main" xmlns="" id="{C8741B5F-C6FD-AD49-8C2A-90681D6C9998}"/>
              </a:ext>
            </a:extLst>
          </p:cNvPr>
          <p:cNvSpPr/>
          <p:nvPr/>
        </p:nvSpPr>
        <p:spPr>
          <a:xfrm>
            <a:off x="6925458" y="2538315"/>
            <a:ext cx="3034973" cy="3650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높은 초기 도입 비용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전문 기술 인력 필요</a:t>
            </a:r>
            <a:endParaRPr lang="en-US" altLang="ko-KR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많은 벤더 관리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긴 배포 시간</a:t>
            </a:r>
            <a:endParaRPr lang="en-US" altLang="ko-KR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  <a:p>
            <a:pPr>
              <a:spcBef>
                <a:spcPts val="2000"/>
              </a:spcBef>
              <a:spcAft>
                <a:spcPts val="0"/>
              </a:spcAft>
            </a:pPr>
            <a:r>
              <a:rPr lang="ko-KR" altLang="en-US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고정된 용량</a:t>
            </a:r>
            <a:endParaRPr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22" name="Google Shape;190;p47">
            <a:extLst>
              <a:ext uri="{FF2B5EF4-FFF2-40B4-BE49-F238E27FC236}">
                <a16:creationId xmlns:a16="http://schemas.microsoft.com/office/drawing/2014/main" xmlns="" id="{B43C79A9-94C4-F043-95C5-E2B045DA88FF}"/>
              </a:ext>
            </a:extLst>
          </p:cNvPr>
          <p:cNvSpPr/>
          <p:nvPr/>
        </p:nvSpPr>
        <p:spPr>
          <a:xfrm>
            <a:off x="1982874" y="5707619"/>
            <a:ext cx="3895806" cy="91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Cloud</a:t>
            </a:r>
            <a:r>
              <a:rPr lang="ko-KR" alt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 기반 환경</a:t>
            </a:r>
            <a:endParaRPr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23" name="Google Shape;190;p47">
            <a:extLst>
              <a:ext uri="{FF2B5EF4-FFF2-40B4-BE49-F238E27FC236}">
                <a16:creationId xmlns:a16="http://schemas.microsoft.com/office/drawing/2014/main" xmlns="" id="{5692E594-FC5D-8C40-9BDF-CC02601EBED0}"/>
              </a:ext>
            </a:extLst>
          </p:cNvPr>
          <p:cNvSpPr/>
          <p:nvPr/>
        </p:nvSpPr>
        <p:spPr>
          <a:xfrm>
            <a:off x="7321688" y="5707619"/>
            <a:ext cx="4671551" cy="914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ko-KR" altLang="en-US" sz="2400" b="1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Lato"/>
                <a:sym typeface="Lato"/>
              </a:rPr>
              <a:t>데이터 센터 기반 환경</a:t>
            </a:r>
            <a:endParaRPr sz="2400" b="1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Lato"/>
              <a:sym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55DDA40-23E4-3249-8E23-ECD51D364F54}"/>
              </a:ext>
            </a:extLst>
          </p:cNvPr>
          <p:cNvSpPr txBox="1"/>
          <p:nvPr/>
        </p:nvSpPr>
        <p:spPr>
          <a:xfrm>
            <a:off x="1322597" y="2257337"/>
            <a:ext cx="8290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Frame</a:t>
            </a:r>
            <a:endParaRPr kumimoji="1" lang="ko-KR" altLang="en-US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6" name="object 5">
            <a:extLst>
              <a:ext uri="{FF2B5EF4-FFF2-40B4-BE49-F238E27FC236}">
                <a16:creationId xmlns:a16="http://schemas.microsoft.com/office/drawing/2014/main" xmlns="" id="{D17F197C-4461-CE41-AAB3-AECD1D1DA418}"/>
              </a:ext>
            </a:extLst>
          </p:cNvPr>
          <p:cNvSpPr/>
          <p:nvPr/>
        </p:nvSpPr>
        <p:spPr>
          <a:xfrm>
            <a:off x="6093578" y="1230830"/>
            <a:ext cx="69196" cy="524002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24" name="Google Shape;3128;p231">
            <a:extLst>
              <a:ext uri="{FF2B5EF4-FFF2-40B4-BE49-F238E27FC236}">
                <a16:creationId xmlns:a16="http://schemas.microsoft.com/office/drawing/2014/main" xmlns="" id="{B8B05B43-F799-0445-BA6D-054FF31A902D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670" y="3709891"/>
            <a:ext cx="648470" cy="733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3174;p231">
            <a:extLst>
              <a:ext uri="{FF2B5EF4-FFF2-40B4-BE49-F238E27FC236}">
                <a16:creationId xmlns:a16="http://schemas.microsoft.com/office/drawing/2014/main" xmlns="" id="{AC4BC2F3-17A6-CA44-AABE-20944C3474E7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265375" y="4003821"/>
            <a:ext cx="814487" cy="49073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xmlns="" id="{6D0EC350-F102-3D45-908C-6526686C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altLang="ko-KR" sz="3600" dirty="0" err="1"/>
              <a:t>DaaS</a:t>
            </a:r>
            <a:r>
              <a:rPr lang="ko-KR" altLang="en-US" sz="3600" dirty="0"/>
              <a:t>와 </a:t>
            </a:r>
            <a:r>
              <a:rPr lang="en-US" altLang="ko-KR" sz="3600" dirty="0"/>
              <a:t>On-Prem VDI </a:t>
            </a:r>
            <a:r>
              <a:rPr lang="ko-KR" altLang="en-US" sz="3600" dirty="0"/>
              <a:t>비교</a:t>
            </a:r>
            <a:endParaRPr lang="en-SG" sz="3600" dirty="0"/>
          </a:p>
        </p:txBody>
      </p:sp>
    </p:spTree>
    <p:extLst>
      <p:ext uri="{BB962C8B-B14F-4D97-AF65-F5344CB8AC3E}">
        <p14:creationId xmlns:p14="http://schemas.microsoft.com/office/powerpoint/2010/main" val="2236251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xmlns="" id="{2C32A47A-CFA9-834B-B1AC-0A55D39A5E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9288" y="1590048"/>
            <a:ext cx="10972800" cy="2554545"/>
          </a:xfrm>
        </p:spPr>
        <p:txBody>
          <a:bodyPr/>
          <a:lstStyle/>
          <a:p>
            <a:r>
              <a:rPr lang="en-US"/>
              <a:t>Frame Desktop as a Service (</a:t>
            </a:r>
            <a:r>
              <a:rPr lang="en-US" err="1"/>
              <a:t>DaaS</a:t>
            </a:r>
            <a:r>
              <a:rPr lang="en-US"/>
              <a:t>)</a:t>
            </a:r>
            <a:br>
              <a:rPr lang="en-US"/>
            </a:br>
            <a:r>
              <a:rPr lang="en-US" sz="1600"/>
              <a:t/>
            </a:r>
            <a:br>
              <a:rPr lang="en-US" sz="1600"/>
            </a:b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09600" y="3639312"/>
            <a:ext cx="10972800" cy="27699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/>
              <a:t> 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F8BBCE42-BFBB-E546-A838-9E83EE260B73}"/>
              </a:ext>
            </a:extLst>
          </p:cNvPr>
          <p:cNvGrpSpPr>
            <a:grpSpLocks noChangeAspect="1"/>
          </p:cNvGrpSpPr>
          <p:nvPr/>
        </p:nvGrpSpPr>
        <p:grpSpPr>
          <a:xfrm>
            <a:off x="11236799" y="6273000"/>
            <a:ext cx="365289" cy="255600"/>
            <a:chOff x="6935788" y="3157538"/>
            <a:chExt cx="1136650" cy="795337"/>
          </a:xfrm>
          <a:solidFill>
            <a:schemeClr val="bg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xmlns="" id="{F8A7F5D8-6563-714A-BC0C-90811F5F7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157538"/>
              <a:ext cx="492125" cy="334962"/>
            </a:xfrm>
            <a:custGeom>
              <a:avLst/>
              <a:gdLst>
                <a:gd name="T0" fmla="*/ 639 w 1369"/>
                <a:gd name="T1" fmla="*/ 16 h 929"/>
                <a:gd name="T2" fmla="*/ 676 w 1369"/>
                <a:gd name="T3" fmla="*/ 0 h 929"/>
                <a:gd name="T4" fmla="*/ 1316 w 1369"/>
                <a:gd name="T5" fmla="*/ 0 h 929"/>
                <a:gd name="T6" fmla="*/ 1368 w 1369"/>
                <a:gd name="T7" fmla="*/ 53 h 929"/>
                <a:gd name="T8" fmla="*/ 1347 w 1369"/>
                <a:gd name="T9" fmla="*/ 95 h 929"/>
                <a:gd name="T10" fmla="*/ 409 w 1369"/>
                <a:gd name="T11" fmla="*/ 913 h 929"/>
                <a:gd name="T12" fmla="*/ 372 w 1369"/>
                <a:gd name="T13" fmla="*/ 928 h 929"/>
                <a:gd name="T14" fmla="*/ 333 w 1369"/>
                <a:gd name="T15" fmla="*/ 913 h 929"/>
                <a:gd name="T16" fmla="*/ 13 w 1369"/>
                <a:gd name="T17" fmla="*/ 632 h 929"/>
                <a:gd name="T18" fmla="*/ 0 w 1369"/>
                <a:gd name="T19" fmla="*/ 598 h 929"/>
                <a:gd name="T20" fmla="*/ 18 w 1369"/>
                <a:gd name="T21" fmla="*/ 559 h 929"/>
                <a:gd name="T22" fmla="*/ 639 w 1369"/>
                <a:gd name="T23" fmla="*/ 16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9">
                  <a:moveTo>
                    <a:pt x="639" y="16"/>
                  </a:moveTo>
                  <a:cubicBezTo>
                    <a:pt x="650" y="8"/>
                    <a:pt x="660" y="0"/>
                    <a:pt x="676" y="0"/>
                  </a:cubicBezTo>
                  <a:lnTo>
                    <a:pt x="1316" y="0"/>
                  </a:lnTo>
                  <a:cubicBezTo>
                    <a:pt x="1345" y="0"/>
                    <a:pt x="1368" y="24"/>
                    <a:pt x="1368" y="53"/>
                  </a:cubicBezTo>
                  <a:cubicBezTo>
                    <a:pt x="1368" y="69"/>
                    <a:pt x="1360" y="84"/>
                    <a:pt x="1347" y="95"/>
                  </a:cubicBezTo>
                  <a:lnTo>
                    <a:pt x="409" y="913"/>
                  </a:lnTo>
                  <a:cubicBezTo>
                    <a:pt x="398" y="923"/>
                    <a:pt x="388" y="928"/>
                    <a:pt x="372" y="928"/>
                  </a:cubicBezTo>
                  <a:cubicBezTo>
                    <a:pt x="356" y="928"/>
                    <a:pt x="343" y="923"/>
                    <a:pt x="333" y="913"/>
                  </a:cubicBezTo>
                  <a:lnTo>
                    <a:pt x="13" y="632"/>
                  </a:lnTo>
                  <a:cubicBezTo>
                    <a:pt x="5" y="624"/>
                    <a:pt x="0" y="611"/>
                    <a:pt x="0" y="598"/>
                  </a:cubicBezTo>
                  <a:cubicBezTo>
                    <a:pt x="0" y="582"/>
                    <a:pt x="8" y="569"/>
                    <a:pt x="18" y="559"/>
                  </a:cubicBezTo>
                  <a:lnTo>
                    <a:pt x="639" y="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+mn-ea"/>
                <a:cs typeface="+mn-cs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3556AF4A-1F0A-C644-945C-165179E95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0313" y="3619500"/>
              <a:ext cx="492125" cy="333375"/>
            </a:xfrm>
            <a:custGeom>
              <a:avLst/>
              <a:gdLst>
                <a:gd name="T0" fmla="*/ 639 w 1369"/>
                <a:gd name="T1" fmla="*/ 912 h 928"/>
                <a:gd name="T2" fmla="*/ 676 w 1369"/>
                <a:gd name="T3" fmla="*/ 927 h 928"/>
                <a:gd name="T4" fmla="*/ 1316 w 1369"/>
                <a:gd name="T5" fmla="*/ 927 h 928"/>
                <a:gd name="T6" fmla="*/ 1368 w 1369"/>
                <a:gd name="T7" fmla="*/ 875 h 928"/>
                <a:gd name="T8" fmla="*/ 1347 w 1369"/>
                <a:gd name="T9" fmla="*/ 833 h 928"/>
                <a:gd name="T10" fmla="*/ 409 w 1369"/>
                <a:gd name="T11" fmla="*/ 16 h 928"/>
                <a:gd name="T12" fmla="*/ 372 w 1369"/>
                <a:gd name="T13" fmla="*/ 0 h 928"/>
                <a:gd name="T14" fmla="*/ 333 w 1369"/>
                <a:gd name="T15" fmla="*/ 16 h 928"/>
                <a:gd name="T16" fmla="*/ 13 w 1369"/>
                <a:gd name="T17" fmla="*/ 294 h 928"/>
                <a:gd name="T18" fmla="*/ 0 w 1369"/>
                <a:gd name="T19" fmla="*/ 328 h 928"/>
                <a:gd name="T20" fmla="*/ 18 w 1369"/>
                <a:gd name="T21" fmla="*/ 367 h 928"/>
                <a:gd name="T22" fmla="*/ 639 w 1369"/>
                <a:gd name="T23" fmla="*/ 91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9" h="928">
                  <a:moveTo>
                    <a:pt x="639" y="912"/>
                  </a:moveTo>
                  <a:cubicBezTo>
                    <a:pt x="650" y="920"/>
                    <a:pt x="660" y="927"/>
                    <a:pt x="676" y="927"/>
                  </a:cubicBezTo>
                  <a:lnTo>
                    <a:pt x="1316" y="927"/>
                  </a:lnTo>
                  <a:cubicBezTo>
                    <a:pt x="1345" y="927"/>
                    <a:pt x="1368" y="904"/>
                    <a:pt x="1368" y="875"/>
                  </a:cubicBezTo>
                  <a:cubicBezTo>
                    <a:pt x="1368" y="859"/>
                    <a:pt x="1360" y="844"/>
                    <a:pt x="1347" y="833"/>
                  </a:cubicBezTo>
                  <a:lnTo>
                    <a:pt x="409" y="16"/>
                  </a:lnTo>
                  <a:cubicBezTo>
                    <a:pt x="398" y="6"/>
                    <a:pt x="388" y="0"/>
                    <a:pt x="372" y="0"/>
                  </a:cubicBezTo>
                  <a:cubicBezTo>
                    <a:pt x="356" y="0"/>
                    <a:pt x="343" y="6"/>
                    <a:pt x="333" y="16"/>
                  </a:cubicBezTo>
                  <a:lnTo>
                    <a:pt x="13" y="294"/>
                  </a:lnTo>
                  <a:cubicBezTo>
                    <a:pt x="5" y="304"/>
                    <a:pt x="0" y="315"/>
                    <a:pt x="0" y="328"/>
                  </a:cubicBezTo>
                  <a:cubicBezTo>
                    <a:pt x="0" y="344"/>
                    <a:pt x="8" y="357"/>
                    <a:pt x="18" y="367"/>
                  </a:cubicBezTo>
                  <a:lnTo>
                    <a:pt x="639" y="91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+mn-ea"/>
                <a:cs typeface="+mn-cs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xmlns="" id="{B5B7BAA4-C009-CC46-9C18-8DC894902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5788" y="3157538"/>
              <a:ext cx="703262" cy="795337"/>
            </a:xfrm>
            <a:custGeom>
              <a:avLst/>
              <a:gdLst>
                <a:gd name="T0" fmla="*/ 726 w 1954"/>
                <a:gd name="T1" fmla="*/ 2194 h 2208"/>
                <a:gd name="T2" fmla="*/ 692 w 1954"/>
                <a:gd name="T3" fmla="*/ 2207 h 2208"/>
                <a:gd name="T4" fmla="*/ 52 w 1954"/>
                <a:gd name="T5" fmla="*/ 2207 h 2208"/>
                <a:gd name="T6" fmla="*/ 0 w 1954"/>
                <a:gd name="T7" fmla="*/ 2154 h 2208"/>
                <a:gd name="T8" fmla="*/ 15 w 1954"/>
                <a:gd name="T9" fmla="*/ 2118 h 2208"/>
                <a:gd name="T10" fmla="*/ 1137 w 1954"/>
                <a:gd name="T11" fmla="*/ 1143 h 2208"/>
                <a:gd name="T12" fmla="*/ 1156 w 1954"/>
                <a:gd name="T13" fmla="*/ 1104 h 2208"/>
                <a:gd name="T14" fmla="*/ 1140 w 1954"/>
                <a:gd name="T15" fmla="*/ 1067 h 2208"/>
                <a:gd name="T16" fmla="*/ 21 w 1954"/>
                <a:gd name="T17" fmla="*/ 92 h 2208"/>
                <a:gd name="T18" fmla="*/ 2 w 1954"/>
                <a:gd name="T19" fmla="*/ 53 h 2208"/>
                <a:gd name="T20" fmla="*/ 55 w 1954"/>
                <a:gd name="T21" fmla="*/ 0 h 2208"/>
                <a:gd name="T22" fmla="*/ 694 w 1954"/>
                <a:gd name="T23" fmla="*/ 0 h 2208"/>
                <a:gd name="T24" fmla="*/ 728 w 1954"/>
                <a:gd name="T25" fmla="*/ 14 h 2208"/>
                <a:gd name="T26" fmla="*/ 1934 w 1954"/>
                <a:gd name="T27" fmla="*/ 1065 h 2208"/>
                <a:gd name="T28" fmla="*/ 1953 w 1954"/>
                <a:gd name="T29" fmla="*/ 1104 h 2208"/>
                <a:gd name="T30" fmla="*/ 1934 w 1954"/>
                <a:gd name="T31" fmla="*/ 1143 h 2208"/>
                <a:gd name="T32" fmla="*/ 726 w 1954"/>
                <a:gd name="T33" fmla="*/ 2194 h 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54" h="2208">
                  <a:moveTo>
                    <a:pt x="726" y="2194"/>
                  </a:moveTo>
                  <a:cubicBezTo>
                    <a:pt x="718" y="2202"/>
                    <a:pt x="705" y="2207"/>
                    <a:pt x="692" y="2207"/>
                  </a:cubicBezTo>
                  <a:lnTo>
                    <a:pt x="52" y="2207"/>
                  </a:lnTo>
                  <a:cubicBezTo>
                    <a:pt x="23" y="2207"/>
                    <a:pt x="0" y="2183"/>
                    <a:pt x="0" y="2154"/>
                  </a:cubicBezTo>
                  <a:cubicBezTo>
                    <a:pt x="0" y="2141"/>
                    <a:pt x="5" y="2128"/>
                    <a:pt x="15" y="2118"/>
                  </a:cubicBezTo>
                  <a:lnTo>
                    <a:pt x="1137" y="1143"/>
                  </a:lnTo>
                  <a:cubicBezTo>
                    <a:pt x="1148" y="1133"/>
                    <a:pt x="1156" y="1120"/>
                    <a:pt x="1156" y="1104"/>
                  </a:cubicBezTo>
                  <a:cubicBezTo>
                    <a:pt x="1156" y="1088"/>
                    <a:pt x="1150" y="1075"/>
                    <a:pt x="1140" y="1067"/>
                  </a:cubicBezTo>
                  <a:lnTo>
                    <a:pt x="21" y="92"/>
                  </a:lnTo>
                  <a:cubicBezTo>
                    <a:pt x="10" y="82"/>
                    <a:pt x="2" y="69"/>
                    <a:pt x="2" y="53"/>
                  </a:cubicBezTo>
                  <a:cubicBezTo>
                    <a:pt x="2" y="24"/>
                    <a:pt x="26" y="0"/>
                    <a:pt x="55" y="0"/>
                  </a:cubicBezTo>
                  <a:lnTo>
                    <a:pt x="694" y="0"/>
                  </a:lnTo>
                  <a:cubicBezTo>
                    <a:pt x="707" y="0"/>
                    <a:pt x="721" y="6"/>
                    <a:pt x="728" y="14"/>
                  </a:cubicBezTo>
                  <a:lnTo>
                    <a:pt x="1934" y="1065"/>
                  </a:lnTo>
                  <a:cubicBezTo>
                    <a:pt x="1945" y="1075"/>
                    <a:pt x="1953" y="1088"/>
                    <a:pt x="1953" y="1104"/>
                  </a:cubicBezTo>
                  <a:cubicBezTo>
                    <a:pt x="1953" y="1120"/>
                    <a:pt x="1945" y="1133"/>
                    <a:pt x="1934" y="1143"/>
                  </a:cubicBezTo>
                  <a:lnTo>
                    <a:pt x="726" y="2194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u="none" strike="noStrike" kern="1200" cap="none" spc="0" normalizeH="0" baseline="0" noProof="0" dirty="0">
                <a:ln>
                  <a:noFill/>
                </a:ln>
                <a:solidFill>
                  <a:srgbClr val="1E1E1E"/>
                </a:solidFill>
                <a:effectLst/>
                <a:uLnTx/>
                <a:uFillTx/>
                <a:latin typeface="Malgun Gothic" panose="020B0503020000020004" pitchFamily="34" charset="-127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7829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/>
              <a:t>Frame </a:t>
            </a:r>
            <a:r>
              <a:rPr lang="ko-KR" altLang="en-US" sz="3600" dirty="0"/>
              <a:t>연혁</a:t>
            </a:r>
            <a:endParaRPr lang="en-US" sz="36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" y="3536798"/>
            <a:ext cx="1657350" cy="2215224"/>
          </a:xfrm>
        </p:spPr>
        <p:txBody>
          <a:bodyPr/>
          <a:lstStyle/>
          <a:p>
            <a:r>
              <a:rPr lang="en-US" dirty="0">
                <a:ea typeface="Malgun Gothic" panose="020B0503020000020004" pitchFamily="34" charset="-127"/>
              </a:rPr>
              <a:t>Xi Frame (</a:t>
            </a:r>
            <a:r>
              <a:rPr lang="ko-KR" altLang="en-US" dirty="0">
                <a:ea typeface="Malgun Gothic" panose="020B0503020000020004" pitchFamily="34" charset="-127"/>
              </a:rPr>
              <a:t>출시</a:t>
            </a:r>
            <a:r>
              <a:rPr lang="en-US" dirty="0">
                <a:ea typeface="Malgun Gothic" panose="020B0503020000020004" pitchFamily="34" charset="-127"/>
              </a:rPr>
              <a:t>)</a:t>
            </a:r>
          </a:p>
          <a:p>
            <a:r>
              <a:rPr lang="en-US" dirty="0">
                <a:ea typeface="Malgun Gothic" panose="020B0503020000020004" pitchFamily="34" charset="-127"/>
              </a:rPr>
              <a:t>BYO AWS</a:t>
            </a:r>
          </a:p>
          <a:p>
            <a:r>
              <a:rPr lang="en-US" dirty="0">
                <a:ea typeface="Malgun Gothic" panose="020B0503020000020004" pitchFamily="34" charset="-127"/>
              </a:rPr>
              <a:t>BYO Azure</a:t>
            </a:r>
          </a:p>
          <a:p>
            <a:r>
              <a:rPr lang="en-US" dirty="0">
                <a:ea typeface="Malgun Gothic" panose="020B0503020000020004" pitchFamily="34" charset="-127"/>
              </a:rPr>
              <a:t>Non-persistent </a:t>
            </a:r>
            <a:r>
              <a:rPr lang="ko-KR" altLang="en-US" dirty="0" err="1">
                <a:ea typeface="Malgun Gothic" panose="020B0503020000020004" pitchFamily="34" charset="-127"/>
              </a:rPr>
              <a:t>데스크탑</a:t>
            </a:r>
            <a:endParaRPr lang="en-US" altLang="ko-KR" dirty="0">
              <a:ea typeface="Malgun Gothic" panose="020B0503020000020004" pitchFamily="34" charset="-127"/>
            </a:endParaRPr>
          </a:p>
          <a:p>
            <a:r>
              <a:rPr lang="en-US" dirty="0">
                <a:ea typeface="Malgun Gothic" panose="020B0503020000020004" pitchFamily="34" charset="-127"/>
              </a:rPr>
              <a:t>app delivery</a:t>
            </a:r>
          </a:p>
          <a:p>
            <a:r>
              <a:rPr lang="en-US" dirty="0">
                <a:ea typeface="Malgun Gothic" panose="020B0503020000020004" pitchFamily="34" charset="-127"/>
              </a:rPr>
              <a:t>And more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476628" y="3536798"/>
            <a:ext cx="1657350" cy="2215224"/>
          </a:xfrm>
        </p:spPr>
        <p:txBody>
          <a:bodyPr/>
          <a:lstStyle/>
          <a:p>
            <a:r>
              <a:rPr lang="en-US" dirty="0">
                <a:ea typeface="Malgun Gothic" panose="020B0503020000020004" pitchFamily="34" charset="-127"/>
              </a:rPr>
              <a:t>BYO AHV (EA)</a:t>
            </a:r>
          </a:p>
          <a:p>
            <a:r>
              <a:rPr lang="en-US" dirty="0">
                <a:ea typeface="Malgun Gothic" panose="020B0503020000020004" pitchFamily="34" charset="-127"/>
              </a:rPr>
              <a:t>BYO image on AHV</a:t>
            </a:r>
          </a:p>
          <a:p>
            <a:r>
              <a:rPr lang="en-US" dirty="0">
                <a:ea typeface="Malgun Gothic" panose="020B0503020000020004" pitchFamily="34" charset="-127"/>
              </a:rPr>
              <a:t>Persistent </a:t>
            </a:r>
            <a:r>
              <a:rPr lang="ko-KR" altLang="en-US" dirty="0" err="1">
                <a:ea typeface="Malgun Gothic" panose="020B0503020000020004" pitchFamily="34" charset="-127"/>
              </a:rPr>
              <a:t>데스크탑</a:t>
            </a:r>
            <a:endParaRPr lang="en-US" dirty="0">
              <a:ea typeface="Malgun Gothic" panose="020B0503020000020004" pitchFamily="34" charset="-127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4343656" y="3536798"/>
            <a:ext cx="1657350" cy="2215224"/>
          </a:xfrm>
        </p:spPr>
        <p:txBody>
          <a:bodyPr/>
          <a:lstStyle/>
          <a:p>
            <a:r>
              <a:rPr lang="ko-KR" altLang="en-US" dirty="0">
                <a:ea typeface="Malgun Gothic" panose="020B0503020000020004" pitchFamily="34" charset="-127"/>
              </a:rPr>
              <a:t>도메인 조인 지원</a:t>
            </a:r>
            <a:endParaRPr lang="en-US" altLang="ko-KR" dirty="0">
              <a:ea typeface="Malgun Gothic" panose="020B0503020000020004" pitchFamily="34" charset="-127"/>
            </a:endParaRPr>
          </a:p>
          <a:p>
            <a:r>
              <a:rPr lang="ko-KR" altLang="en-US" dirty="0">
                <a:ea typeface="Malgun Gothic" panose="020B0503020000020004" pitchFamily="34" charset="-127"/>
              </a:rPr>
              <a:t>엔터프라이즈 프로파일</a:t>
            </a:r>
            <a:endParaRPr lang="en-US" dirty="0">
              <a:ea typeface="Malgun Gothic" panose="020B0503020000020004" pitchFamily="34" charset="-127"/>
            </a:endParaRPr>
          </a:p>
          <a:p>
            <a:r>
              <a:rPr lang="ko-KR" altLang="en-US" dirty="0">
                <a:ea typeface="Malgun Gothic" panose="020B0503020000020004" pitchFamily="34" charset="-127"/>
              </a:rPr>
              <a:t>퍼스널 드라이브 지원</a:t>
            </a:r>
            <a:endParaRPr lang="en-US" dirty="0">
              <a:ea typeface="Malgun Gothic" panose="020B0503020000020004" pitchFamily="34" charset="-127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210684" y="3536798"/>
            <a:ext cx="1657350" cy="2215224"/>
          </a:xfrm>
        </p:spPr>
        <p:txBody>
          <a:bodyPr/>
          <a:lstStyle/>
          <a:p>
            <a:r>
              <a:rPr lang="en-US" dirty="0">
                <a:ea typeface="Malgun Gothic" panose="020B0503020000020004" pitchFamily="34" charset="-127"/>
              </a:rPr>
              <a:t>Xi Frame (US Gov)</a:t>
            </a:r>
          </a:p>
          <a:p>
            <a:r>
              <a:rPr lang="en-US" dirty="0">
                <a:ea typeface="Malgun Gothic" panose="020B0503020000020004" pitchFamily="34" charset="-127"/>
              </a:rPr>
              <a:t>BYO AHV (GA)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7"/>
          </p:nvPr>
        </p:nvSpPr>
        <p:spPr>
          <a:xfrm>
            <a:off x="8077712" y="3536798"/>
            <a:ext cx="1657350" cy="2215224"/>
          </a:xfrm>
        </p:spPr>
        <p:txBody>
          <a:bodyPr/>
          <a:lstStyle/>
          <a:p>
            <a:r>
              <a:rPr lang="en-US" dirty="0">
                <a:ea typeface="Malgun Gothic" panose="020B0503020000020004" pitchFamily="34" charset="-127"/>
              </a:rPr>
              <a:t>BYO GCP (EA)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8"/>
          </p:nvPr>
        </p:nvSpPr>
        <p:spPr>
          <a:xfrm>
            <a:off x="9944738" y="3536798"/>
            <a:ext cx="1657350" cy="2215224"/>
          </a:xfrm>
        </p:spPr>
        <p:txBody>
          <a:bodyPr/>
          <a:lstStyle/>
          <a:p>
            <a:r>
              <a:rPr lang="en-US" dirty="0">
                <a:ea typeface="Malgun Gothic" panose="020B0503020000020004" pitchFamily="34" charset="-127"/>
              </a:rPr>
              <a:t>BYO GCP (GA)</a:t>
            </a:r>
          </a:p>
          <a:p>
            <a:r>
              <a:rPr lang="en-US" dirty="0">
                <a:ea typeface="Malgun Gothic" panose="020B0503020000020004" pitchFamily="34" charset="-127"/>
              </a:rPr>
              <a:t>AHV with </a:t>
            </a:r>
            <a:r>
              <a:rPr lang="en-US" dirty="0" err="1">
                <a:ea typeface="Malgun Gothic" panose="020B0503020000020004" pitchFamily="34" charset="-127"/>
              </a:rPr>
              <a:t>vGPU</a:t>
            </a:r>
            <a:r>
              <a:rPr lang="en-US" dirty="0">
                <a:ea typeface="Malgun Gothic" panose="020B0503020000020004" pitchFamily="34" charset="-127"/>
              </a:rPr>
              <a:t> (EA)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2793585" y="2027733"/>
            <a:ext cx="1026068" cy="1026068"/>
          </a:xfrm>
        </p:spPr>
        <p:txBody>
          <a:bodyPr/>
          <a:lstStyle/>
          <a:p>
            <a:r>
              <a:rPr lang="en-IN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Jan 2019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0"/>
          </p:nvPr>
        </p:nvSpPr>
        <p:spPr>
          <a:xfrm>
            <a:off x="4660613" y="2027733"/>
            <a:ext cx="1026068" cy="1026068"/>
          </a:xfrm>
        </p:spPr>
        <p:txBody>
          <a:bodyPr/>
          <a:lstStyle/>
          <a:p>
            <a:r>
              <a:rPr lang="en-IN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Mar 2019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1"/>
          </p:nvPr>
        </p:nvSpPr>
        <p:spPr>
          <a:xfrm>
            <a:off x="6527641" y="2027733"/>
            <a:ext cx="1026068" cy="1026068"/>
          </a:xfrm>
        </p:spPr>
        <p:txBody>
          <a:bodyPr/>
          <a:lstStyle/>
          <a:p>
            <a:r>
              <a:rPr lang="en-IN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May 2019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/>
          </p:nvPr>
        </p:nvSpPr>
        <p:spPr>
          <a:xfrm>
            <a:off x="8394669" y="2027733"/>
            <a:ext cx="1026068" cy="1026068"/>
          </a:xfrm>
        </p:spPr>
        <p:txBody>
          <a:bodyPr/>
          <a:lstStyle/>
          <a:p>
            <a:r>
              <a:rPr lang="en-IN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Jul 2019</a:t>
            </a:r>
            <a:endParaRPr lang="en-US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3"/>
          </p:nvPr>
        </p:nvSpPr>
        <p:spPr>
          <a:xfrm>
            <a:off x="10261697" y="2027733"/>
            <a:ext cx="1026068" cy="1026068"/>
          </a:xfrm>
        </p:spPr>
        <p:txBody>
          <a:bodyPr/>
          <a:lstStyle/>
          <a:p>
            <a:r>
              <a:rPr lang="en-US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Sep 2019</a:t>
            </a:r>
          </a:p>
        </p:txBody>
      </p:sp>
      <p:sp>
        <p:nvSpPr>
          <p:cNvPr id="53" name="Slide Number Placeholder 5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/>
              <a:t>| </a:t>
            </a:r>
            <a:fld id="{2C8F94F2-79B1-4F8D-B2F0-3428BA660B5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30C5CEE-3F94-1741-9B07-3F57558495F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Nov 2018</a:t>
            </a:r>
          </a:p>
        </p:txBody>
      </p:sp>
    </p:spTree>
    <p:extLst>
      <p:ext uri="{BB962C8B-B14F-4D97-AF65-F5344CB8AC3E}">
        <p14:creationId xmlns:p14="http://schemas.microsoft.com/office/powerpoint/2010/main" val="1738203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8" descr="https://lh5.googleusercontent.com/jN5PHHV6ZYc528nl36Jm7cgwUltTGu4YZkj2R7BfLXLG4e3B1WjY6O36snkajnNnwINGfnnqpBcuMyrQsfEXkJ8qySS-_5MwW4k7qqDlz--nwXV4RxH4kOJjYYkbN8yjZHa8zel36nI">
            <a:extLst>
              <a:ext uri="{FF2B5EF4-FFF2-40B4-BE49-F238E27FC236}">
                <a16:creationId xmlns:a16="http://schemas.microsoft.com/office/drawing/2014/main" xmlns="" id="{13DB7347-7F3F-9643-B3B3-9DB466B4E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0070" y="5515320"/>
            <a:ext cx="1832261" cy="39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Shape 352">
            <a:extLst>
              <a:ext uri="{FF2B5EF4-FFF2-40B4-BE49-F238E27FC236}">
                <a16:creationId xmlns:a16="http://schemas.microsoft.com/office/drawing/2014/main" xmlns="" id="{0A9B76D0-1574-B94D-B9FE-32AB14DB4BAA}"/>
              </a:ext>
            </a:extLst>
          </p:cNvPr>
          <p:cNvSpPr/>
          <p:nvPr/>
        </p:nvSpPr>
        <p:spPr>
          <a:xfrm>
            <a:off x="332016" y="1365882"/>
            <a:ext cx="11527967" cy="1883520"/>
          </a:xfrm>
          <a:prstGeom prst="rect">
            <a:avLst/>
          </a:prstGeom>
          <a:noFill/>
          <a:ln>
            <a:noFill/>
          </a:ln>
        </p:spPr>
        <p:txBody>
          <a:bodyPr lIns="109710" tIns="54840" rIns="109710" bIns="54840" anchor="ctr" anchorCtr="0">
            <a:no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ko-KR" altLang="en-US" sz="28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모든</a:t>
            </a: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웹 브라우저를 통해 </a:t>
            </a:r>
            <a:r>
              <a:rPr lang="ko-KR" altLang="en-US" sz="28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모든</a:t>
            </a:r>
            <a:r>
              <a:rPr lang="en-US" altLang="ko-KR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</a:t>
            </a: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디바이스를 사용하는 </a:t>
            </a:r>
            <a:r>
              <a:rPr lang="ko-KR" altLang="en-US" sz="28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모든</a:t>
            </a: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사용자에게</a:t>
            </a:r>
            <a:endParaRPr lang="en-US" altLang="ko-KR" sz="2400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  <a:p>
            <a:pPr algn="ctr">
              <a:lnSpc>
                <a:spcPct val="150000"/>
              </a:lnSpc>
              <a:buSzPct val="25000"/>
            </a:pP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데스크톱 또는 </a:t>
            </a:r>
            <a:r>
              <a:rPr lang="en-US" altLang="ko-KR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App</a:t>
            </a: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환경을 제공하는 매우 안전한 </a:t>
            </a:r>
            <a:r>
              <a:rPr lang="ko-KR" altLang="en-US" sz="2400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클라우드</a:t>
            </a:r>
            <a:r>
              <a:rPr lang="ko-KR" altLang="en-US" sz="24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Gotham Book" pitchFamily="2" charset="0"/>
                <a:sym typeface="Lato"/>
              </a:rPr>
              <a:t> 기반 서비스</a:t>
            </a:r>
            <a:endParaRPr lang="en-US" sz="2400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Gotham Book" pitchFamily="2" charset="0"/>
              <a:sym typeface="Lato"/>
            </a:endParaRPr>
          </a:p>
        </p:txBody>
      </p:sp>
      <p:grpSp>
        <p:nvGrpSpPr>
          <p:cNvPr id="19" name="Group 2">
            <a:extLst>
              <a:ext uri="{FF2B5EF4-FFF2-40B4-BE49-F238E27FC236}">
                <a16:creationId xmlns:a16="http://schemas.microsoft.com/office/drawing/2014/main" xmlns="" id="{601E9250-F77C-F64F-8409-D782276C08E3}"/>
              </a:ext>
            </a:extLst>
          </p:cNvPr>
          <p:cNvGrpSpPr/>
          <p:nvPr/>
        </p:nvGrpSpPr>
        <p:grpSpPr>
          <a:xfrm>
            <a:off x="3053690" y="3767558"/>
            <a:ext cx="5691272" cy="2144938"/>
            <a:chOff x="4228902" y="3853109"/>
            <a:chExt cx="4557449" cy="1717621"/>
          </a:xfrm>
        </p:grpSpPr>
        <p:pic>
          <p:nvPicPr>
            <p:cNvPr id="20" name="Google Shape;279;p60" descr="fr.png">
              <a:extLst>
                <a:ext uri="{FF2B5EF4-FFF2-40B4-BE49-F238E27FC236}">
                  <a16:creationId xmlns:a16="http://schemas.microsoft.com/office/drawing/2014/main" xmlns="" id="{46FDBB05-5C51-CA4B-B3C2-6D9C8DA44AFC}"/>
                </a:ext>
              </a:extLst>
            </p:cNvPr>
            <p:cNvPicPr preferRelativeResize="0"/>
            <p:nvPr/>
          </p:nvPicPr>
          <p:blipFill rotWithShape="1">
            <a:blip r:embed="rId4" cstate="email">
              <a:alphaModFix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27363" y="4104490"/>
              <a:ext cx="1487837" cy="13088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Picture 13">
              <a:extLst>
                <a:ext uri="{FF2B5EF4-FFF2-40B4-BE49-F238E27FC236}">
                  <a16:creationId xmlns:a16="http://schemas.microsoft.com/office/drawing/2014/main" xmlns="" id="{32FFE4AD-D810-9944-8FBD-6AE6BC58DAF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28902" y="3853109"/>
              <a:ext cx="1613959" cy="1717621"/>
            </a:xfrm>
            <a:prstGeom prst="rect">
              <a:avLst/>
            </a:prstGeom>
          </p:spPr>
        </p:pic>
        <p:pic>
          <p:nvPicPr>
            <p:cNvPr id="22" name="Picture 15">
              <a:extLst>
                <a:ext uri="{FF2B5EF4-FFF2-40B4-BE49-F238E27FC236}">
                  <a16:creationId xmlns:a16="http://schemas.microsoft.com/office/drawing/2014/main" xmlns="" id="{CA0C6863-C86C-394D-9A93-707853CE4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92690" y="4052415"/>
              <a:ext cx="998386" cy="829984"/>
            </a:xfrm>
            <a:prstGeom prst="rect">
              <a:avLst/>
            </a:prstGeom>
          </p:spPr>
        </p:pic>
        <p:pic>
          <p:nvPicPr>
            <p:cNvPr id="23" name="Picture 16">
              <a:extLst>
                <a:ext uri="{FF2B5EF4-FFF2-40B4-BE49-F238E27FC236}">
                  <a16:creationId xmlns:a16="http://schemas.microsoft.com/office/drawing/2014/main" xmlns="" id="{DB9A449C-8790-BF49-8219-A3B903793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4327" y="4114629"/>
              <a:ext cx="275530" cy="449788"/>
            </a:xfrm>
            <a:prstGeom prst="rect">
              <a:avLst/>
            </a:prstGeom>
          </p:spPr>
        </p:pic>
        <p:pic>
          <p:nvPicPr>
            <p:cNvPr id="24" name="Picture 17">
              <a:extLst>
                <a:ext uri="{FF2B5EF4-FFF2-40B4-BE49-F238E27FC236}">
                  <a16:creationId xmlns:a16="http://schemas.microsoft.com/office/drawing/2014/main" xmlns="" id="{C46828FB-7A62-084D-9427-278BB1865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8377" y="4626630"/>
              <a:ext cx="847974" cy="514870"/>
            </a:xfrm>
            <a:prstGeom prst="rect">
              <a:avLst/>
            </a:prstGeom>
          </p:spPr>
        </p:pic>
      </p:grpSp>
      <p:pic>
        <p:nvPicPr>
          <p:cNvPr id="25" name="Picture 18">
            <a:extLst>
              <a:ext uri="{FF2B5EF4-FFF2-40B4-BE49-F238E27FC236}">
                <a16:creationId xmlns:a16="http://schemas.microsoft.com/office/drawing/2014/main" xmlns="" id="{8353AA52-F3D3-474B-AFEF-66008A69751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0250" y="4733519"/>
            <a:ext cx="1205356" cy="1371600"/>
          </a:xfrm>
          <a:prstGeom prst="rect">
            <a:avLst/>
          </a:prstGeom>
        </p:spPr>
      </p:pic>
      <p:sp>
        <p:nvSpPr>
          <p:cNvPr id="14" name="Title 6">
            <a:extLst>
              <a:ext uri="{FF2B5EF4-FFF2-40B4-BE49-F238E27FC236}">
                <a16:creationId xmlns:a16="http://schemas.microsoft.com/office/drawing/2014/main" xmlns="" id="{367444AF-EC00-5946-ACA8-3066E8A57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>
                <a:ea typeface="Malgun Gothic" panose="020B0503020000020004" pitchFamily="34" charset="-127"/>
              </a:rPr>
              <a:t>Frame</a:t>
            </a:r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이란</a:t>
            </a:r>
            <a:r>
              <a:rPr lang="en-US" altLang="ko-KR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?</a:t>
            </a:r>
            <a:endParaRPr lang="en-US" sz="3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62793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387148"/>
            <a:ext cx="10698480" cy="553998"/>
          </a:xfrm>
        </p:spPr>
        <p:txBody>
          <a:bodyPr/>
          <a:lstStyle/>
          <a:p>
            <a:r>
              <a:rPr lang="en-US" sz="3600" dirty="0">
                <a:ea typeface="Malgun Gothic" panose="020B0503020000020004" pitchFamily="34" charset="-127"/>
              </a:rPr>
              <a:t>Frame</a:t>
            </a:r>
            <a:r>
              <a:rPr lang="ko-KR" altLang="en-US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이란</a:t>
            </a:r>
            <a:r>
              <a:rPr lang="en-US" altLang="ko-KR" sz="36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?</a:t>
            </a:r>
            <a:endParaRPr lang="en-US" sz="36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61" name="그림 60">
            <a:extLst>
              <a:ext uri="{FF2B5EF4-FFF2-40B4-BE49-F238E27FC236}">
                <a16:creationId xmlns:a16="http://schemas.microsoft.com/office/drawing/2014/main" xmlns="" id="{55F7455D-A63D-604C-B7CA-7F000E437F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31200"/>
            <a:ext cx="12192000" cy="4687432"/>
          </a:xfrm>
          <a:prstGeom prst="rect">
            <a:avLst/>
          </a:prstGeom>
        </p:spPr>
      </p:pic>
      <p:sp>
        <p:nvSpPr>
          <p:cNvPr id="62" name="직사각형 61">
            <a:extLst>
              <a:ext uri="{FF2B5EF4-FFF2-40B4-BE49-F238E27FC236}">
                <a16:creationId xmlns:a16="http://schemas.microsoft.com/office/drawing/2014/main" xmlns="" id="{5C347E08-FD6C-094D-B680-93648D396ED6}"/>
              </a:ext>
            </a:extLst>
          </p:cNvPr>
          <p:cNvSpPr/>
          <p:nvPr/>
        </p:nvSpPr>
        <p:spPr>
          <a:xfrm>
            <a:off x="1092738" y="1337446"/>
            <a:ext cx="10317805" cy="173355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4440"/>
              </a:lnSpc>
            </a:pPr>
            <a:r>
              <a:rPr lang="ko-KR" altLang="en-US" sz="28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기존의 </a:t>
            </a:r>
            <a:r>
              <a:rPr lang="ko-KR" altLang="en-US" sz="2800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VDI와</a:t>
            </a:r>
            <a:r>
              <a:rPr lang="ko-KR" altLang="en-US" sz="28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2800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DaaS</a:t>
            </a:r>
            <a:r>
              <a:rPr lang="ko-KR" altLang="en-US" sz="28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는 </a:t>
            </a:r>
            <a:endParaRPr lang="en-US" altLang="ko-KR" sz="2800" dirty="0">
              <a:solidFill>
                <a:schemeClr val="tx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>
              <a:lnSpc>
                <a:spcPts val="4440"/>
              </a:lnSpc>
            </a:pPr>
            <a:r>
              <a:rPr lang="ko-KR" altLang="en-US" sz="28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멀티 </a:t>
            </a:r>
            <a:r>
              <a:rPr lang="ko-KR" altLang="en-US" sz="2800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</a:t>
            </a:r>
            <a:r>
              <a:rPr lang="ko-KR" altLang="en-US" sz="28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/ </a:t>
            </a:r>
            <a:r>
              <a:rPr lang="ko-KR" altLang="en-US" sz="2800" dirty="0" err="1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하이브리드</a:t>
            </a:r>
            <a:r>
              <a:rPr lang="ko-KR" altLang="en-US" sz="28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환경을 지원하지 않기 때문에</a:t>
            </a:r>
            <a:r>
              <a:rPr lang="ko-KR" altLang="en-US" sz="28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2800" b="1" dirty="0">
                <a:solidFill>
                  <a:srgbClr val="024DA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Frame</a:t>
            </a:r>
            <a:r>
              <a:rPr lang="ko-KR" altLang="en-US" sz="28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이 </a:t>
            </a:r>
            <a:r>
              <a:rPr lang="ko-KR" altLang="en-US" sz="2800" dirty="0">
                <a:solidFill>
                  <a:schemeClr val="tx2"/>
                </a:solidFill>
                <a:latin typeface="Malgun Gothic" panose="020B0503020000020004" pitchFamily="34" charset="-127"/>
              </a:rPr>
              <a:t>필요합니다</a:t>
            </a:r>
            <a:r>
              <a:rPr lang="ko-KR" altLang="en-US" sz="2800" dirty="0">
                <a:solidFill>
                  <a:schemeClr val="tx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A073A5D7-7AD0-6840-8F86-5C9492C711D3}"/>
              </a:ext>
            </a:extLst>
          </p:cNvPr>
          <p:cNvSpPr txBox="1"/>
          <p:nvPr/>
        </p:nvSpPr>
        <p:spPr>
          <a:xfrm>
            <a:off x="223736" y="4910795"/>
            <a:ext cx="3161489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ko-KR" altLang="en-US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현대적인 </a:t>
            </a:r>
            <a:r>
              <a:rPr kumimoji="1" lang="en-US" altLang="ko-KR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VDI</a:t>
            </a:r>
            <a:endParaRPr kumimoji="1" lang="ko-KR" altLang="en-US" sz="22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8554124D-2F47-144A-B5C6-6B91E734CC74}"/>
              </a:ext>
            </a:extLst>
          </p:cNvPr>
          <p:cNvSpPr txBox="1"/>
          <p:nvPr/>
        </p:nvSpPr>
        <p:spPr>
          <a:xfrm>
            <a:off x="4234368" y="4910795"/>
            <a:ext cx="4034547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ko-KR" altLang="en-US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멀티 </a:t>
            </a:r>
            <a:r>
              <a:rPr kumimoji="1" lang="ko-KR" altLang="en-US" sz="2200" b="1" dirty="0" err="1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클라우드</a:t>
            </a:r>
            <a:endParaRPr kumimoji="1" lang="en-US" altLang="ko-KR" sz="22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algn="ctr"/>
            <a:r>
              <a:rPr kumimoji="1" lang="ko-KR" altLang="en-US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kumimoji="1" lang="en-US" altLang="ko-KR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&amp;</a:t>
            </a:r>
            <a:r>
              <a:rPr kumimoji="1" lang="ko-KR" altLang="en-US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kumimoji="1" lang="ko-KR" altLang="en-US" sz="2200" b="1" dirty="0" err="1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하이브리드</a:t>
            </a:r>
            <a:endParaRPr kumimoji="1" lang="ko-KR" altLang="en-US" sz="2200" b="1" dirty="0">
              <a:solidFill>
                <a:schemeClr val="bg2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143191B3-8046-5D4E-9DE9-C7397B35202F}"/>
              </a:ext>
            </a:extLst>
          </p:cNvPr>
          <p:cNvSpPr txBox="1"/>
          <p:nvPr/>
        </p:nvSpPr>
        <p:spPr>
          <a:xfrm>
            <a:off x="9283431" y="4910795"/>
            <a:ext cx="2866417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ko-KR" altLang="en-US" sz="2200" b="1" dirty="0">
                <a:solidFill>
                  <a:schemeClr val="bg2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고객 만족</a:t>
            </a:r>
          </a:p>
        </p:txBody>
      </p:sp>
    </p:spTree>
    <p:extLst>
      <p:ext uri="{BB962C8B-B14F-4D97-AF65-F5344CB8AC3E}">
        <p14:creationId xmlns:p14="http://schemas.microsoft.com/office/powerpoint/2010/main" val="27640116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ustom Design">
  <a:themeElements>
    <a:clrScheme name="Nutanix NEW Color">
      <a:dk1>
        <a:srgbClr val="1E1E1E"/>
      </a:dk1>
      <a:lt1>
        <a:sysClr val="window" lastClr="FFFFFF"/>
      </a:lt1>
      <a:dk2>
        <a:srgbClr val="4D4D4E"/>
      </a:dk2>
      <a:lt2>
        <a:srgbClr val="034EA2"/>
      </a:lt2>
      <a:accent1>
        <a:srgbClr val="B0D235"/>
      </a:accent1>
      <a:accent2>
        <a:srgbClr val="4379BD"/>
      </a:accent2>
      <a:accent3>
        <a:srgbClr val="F4B321"/>
      </a:accent3>
      <a:accent4>
        <a:srgbClr val="F36D21"/>
      </a:accent4>
      <a:accent5>
        <a:srgbClr val="02B3E2"/>
      </a:accent5>
      <a:accent6>
        <a:srgbClr val="6560AB"/>
      </a:accent6>
      <a:hlink>
        <a:srgbClr val="032177"/>
      </a:hlink>
      <a:folHlink>
        <a:srgbClr val="C84A01"/>
      </a:folHlink>
    </a:clrScheme>
    <a:fontScheme name="Custom 181">
      <a:majorFont>
        <a:latin typeface="Gotham Rounded Light"/>
        <a:ea typeface=""/>
        <a:cs typeface=""/>
      </a:majorFont>
      <a:minorFont>
        <a:latin typeface="Gotham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21011</TotalTime>
  <Words>1542</Words>
  <Application>Microsoft Office PowerPoint</Application>
  <PresentationFormat>사용자 지정</PresentationFormat>
  <Paragraphs>481</Paragraphs>
  <Slides>31</Slides>
  <Notes>26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31</vt:i4>
      </vt:variant>
    </vt:vector>
  </HeadingPairs>
  <TitlesOfParts>
    <vt:vector size="32" baseType="lpstr">
      <vt:lpstr>Custom Design</vt:lpstr>
      <vt:lpstr>Nutanix VDI</vt:lpstr>
      <vt:lpstr>현재의 가상 데스크탑</vt:lpstr>
      <vt:lpstr>현재의 가상 데스크탑</vt:lpstr>
      <vt:lpstr>새로운 가상 데스크탑 – DaaS (Desktop as a Service)</vt:lpstr>
      <vt:lpstr>DaaS와 On-Prem VDI 비교</vt:lpstr>
      <vt:lpstr>Frame Desktop as a Service (DaaS)  </vt:lpstr>
      <vt:lpstr>Frame 연혁</vt:lpstr>
      <vt:lpstr>Frame이란?</vt:lpstr>
      <vt:lpstr>Frame이란?</vt:lpstr>
      <vt:lpstr>Frame에 대한 이해</vt:lpstr>
      <vt:lpstr>PowerPoint 프레젠테이션</vt:lpstr>
      <vt:lpstr>Xi Frame: Digital Workspace Delivery</vt:lpstr>
      <vt:lpstr>“Xi Frame으로 간단해진 VDI”</vt:lpstr>
      <vt:lpstr>1. 인프라, 리전, 가상 데스크탑 사양 선택</vt:lpstr>
      <vt:lpstr>PowerPoint 프레젠테이션</vt:lpstr>
      <vt:lpstr>3. 애플리케이션 구성</vt:lpstr>
      <vt:lpstr>다양한 App 실행 환경</vt:lpstr>
      <vt:lpstr>4. 저장 공간 지원</vt:lpstr>
      <vt:lpstr>다양한 저장 공간 지원</vt:lpstr>
      <vt:lpstr>5. 사용자 지원 기능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최상의 Desktop-as-a-Service</vt:lpstr>
      <vt:lpstr>PowerPoint 프레젠테이션</vt:lpstr>
      <vt:lpstr>PowerPoint 프레젠테이션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TaeUk</cp:lastModifiedBy>
  <cp:revision>598</cp:revision>
  <dcterms:created xsi:type="dcterms:W3CDTF">2017-03-31T16:53:12Z</dcterms:created>
  <dcterms:modified xsi:type="dcterms:W3CDTF">2022-02-02T13:05:37Z</dcterms:modified>
</cp:coreProperties>
</file>